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12192000" cy="6858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52CA555-F5E1-9CF6-1936-D8817F585A91}">
  <a:tblStyle styleId="{352CA555-F5E1-9CF6-1936-D8817F585A91}"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13" name="Shape 1059" hidden="0"/>
          <p:cNvSpPr>
            <a:spLocks noChangeArrowheads="1" noGrp="1"/>
          </p:cNvSpPr>
          <p:nvPr isPhoto="0" userDrawn="1"/>
        </p:nvSpPr>
        <p:spPr bwMode="auto">
          <a:xfrm>
            <a:off x="2396065" y="2291400"/>
            <a:ext cx="5452533" cy="4165114"/>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hidden="0"/>
          <p:cNvSpPr>
            <a:spLocks noChangeArrowheads="1" noGrp="1"/>
          </p:cNvSpPr>
          <p:nvPr isPhoto="0" userDrawn="1"/>
        </p:nvSpPr>
        <p:spPr bwMode="auto">
          <a:xfrm>
            <a:off x="1309513" y="1839834"/>
            <a:ext cx="4011786"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hidden="0"/>
          <p:cNvSpPr>
            <a:spLocks noChangeArrowheads="1" noGrp="1"/>
          </p:cNvSpPr>
          <p:nvPr isPhoto="0" userDrawn="1"/>
        </p:nvSpPr>
        <p:spPr bwMode="auto">
          <a:xfrm>
            <a:off x="6567030" y="4629132"/>
            <a:ext cx="5395522" cy="2231706"/>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hidden="0"/>
          <p:cNvSpPr>
            <a:spLocks noChangeArrowheads="1" noGrp="1"/>
          </p:cNvSpPr>
          <p:nvPr isPhoto="0" userDrawn="1"/>
        </p:nvSpPr>
        <p:spPr bwMode="auto">
          <a:xfrm>
            <a:off x="389187" y="6100773"/>
            <a:ext cx="4968520" cy="759998"/>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hidden="0"/>
          <p:cNvSpPr>
            <a:spLocks noChangeArrowheads="1" noGrp="1"/>
          </p:cNvSpPr>
          <p:nvPr isPhoto="0" userDrawn="1"/>
        </p:nvSpPr>
        <p:spPr bwMode="auto">
          <a:xfrm>
            <a:off x="0" y="3254700"/>
            <a:ext cx="2099732" cy="3343681"/>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hidden="0"/>
          <p:cNvSpPr>
            <a:spLocks noGrp="1"/>
          </p:cNvSpPr>
          <p:nvPr isPhoto="0" userDrawn="0">
            <p:ph type="subTitle" idx="1" hasCustomPrompt="0"/>
          </p:nvPr>
        </p:nvSpPr>
        <p:spPr bwMode="auto">
          <a:xfrm>
            <a:off x="4655838" y="2708919"/>
            <a:ext cx="6720745" cy="720078"/>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7" name="Заголовок 6" hidden="0"/>
          <p:cNvSpPr>
            <a:spLocks noGrp="1"/>
          </p:cNvSpPr>
          <p:nvPr isPhoto="0" userDrawn="0">
            <p:ph type="title" hasCustomPrompt="0"/>
          </p:nvPr>
        </p:nvSpPr>
        <p:spPr bwMode="auto">
          <a:xfrm>
            <a:off x="4595832" y="1808820"/>
            <a:ext cx="6720745" cy="720078"/>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839198" y="274638"/>
            <a:ext cx="2743200" cy="5851524"/>
          </a:xfrm>
        </p:spPr>
        <p:txBody>
          <a:bodyPr vert="eaVert"/>
          <a:lstStyle>
            <a:lvl1pPr algn="ctr">
              <a:defRPr/>
            </a:lvl1p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609598" y="274638"/>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963082" y="4406900"/>
            <a:ext cx="10363198" cy="1362073"/>
          </a:xfrm>
        </p:spPr>
        <p:txBody>
          <a:bodyPr anchor="t"/>
          <a:lstStyle>
            <a:lvl1pPr algn="l">
              <a:defRPr sz="4000" b="1" cap="all"/>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609598" y="1600200"/>
            <a:ext cx="5384799"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6197598" y="1600200"/>
            <a:ext cx="5384799"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8" y="1535112"/>
            <a:ext cx="538691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609598" y="2174873"/>
            <a:ext cx="53869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6193369" y="1535112"/>
            <a:ext cx="5389032"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93369" y="2174873"/>
            <a:ext cx="53890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09602" y="273048"/>
            <a:ext cx="4011084" cy="1162049"/>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4766731" y="273051"/>
            <a:ext cx="6815665"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609602" y="1435101"/>
            <a:ext cx="4011084"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389716" y="4800600"/>
            <a:ext cx="7315200" cy="566737"/>
          </a:xfrm>
        </p:spPr>
        <p:txBody>
          <a:bodyPr anchor="b"/>
          <a:lstStyle>
            <a:lvl1pPr algn="l">
              <a:defRPr sz="2000" b="1"/>
            </a:lvl1pPr>
          </a:lstStyle>
          <a:p>
            <a:pPr>
              <a:defRPr/>
            </a:pPr>
            <a:r>
              <a:rPr lang="ru-RU"/>
              <a:t>Образец заголовка</a:t>
            </a:r>
            <a:endParaRPr lang="ru-RU"/>
          </a:p>
        </p:txBody>
      </p:sp>
      <p:sp>
        <p:nvSpPr>
          <p:cNvPr id="3" name="Рисунок 2" hidden="0"/>
          <p:cNvSpPr>
            <a:spLocks noGrp="1"/>
          </p:cNvSpPr>
          <p:nvPr isPhoto="0" userDrawn="0">
            <p:ph type="pic" idx="1" hasCustomPrompt="0"/>
          </p:nvPr>
        </p:nvSpPr>
        <p:spPr bwMode="auto">
          <a:xfrm>
            <a:off x="2389716" y="612774"/>
            <a:ext cx="7315200"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2389716" y="5367337"/>
            <a:ext cx="73152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7" name="Shape 1059" hidden="0"/>
          <p:cNvSpPr>
            <a:spLocks noChangeArrowheads="1" noGrp="1"/>
          </p:cNvSpPr>
          <p:nvPr isPhoto="0" userDrawn="1"/>
        </p:nvSpPr>
        <p:spPr bwMode="auto">
          <a:xfrm>
            <a:off x="4976705" y="1"/>
            <a:ext cx="3058158"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hidden="0"/>
          <p:cNvSpPr>
            <a:spLocks noChangeArrowheads="1" noGrp="1"/>
          </p:cNvSpPr>
          <p:nvPr isPhoto="0" userDrawn="1"/>
        </p:nvSpPr>
        <p:spPr bwMode="auto">
          <a:xfrm>
            <a:off x="-24678" y="0"/>
            <a:ext cx="1399538" cy="1797557"/>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hidden="0"/>
          <p:cNvSpPr>
            <a:spLocks noChangeArrowheads="1" noGrp="1"/>
          </p:cNvSpPr>
          <p:nvPr isPhoto="0" userDrawn="1"/>
        </p:nvSpPr>
        <p:spPr bwMode="auto">
          <a:xfrm>
            <a:off x="1637456" y="0"/>
            <a:ext cx="3839632" cy="2609649"/>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hidden="0"/>
          <p:cNvSpPr>
            <a:spLocks noGrp="1"/>
          </p:cNvSpPr>
          <p:nvPr isPhoto="0" userDrawn="0">
            <p:ph type="title" hasCustomPrompt="0"/>
          </p:nvPr>
        </p:nvSpPr>
        <p:spPr bwMode="auto">
          <a:xfrm>
            <a:off x="609598" y="274637"/>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8" y="1600200"/>
            <a:ext cx="10972800"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2" hasCustomPrompt="0"/>
          </p:nvPr>
        </p:nvSpPr>
        <p:spPr bwMode="auto">
          <a:xfrm>
            <a:off x="609598" y="6356350"/>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165598" y="6356350"/>
            <a:ext cx="3860798"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737598" y="6356350"/>
            <a:ext cx="2844798"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1.png"/><Relationship Id="rId4" Type="http://schemas.openxmlformats.org/officeDocument/2006/relationships/image" Target="../media/image3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p:txBody>
          <a:bodyPr/>
          <a:lstStyle/>
          <a:p>
            <a:pPr>
              <a:defRPr/>
            </a:pPr>
            <a:r>
              <a:rPr lang="zh-CN"/>
              <a:t>基础卡常数</a:t>
            </a:r>
            <a:endParaRPr lang="zh-CN"/>
          </a:p>
        </p:txBody>
      </p:sp>
      <p:sp>
        <p:nvSpPr>
          <p:cNvPr id="3" name="Subtitle 2" hidden="0"/>
          <p:cNvSpPr>
            <a:spLocks noGrp="1"/>
          </p:cNvSpPr>
          <p:nvPr isPhoto="0" userDrawn="0">
            <p:ph type="subTitle" idx="1" hasCustomPrompt="0"/>
          </p:nvPr>
        </p:nvSpPr>
        <p:spPr bwMode="auto"/>
        <p:txBody>
          <a:bodyPr/>
          <a:lstStyle/>
          <a:p>
            <a:pPr>
              <a:defRPr/>
            </a:pPr>
            <a:r>
              <a:rPr lang="zh-CN"/>
              <a:t>东营市第一中学  孙翊轩</a:t>
            </a:r>
            <a:endParaRPr lang="zh-C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8755951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46050385" name="Объект 2" hidden="0"/>
          <p:cNvSpPr>
            <a:spLocks noGrp="1"/>
          </p:cNvSpPr>
          <p:nvPr isPhoto="0" userDrawn="0">
            <p:ph idx="1" hasCustomPrompt="0"/>
          </p:nvPr>
        </p:nvSpPr>
        <p:spPr bwMode="auto"/>
        <p:txBody>
          <a:bodyPr/>
          <a:lstStyle/>
          <a:p>
            <a:pPr>
              <a:defRPr/>
            </a:pPr>
            <a:r>
              <a:rPr>
                <a:solidFill>
                  <a:schemeClr val="tx1"/>
                </a:solidFill>
              </a:rPr>
              <a:t>数组平推</a:t>
            </a:r>
            <a:endParaRPr>
              <a:solidFill>
                <a:schemeClr val="tx1"/>
              </a:solidFill>
            </a:endParaRPr>
          </a:p>
          <a:p>
            <a:pPr marL="457200" lvl="1" indent="0">
              <a:buFont typeface="Arial"/>
              <a:buNone/>
              <a:defRPr/>
            </a:pPr>
            <a:r>
              <a:rPr>
                <a:solidFill>
                  <a:schemeClr val="tx1"/>
                </a:solidFill>
              </a:rPr>
              <a:t>	在数组统一初始化赋值方面有几种普遍做法：</a:t>
            </a:r>
            <a:endParaRPr>
              <a:solidFill>
                <a:schemeClr val="tx1"/>
              </a:solidFill>
            </a:endParaRPr>
          </a:p>
        </p:txBody>
      </p:sp>
      <p:sp>
        <p:nvSpPr>
          <p:cNvPr id="841099883"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9118229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3976457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461072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2841122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2770146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31056409"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922708"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17784603"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6703308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843608446"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86448561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543520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44062718"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33938723"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8166770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77168948" name="" hidden="0"/>
          <p:cNvPicPr>
            <a:picLocks noChangeAspect="1"/>
          </p:cNvPicPr>
          <p:nvPr isPhoto="0" userDrawn="0"/>
        </p:nvPicPr>
        <p:blipFill>
          <a:blip r:embed="rId3"/>
          <a:stretch/>
        </p:blipFill>
        <p:spPr bwMode="auto">
          <a:xfrm flipH="0" flipV="0">
            <a:off x="1434218" y="2868894"/>
            <a:ext cx="9525079" cy="28656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87161731"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077327370" name="Объект 2" hidden="0"/>
          <p:cNvSpPr>
            <a:spLocks noGrp="1"/>
          </p:cNvSpPr>
          <p:nvPr isPhoto="0" userDrawn="0">
            <p:ph idx="1" hasCustomPrompt="0"/>
          </p:nvPr>
        </p:nvSpPr>
        <p:spPr bwMode="auto"/>
        <p:txBody>
          <a:bodyPr/>
          <a:lstStyle/>
          <a:p>
            <a:pPr>
              <a:defRPr/>
            </a:pPr>
            <a:r>
              <a:rPr>
                <a:solidFill>
                  <a:schemeClr val="tx1"/>
                </a:solidFill>
              </a:rPr>
              <a:t>位运算</a:t>
            </a:r>
            <a:endParaRPr>
              <a:solidFill>
                <a:schemeClr val="tx1"/>
              </a:solidFill>
            </a:endParaRPr>
          </a:p>
          <a:p>
            <a:pPr marL="914400" lvl="2" indent="0">
              <a:buFont typeface="Arial"/>
              <a:buNone/>
              <a:defRPr/>
            </a:pPr>
            <a:r>
              <a:rPr sz="2800">
                <a:solidFill>
                  <a:schemeClr val="tx1"/>
                </a:solidFill>
              </a:rPr>
              <a:t>但是系统性的学习一节课肯定是来不及的，介绍一些常用的位运算技巧。</a:t>
            </a:r>
            <a:r>
              <a:rPr sz="2800">
                <a:solidFill>
                  <a:srgbClr val="FF0000"/>
                </a:solidFill>
              </a:rPr>
              <a:t>注意事项：位运算符优先级很低，注意保护。</a:t>
            </a:r>
            <a:endParaRPr sz="2800">
              <a:solidFill>
                <a:srgbClr val="FF0000"/>
              </a:solidFill>
            </a:endParaRPr>
          </a:p>
        </p:txBody>
      </p:sp>
      <p:sp>
        <p:nvSpPr>
          <p:cNvPr id="110234034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9496585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5997290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0570771"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70242729"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890957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54860439"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1139525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08888471"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2900655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131910809"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378450096"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1745478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08954083"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79464125"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133464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46906042"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10290821"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81760597" name="" hidden="0"/>
          <p:cNvPicPr>
            <a:picLocks noChangeAspect="1"/>
          </p:cNvPicPr>
          <p:nvPr isPhoto="0" userDrawn="0"/>
        </p:nvPicPr>
        <p:blipFill>
          <a:blip r:embed="rId3"/>
          <a:stretch/>
        </p:blipFill>
        <p:spPr bwMode="auto">
          <a:xfrm>
            <a:off x="514350" y="3335419"/>
            <a:ext cx="2600325" cy="2228850"/>
          </a:xfrm>
          <a:prstGeom prst="rect">
            <a:avLst/>
          </a:prstGeom>
        </p:spPr>
      </p:pic>
      <p:sp>
        <p:nvSpPr>
          <p:cNvPr id="16279620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597402572" name="" hidden="0"/>
          <p:cNvPicPr>
            <a:picLocks noChangeAspect="1"/>
          </p:cNvPicPr>
          <p:nvPr isPhoto="0" userDrawn="0"/>
        </p:nvPicPr>
        <p:blipFill>
          <a:blip r:embed="rId4"/>
          <a:stretch/>
        </p:blipFill>
        <p:spPr bwMode="auto">
          <a:xfrm>
            <a:off x="3114675" y="3335419"/>
            <a:ext cx="2762249" cy="1085850"/>
          </a:xfrm>
          <a:prstGeom prst="rect">
            <a:avLst/>
          </a:prstGeom>
        </p:spPr>
      </p:pic>
      <p:sp>
        <p:nvSpPr>
          <p:cNvPr id="1345871413"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93398035" name="" hidden="0"/>
          <p:cNvPicPr>
            <a:picLocks noChangeAspect="1"/>
          </p:cNvPicPr>
          <p:nvPr isPhoto="0" userDrawn="0"/>
        </p:nvPicPr>
        <p:blipFill>
          <a:blip r:embed="rId5"/>
          <a:stretch/>
        </p:blipFill>
        <p:spPr bwMode="auto">
          <a:xfrm>
            <a:off x="3114675" y="4421269"/>
            <a:ext cx="2276474" cy="1676399"/>
          </a:xfrm>
          <a:prstGeom prst="rect">
            <a:avLst/>
          </a:prstGeom>
        </p:spPr>
      </p:pic>
      <p:sp>
        <p:nvSpPr>
          <p:cNvPr id="11747966"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19361734" name="" hidden="0"/>
          <p:cNvPicPr>
            <a:picLocks noChangeAspect="1"/>
          </p:cNvPicPr>
          <p:nvPr isPhoto="0" userDrawn="0"/>
        </p:nvPicPr>
        <p:blipFill>
          <a:blip r:embed="rId6"/>
          <a:stretch/>
        </p:blipFill>
        <p:spPr bwMode="auto">
          <a:xfrm>
            <a:off x="5391149" y="4421269"/>
            <a:ext cx="3228975" cy="1447799"/>
          </a:xfrm>
          <a:prstGeom prst="rect">
            <a:avLst/>
          </a:prstGeom>
        </p:spPr>
      </p:pic>
      <p:sp>
        <p:nvSpPr>
          <p:cNvPr id="124314877"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224017077" name="" hidden="0"/>
          <p:cNvPicPr>
            <a:picLocks noChangeAspect="1"/>
          </p:cNvPicPr>
          <p:nvPr isPhoto="0" userDrawn="0"/>
        </p:nvPicPr>
        <p:blipFill>
          <a:blip r:embed="rId7"/>
          <a:stretch/>
        </p:blipFill>
        <p:spPr bwMode="auto">
          <a:xfrm>
            <a:off x="8620124" y="4421269"/>
            <a:ext cx="1571625" cy="1447799"/>
          </a:xfrm>
          <a:prstGeom prst="rect">
            <a:avLst/>
          </a:prstGeom>
        </p:spPr>
      </p:pic>
      <p:sp>
        <p:nvSpPr>
          <p:cNvPr id="204033533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983739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1627616" name="" hidden="0"/>
          <p:cNvPicPr>
            <a:picLocks noChangeAspect="1"/>
          </p:cNvPicPr>
          <p:nvPr isPhoto="0" userDrawn="0"/>
        </p:nvPicPr>
        <p:blipFill>
          <a:blip r:embed="rId8"/>
          <a:stretch/>
        </p:blipFill>
        <p:spPr bwMode="auto">
          <a:xfrm flipH="0" flipV="0">
            <a:off x="5876924" y="3160506"/>
            <a:ext cx="3008456" cy="1289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77875245"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116223792" name="Объект 2" hidden="0"/>
          <p:cNvSpPr>
            <a:spLocks noGrp="1"/>
          </p:cNvSpPr>
          <p:nvPr isPhoto="0" userDrawn="0">
            <p:ph idx="1" hasCustomPrompt="0"/>
          </p:nvPr>
        </p:nvSpPr>
        <p:spPr bwMode="auto"/>
        <p:txBody>
          <a:bodyPr/>
          <a:lstStyle/>
          <a:p>
            <a:pPr>
              <a:defRPr/>
            </a:pPr>
            <a:r>
              <a:rPr>
                <a:solidFill>
                  <a:schemeClr val="tx1"/>
                </a:solidFill>
              </a:rPr>
              <a:t>避免滥用卡常</a:t>
            </a:r>
            <a:endParaRPr>
              <a:solidFill>
                <a:schemeClr val="tx1"/>
              </a:solidFill>
            </a:endParaRPr>
          </a:p>
          <a:p>
            <a:pPr marL="914400" lvl="2" indent="0">
              <a:buFont typeface="Arial"/>
              <a:buNone/>
              <a:defRPr/>
            </a:pPr>
            <a:r>
              <a:rPr sz="2800">
                <a:solidFill>
                  <a:schemeClr val="tx1"/>
                </a:solidFill>
              </a:rPr>
              <a:t>后果：</a:t>
            </a:r>
            <a:endParaRPr sz="2800">
              <a:solidFill>
                <a:srgbClr val="FF0000"/>
              </a:solidFill>
            </a:endParaRPr>
          </a:p>
        </p:txBody>
      </p:sp>
      <p:sp>
        <p:nvSpPr>
          <p:cNvPr id="1529875979"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861984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214499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78240213"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2590237"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72833435"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3997406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80710537"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47527774"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48200932"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868134764" name="" hidden="0"/>
          <p:cNvPicPr>
            <a:picLocks noChangeAspect="1"/>
          </p:cNvPicPr>
          <p:nvPr isPhoto="0" userDrawn="0"/>
        </p:nvPicPr>
        <p:blipFill>
          <a:blip r:embed="rId2"/>
          <a:stretch/>
        </p:blipFill>
        <p:spPr bwMode="auto">
          <a:xfrm flipH="0" flipV="0">
            <a:off x="0" y="-26199722"/>
            <a:ext cx="8817759" cy="5322227"/>
          </a:xfrm>
          <a:prstGeom prst="rect">
            <a:avLst/>
          </a:prstGeom>
        </p:spPr>
      </p:pic>
      <p:sp>
        <p:nvSpPr>
          <p:cNvPr id="19240726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181320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38701744" name="" hidden="0"/>
          <p:cNvSpPr/>
          <p:nvPr isPhoto="0" userDrawn="0"/>
        </p:nvSpPr>
        <p:spPr bwMode="auto">
          <a:xfrm flipH="0" flipV="0">
            <a:off x="6578158" y="6617970"/>
            <a:ext cx="75835" cy="15709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5813442" name="" hidden="0"/>
          <p:cNvSpPr/>
          <p:nvPr isPhoto="0" userDrawn="0"/>
        </p:nvSpPr>
        <p:spPr bwMode="auto">
          <a:xfrm flipH="0" flipV="0">
            <a:off x="11052344" y="6864559"/>
            <a:ext cx="45720" cy="10144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70413710" name="" hidden="0"/>
          <p:cNvSpPr/>
          <p:nvPr isPhoto="0" userDrawn="0"/>
        </p:nvSpPr>
        <p:spPr bwMode="auto">
          <a:xfrm flipH="0" flipV="0">
            <a:off x="7402777" y="6160734"/>
            <a:ext cx="114854" cy="10053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2300436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47365643"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78602156"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33877078"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89988079"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0959906"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7260175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2793718" name="" hidden="0"/>
          <p:cNvSpPr/>
          <p:nvPr isPhoto="0" userDrawn="0"/>
        </p:nvSpPr>
        <p:spPr bwMode="auto">
          <a:xfrm flipH="0" flipV="0">
            <a:off x="11867109"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31866985" name="" hidden="0"/>
          <p:cNvSpPr/>
          <p:nvPr isPhoto="0" userDrawn="0"/>
        </p:nvSpPr>
        <p:spPr bwMode="auto">
          <a:xfrm flipH="0" flipV="0">
            <a:off x="9525359" y="5526246"/>
            <a:ext cx="326625" cy="45945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43567863" name="" hidden="0"/>
          <p:cNvPicPr>
            <a:picLocks noChangeAspect="1"/>
          </p:cNvPicPr>
          <p:nvPr isPhoto="0" userDrawn="0"/>
        </p:nvPicPr>
        <p:blipFill>
          <a:blip r:embed="rId3"/>
          <a:stretch/>
        </p:blipFill>
        <p:spPr bwMode="auto">
          <a:xfrm flipH="0" flipV="0">
            <a:off x="3556798" y="2234406"/>
            <a:ext cx="5333351" cy="41739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0770868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093755079" name="Объект 2" hidden="0"/>
          <p:cNvSpPr>
            <a:spLocks noGrp="1"/>
          </p:cNvSpPr>
          <p:nvPr isPhoto="0" userDrawn="0">
            <p:ph idx="1" hasCustomPrompt="0"/>
          </p:nvPr>
        </p:nvSpPr>
        <p:spPr bwMode="auto"/>
        <p:txBody>
          <a:bodyPr/>
          <a:lstStyle/>
          <a:p>
            <a:pPr>
              <a:defRPr/>
            </a:pPr>
            <a:r>
              <a:rPr>
                <a:solidFill>
                  <a:schemeClr val="tx1"/>
                </a:solidFill>
              </a:rPr>
              <a:t>一些唠叨</a:t>
            </a:r>
            <a:endParaRPr>
              <a:solidFill>
                <a:schemeClr val="tx1"/>
              </a:solidFill>
            </a:endParaRPr>
          </a:p>
          <a:p>
            <a:pPr lvl="2">
              <a:buFont typeface="Wingdings"/>
              <a:buChar char="Ø"/>
              <a:defRPr/>
            </a:pPr>
            <a:r>
              <a:rPr sz="2800">
                <a:solidFill>
                  <a:schemeClr val="tx1"/>
                </a:solidFill>
              </a:rPr>
              <a:t>int的常数非常小，一般情况下别玩long long</a:t>
            </a:r>
            <a:endParaRPr sz="2800">
              <a:solidFill>
                <a:schemeClr val="tx1"/>
              </a:solidFill>
            </a:endParaRPr>
          </a:p>
          <a:p>
            <a:pPr lvl="2">
              <a:buFont typeface="Wingdings"/>
              <a:buChar char="Ø"/>
              <a:defRPr/>
            </a:pPr>
            <a:r>
              <a:rPr sz="2800">
                <a:solidFill>
                  <a:schemeClr val="tx1"/>
                </a:solidFill>
              </a:rPr>
              <a:t>卡常也有度，别为了省空间去用signed和short!</a:t>
            </a:r>
            <a:endParaRPr sz="2800">
              <a:solidFill>
                <a:schemeClr val="tx1"/>
              </a:solidFill>
            </a:endParaRPr>
          </a:p>
          <a:p>
            <a:pPr lvl="2">
              <a:buFont typeface="Wingdings"/>
              <a:buChar char="Ø"/>
              <a:defRPr/>
            </a:pPr>
            <a:r>
              <a:rPr sz="2800">
                <a:solidFill>
                  <a:schemeClr val="tx1"/>
                </a:solidFill>
              </a:rPr>
              <a:t>不要养成使用register关键字的习惯了（目前CSP/NOIP比赛使用C++14标准，已经是摆设了）</a:t>
            </a:r>
            <a:endParaRPr sz="2800">
              <a:solidFill>
                <a:schemeClr val="tx1"/>
              </a:solidFill>
            </a:endParaRPr>
          </a:p>
          <a:p>
            <a:pPr lvl="2">
              <a:buFont typeface="Wingdings"/>
              <a:buChar char="Ø"/>
              <a:defRPr/>
            </a:pPr>
            <a:r>
              <a:rPr sz="2800">
                <a:solidFill>
                  <a:schemeClr val="tx1"/>
                </a:solidFill>
              </a:rPr>
              <a:t>网上有一些关于提高CPU效率和并发的卡常方法，效果不大，没必要去学。</a:t>
            </a:r>
            <a:endParaRPr sz="2800">
              <a:solidFill>
                <a:schemeClr val="tx1"/>
              </a:solidFill>
            </a:endParaRPr>
          </a:p>
          <a:p>
            <a:pPr lvl="2">
              <a:buFont typeface="Wingdings"/>
              <a:buChar char="Ø"/>
              <a:defRPr/>
            </a:pPr>
            <a:r>
              <a:rPr sz="2800">
                <a:solidFill>
                  <a:schemeClr val="tx1"/>
                </a:solidFill>
              </a:rPr>
              <a:t>指令集卡常，它已经死了。</a:t>
            </a:r>
            <a:endParaRPr sz="2800">
              <a:solidFill>
                <a:schemeClr val="tx1"/>
              </a:solidFill>
            </a:endParaRPr>
          </a:p>
          <a:p>
            <a:pPr lvl="2">
              <a:buFont typeface="Wingdings"/>
              <a:buChar char="Ø"/>
              <a:defRPr/>
            </a:pPr>
            <a:endParaRPr sz="2800">
              <a:solidFill>
                <a:schemeClr val="tx1"/>
              </a:solidFill>
            </a:endParaRPr>
          </a:p>
        </p:txBody>
      </p:sp>
      <p:sp>
        <p:nvSpPr>
          <p:cNvPr id="1913504292"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3846586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8829713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0977687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03168134"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9624425"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88447844"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5315914"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78652039"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38743147"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36208059" name="" hidden="0"/>
          <p:cNvPicPr>
            <a:picLocks noChangeAspect="1"/>
          </p:cNvPicPr>
          <p:nvPr isPhoto="0" userDrawn="0"/>
        </p:nvPicPr>
        <p:blipFill>
          <a:blip r:embed="rId2"/>
          <a:stretch/>
        </p:blipFill>
        <p:spPr bwMode="auto">
          <a:xfrm flipH="0" flipV="0">
            <a:off x="0" y="-26199722"/>
            <a:ext cx="8817759" cy="5322227"/>
          </a:xfrm>
          <a:prstGeom prst="rect">
            <a:avLst/>
          </a:prstGeom>
        </p:spPr>
      </p:pic>
      <p:sp>
        <p:nvSpPr>
          <p:cNvPr id="174882893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6834438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89018832" name="" hidden="0"/>
          <p:cNvSpPr/>
          <p:nvPr isPhoto="0" userDrawn="0"/>
        </p:nvSpPr>
        <p:spPr bwMode="auto">
          <a:xfrm flipH="0" flipV="0">
            <a:off x="6578158" y="6617970"/>
            <a:ext cx="75835" cy="15709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2270813" name="" hidden="0"/>
          <p:cNvSpPr/>
          <p:nvPr isPhoto="0" userDrawn="0"/>
        </p:nvSpPr>
        <p:spPr bwMode="auto">
          <a:xfrm flipH="0" flipV="0">
            <a:off x="11052344" y="6864559"/>
            <a:ext cx="45720" cy="10144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70588199" name="" hidden="0"/>
          <p:cNvSpPr/>
          <p:nvPr isPhoto="0" userDrawn="0"/>
        </p:nvSpPr>
        <p:spPr bwMode="auto">
          <a:xfrm flipH="0" flipV="0">
            <a:off x="7402777" y="6160734"/>
            <a:ext cx="114854" cy="10053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3832999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9258436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81606870"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0665258"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75498339"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5096487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17773121"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6234710" name="" hidden="0"/>
          <p:cNvSpPr/>
          <p:nvPr isPhoto="0" userDrawn="0"/>
        </p:nvSpPr>
        <p:spPr bwMode="auto">
          <a:xfrm flipH="0" flipV="0">
            <a:off x="11867109"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3951884" name="" hidden="0"/>
          <p:cNvSpPr/>
          <p:nvPr isPhoto="0" userDrawn="0"/>
        </p:nvSpPr>
        <p:spPr bwMode="auto">
          <a:xfrm flipH="0" flipV="0">
            <a:off x="9525359" y="5526246"/>
            <a:ext cx="326625" cy="45945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2166500" name="Заголовок 1" hidden="0"/>
          <p:cNvSpPr>
            <a:spLocks noGrp="1"/>
          </p:cNvSpPr>
          <p:nvPr isPhoto="0" userDrawn="0">
            <p:ph type="title" hasCustomPrompt="0"/>
          </p:nvPr>
        </p:nvSpPr>
        <p:spPr bwMode="auto"/>
        <p:txBody>
          <a:bodyPr/>
          <a:lstStyle/>
          <a:p>
            <a:pPr>
              <a:defRPr/>
            </a:pPr>
            <a:r>
              <a:rPr/>
              <a:t>语法卡常</a:t>
            </a:r>
            <a:endParaRPr/>
          </a:p>
        </p:txBody>
      </p:sp>
      <p:sp>
        <p:nvSpPr>
          <p:cNvPr id="184692494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2522894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8417874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0148483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0269879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627747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63133124"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49792110"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095713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99229759"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566802877"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61148599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114716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5591132"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97063706"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4776349"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3239078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2558143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8495662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6674492"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79035198"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9624356"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5430180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5620318"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67773307"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参数宏</a:t>
            </a:r>
            <a:endParaRPr/>
          </a:p>
          <a:p>
            <a:pPr marL="457200" lvl="1" indent="0">
              <a:buFont typeface="Arial"/>
              <a:buNone/>
              <a:defRPr/>
            </a:pPr>
            <a:r>
              <a:rPr sz="2800"/>
              <a:t>	是一种特殊的宏定义，可以定义内部的参数（C++11）。</a:t>
            </a:r>
            <a:endParaRPr sz="2800"/>
          </a:p>
          <a:p>
            <a:pPr marL="457200" lvl="1" indent="0">
              <a:buFont typeface="Arial"/>
              <a:buNone/>
              <a:defRPr/>
            </a:pPr>
            <a:r>
              <a:rPr sz="2800"/>
              <a:t>	快，因为是直接把参数宏的实现丢到你使用的地方。</a:t>
            </a:r>
            <a:endParaRPr sz="2800"/>
          </a:p>
          <a:p>
            <a:pPr marL="457200" lvl="1" indent="0">
              <a:buFont typeface="Arial"/>
              <a:buNone/>
              <a:defRPr/>
            </a:pPr>
            <a:r>
              <a:rPr sz="2800"/>
              <a:t>	适用范围：简单但是调用测试非常多的小函数。</a:t>
            </a:r>
            <a:endParaRPr sz="2800"/>
          </a:p>
        </p:txBody>
      </p:sp>
      <p:sp>
        <p:nvSpPr>
          <p:cNvPr id="558656769"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56480628" name="" hidden="0"/>
          <p:cNvPicPr>
            <a:picLocks noChangeAspect="1"/>
          </p:cNvPicPr>
          <p:nvPr isPhoto="0" userDrawn="0"/>
        </p:nvPicPr>
        <p:blipFill>
          <a:blip r:embed="rId3"/>
          <a:stretch/>
        </p:blipFill>
        <p:spPr bwMode="auto">
          <a:xfrm>
            <a:off x="2149034" y="4805889"/>
            <a:ext cx="8439149" cy="1800225"/>
          </a:xfrm>
          <a:prstGeom prst="rect">
            <a:avLst/>
          </a:prstGeom>
        </p:spPr>
      </p:pic>
      <p:sp>
        <p:nvSpPr>
          <p:cNvPr id="255698111" name="Объект 2" hidden="0"/>
          <p:cNvSpPr>
            <a:spLocks noGrp="1"/>
          </p:cNvSpPr>
          <p:nvPr isPhoto="0" userDrawn="0"/>
        </p:nvSpPr>
        <p:spPr bwMode="auto">
          <a:xfrm>
            <a:off x="6076068" y="2050932"/>
            <a:ext cx="5384799" cy="4525961"/>
          </a:xfrm>
        </p:spPr>
        <p:txBody>
          <a:bodyPr vert="horz" lIns="91440" tIns="45720" rIns="91440" bIns="45720" rtlCol="0">
            <a:normAutofit/>
          </a:bodyPr>
          <a:lstStyle>
            <a:lvl1pPr marL="342900" indent="-342900" algn="l" defTabSz="914400">
              <a:spcBef>
                <a:spcPts val="0"/>
              </a:spcBef>
              <a:buFont typeface="Arial"/>
              <a:buChar char="•"/>
              <a:defRPr sz="28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4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0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18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18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1800">
                <a:solidFill>
                  <a:schemeClr val="tx1"/>
                </a:solidFill>
                <a:latin typeface="+mn-lt"/>
                <a:ea typeface="+mn-ea"/>
                <a:cs typeface="+mn-cs"/>
              </a:defRPr>
            </a:lvl6pPr>
            <a:lvl7pPr marL="2971800" indent="-228600" algn="l" defTabSz="914400">
              <a:spcBef>
                <a:spcPts val="0"/>
              </a:spcBef>
              <a:buFont typeface="Arial"/>
              <a:buChar char="•"/>
              <a:defRPr sz="1800">
                <a:solidFill>
                  <a:schemeClr val="tx1"/>
                </a:solidFill>
                <a:latin typeface="+mn-lt"/>
                <a:ea typeface="+mn-ea"/>
                <a:cs typeface="+mn-cs"/>
              </a:defRPr>
            </a:lvl7pPr>
            <a:lvl8pPr marL="3429000" indent="-228600" algn="l" defTabSz="914400">
              <a:spcBef>
                <a:spcPts val="0"/>
              </a:spcBef>
              <a:buFont typeface="Arial"/>
              <a:buChar char="•"/>
              <a:defRPr sz="1800">
                <a:solidFill>
                  <a:schemeClr val="tx1"/>
                </a:solidFill>
                <a:latin typeface="+mn-lt"/>
                <a:ea typeface="+mn-ea"/>
                <a:cs typeface="+mn-cs"/>
              </a:defRPr>
            </a:lvl8pPr>
            <a:lvl9pPr marL="3886200" indent="-228600" algn="l" defTabSz="914400">
              <a:spcBef>
                <a:spcPts val="0"/>
              </a:spcBef>
              <a:buFont typeface="Arial"/>
              <a:buChar char="•"/>
              <a:defRPr sz="1800">
                <a:solidFill>
                  <a:schemeClr val="tx1"/>
                </a:solidFill>
                <a:latin typeface="+mn-lt"/>
                <a:ea typeface="+mn-ea"/>
                <a:cs typeface="+mn-cs"/>
              </a:defRPr>
            </a:lvl9pPr>
          </a:lstStyle>
          <a:p>
            <a:pPr marL="0" indent="0">
              <a:buFont typeface="Arial"/>
              <a:buNone/>
              <a:defRPr/>
            </a:pPr>
            <a:r>
              <a:rPr/>
              <a:t>	还有一种支持换行的参数宏写法，OI用处很少不多赘述。</a:t>
            </a:r>
            <a:endParaRPr/>
          </a:p>
          <a:p>
            <a:pPr marL="0" indent="0">
              <a:buFont typeface="Arial"/>
              <a:buNone/>
              <a:defRPr/>
            </a:pPr>
            <a:r>
              <a:rPr/>
              <a:t>	骚操作：</a:t>
            </a:r>
            <a:endParaRPr/>
          </a:p>
        </p:txBody>
      </p:sp>
      <p:sp>
        <p:nvSpPr>
          <p:cNvPr id="2098069408"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95580456" name="" hidden="0"/>
          <p:cNvPicPr>
            <a:picLocks noChangeAspect="1"/>
          </p:cNvPicPr>
          <p:nvPr isPhoto="0" userDrawn="0"/>
        </p:nvPicPr>
        <p:blipFill>
          <a:blip r:embed="rId4"/>
          <a:stretch/>
        </p:blipFill>
        <p:spPr bwMode="auto">
          <a:xfrm>
            <a:off x="7010399" y="3497385"/>
            <a:ext cx="3952874"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4808061" name="Заголовок 1" hidden="0"/>
          <p:cNvSpPr>
            <a:spLocks noGrp="1"/>
          </p:cNvSpPr>
          <p:nvPr isPhoto="0" userDrawn="0">
            <p:ph type="title" hasCustomPrompt="0"/>
          </p:nvPr>
        </p:nvSpPr>
        <p:spPr bwMode="auto"/>
        <p:txBody>
          <a:bodyPr/>
          <a:lstStyle/>
          <a:p>
            <a:pPr>
              <a:defRPr/>
            </a:pPr>
            <a:r>
              <a:rPr/>
              <a:t>语法卡常</a:t>
            </a:r>
            <a:endParaRPr/>
          </a:p>
        </p:txBody>
      </p:sp>
      <p:sp>
        <p:nvSpPr>
          <p:cNvPr id="189703061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70940980"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138336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53178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00002894"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017646"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318920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53214804"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02204477"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4572969"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756492579"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641613955"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6603146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44849629"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5658336"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9315152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2398218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56629743"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88903220"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7137753"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08146366"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3883719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0942078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1275697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9126847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inline</a:t>
            </a:r>
            <a:endParaRPr/>
          </a:p>
          <a:p>
            <a:pPr marL="457200" lvl="1" indent="0">
              <a:buFont typeface="Arial"/>
              <a:buNone/>
              <a:defRPr/>
            </a:pPr>
            <a:r>
              <a:rPr sz="2800"/>
              <a:t>	inline是一个编译建议。在函数定义前写，编译器看你函数顺眼就会把你的函数翻译成参数宏。</a:t>
            </a:r>
            <a:endParaRPr sz="2800"/>
          </a:p>
          <a:p>
            <a:pPr marL="457200" lvl="1" indent="0">
              <a:buFont typeface="Arial"/>
              <a:buNone/>
              <a:defRPr/>
            </a:pPr>
            <a:r>
              <a:rPr sz="2800"/>
              <a:t>	缺点就是容易把编译结果搞得很大，但是OI不限制，你可以在所有函数前面都加上这个个关键字(除main)。</a:t>
            </a:r>
            <a:endParaRPr sz="2800"/>
          </a:p>
          <a:p>
            <a:pPr marL="457200" lvl="1" indent="0">
              <a:buFont typeface="Arial"/>
              <a:buNone/>
              <a:defRPr/>
            </a:pPr>
            <a:r>
              <a:rPr sz="2800">
                <a:solidFill>
                  <a:srgbClr val="FF0000"/>
                </a:solidFill>
              </a:rPr>
              <a:t>但是，带递归的千万别！</a:t>
            </a:r>
            <a:endParaRPr sz="2800"/>
          </a:p>
        </p:txBody>
      </p:sp>
      <p:sp>
        <p:nvSpPr>
          <p:cNvPr id="1209193261"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84455711"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48374198"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04540909" name="" hidden="0"/>
          <p:cNvPicPr>
            <a:picLocks noChangeAspect="1"/>
          </p:cNvPicPr>
          <p:nvPr isPhoto="0" userDrawn="0"/>
        </p:nvPicPr>
        <p:blipFill>
          <a:blip r:embed="rId3"/>
          <a:stretch/>
        </p:blipFill>
        <p:spPr bwMode="auto">
          <a:xfrm>
            <a:off x="6354322" y="1911929"/>
            <a:ext cx="5457824"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968198" name="Заголовок 1" hidden="0"/>
          <p:cNvSpPr>
            <a:spLocks noGrp="1"/>
          </p:cNvSpPr>
          <p:nvPr isPhoto="0" userDrawn="0">
            <p:ph type="title" hasCustomPrompt="0"/>
          </p:nvPr>
        </p:nvSpPr>
        <p:spPr bwMode="auto"/>
        <p:txBody>
          <a:bodyPr/>
          <a:lstStyle/>
          <a:p>
            <a:pPr>
              <a:defRPr/>
            </a:pPr>
            <a:r>
              <a:rPr/>
              <a:t>语法卡常</a:t>
            </a:r>
            <a:endParaRPr/>
          </a:p>
        </p:txBody>
      </p:sp>
      <p:sp>
        <p:nvSpPr>
          <p:cNvPr id="50171452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1232350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256645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327248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59465052"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85749378"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876228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711287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7691234"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6589276"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4943021"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57224658"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763687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890095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82617801"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5603488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62338317"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6709237"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226322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22816542"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1402255"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6385624"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0320457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629363"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5214118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构造赋值</a:t>
            </a:r>
            <a:endParaRPr/>
          </a:p>
          <a:p>
            <a:pPr marL="457200" lvl="1" indent="0">
              <a:buFont typeface="Arial"/>
              <a:buNone/>
              <a:defRPr/>
            </a:pPr>
            <a:r>
              <a:rPr sz="2800"/>
              <a:t>	优化依据：构造函数比直接的赋值语句快。</a:t>
            </a:r>
            <a:endParaRPr sz="2800"/>
          </a:p>
          <a:p>
            <a:pPr marL="457200" lvl="1" indent="0">
              <a:buFont typeface="Arial"/>
              <a:buNone/>
              <a:defRPr/>
            </a:pPr>
            <a:r>
              <a:rPr sz="2800"/>
              <a:t>	所以在初次定义变量时，可以通过调用该变量内部的构造函数来实现更快的变量赋值。</a:t>
            </a:r>
            <a:endParaRPr sz="2800"/>
          </a:p>
          <a:p>
            <a:pPr marL="457200" lvl="1" indent="0">
              <a:buFont typeface="Arial"/>
              <a:buNone/>
              <a:defRPr/>
            </a:pPr>
            <a:r>
              <a:rPr sz="2800"/>
              <a:t>	一个需要注意的点就是结构体内的成员如果想这样的话是不允许的。</a:t>
            </a:r>
            <a:endParaRPr sz="2800"/>
          </a:p>
        </p:txBody>
      </p:sp>
      <p:sp>
        <p:nvSpPr>
          <p:cNvPr id="2033738236"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92301184"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96126119"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3542361"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61494502" name="" hidden="0"/>
          <p:cNvPicPr>
            <a:picLocks noChangeAspect="1"/>
          </p:cNvPicPr>
          <p:nvPr isPhoto="0" userDrawn="0"/>
        </p:nvPicPr>
        <p:blipFill>
          <a:blip r:embed="rId3"/>
          <a:stretch/>
        </p:blipFill>
        <p:spPr bwMode="auto">
          <a:xfrm>
            <a:off x="5997134" y="1546133"/>
            <a:ext cx="6143625" cy="2238374"/>
          </a:xfrm>
          <a:prstGeom prst="rect">
            <a:avLst/>
          </a:prstGeom>
        </p:spPr>
      </p:pic>
      <p:sp>
        <p:nvSpPr>
          <p:cNvPr id="242328299"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471355650" name="" hidden="0"/>
          <p:cNvPicPr>
            <a:picLocks noChangeAspect="1"/>
          </p:cNvPicPr>
          <p:nvPr isPhoto="0" userDrawn="0"/>
        </p:nvPicPr>
        <p:blipFill>
          <a:blip r:embed="rId4"/>
          <a:stretch/>
        </p:blipFill>
        <p:spPr bwMode="auto">
          <a:xfrm>
            <a:off x="6616078" y="4168711"/>
            <a:ext cx="4543425" cy="971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92035399"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87958145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234093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279550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69044787"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928400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1772169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17935643"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404243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1646139"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97311885"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167833398" name="" hidden="0"/>
          <p:cNvPicPr>
            <a:picLocks noChangeAspect="1"/>
          </p:cNvPicPr>
          <p:nvPr isPhoto="0" userDrawn="0"/>
        </p:nvPicPr>
        <p:blipFill>
          <a:blip r:embed="rId2"/>
          <a:stretch/>
        </p:blipFill>
        <p:spPr bwMode="auto">
          <a:xfrm flipH="0" flipV="0">
            <a:off x="1885950" y="-24085173"/>
            <a:ext cx="8817760" cy="5322228"/>
          </a:xfrm>
          <a:prstGeom prst="rect">
            <a:avLst/>
          </a:prstGeom>
        </p:spPr>
      </p:pic>
      <p:sp>
        <p:nvSpPr>
          <p:cNvPr id="73199385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3327141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5046203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1945601"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72780384"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93291362"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0827291"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0395094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96756094"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1006758"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0176246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82148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7508218"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68421980"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快读快输</a:t>
            </a:r>
            <a:endParaRPr/>
          </a:p>
          <a:p>
            <a:pPr marL="457200" lvl="1" indent="0">
              <a:buFont typeface="Arial"/>
              <a:buNone/>
              <a:defRPr/>
            </a:pPr>
            <a:r>
              <a:rPr sz="2800"/>
              <a:t>	用我的这个板子就可以。</a:t>
            </a:r>
            <a:endParaRPr sz="2800"/>
          </a:p>
          <a:p>
            <a:pPr marL="457200" lvl="1" indent="0">
              <a:buFont typeface="Arial"/>
              <a:buNone/>
              <a:defRPr/>
            </a:pPr>
            <a:r>
              <a:rPr sz="2800"/>
              <a:t>	网上有一些fread/fwrite的快读板子，优化过度了，比赛用不上。</a:t>
            </a:r>
            <a:endParaRPr sz="2800"/>
          </a:p>
          <a:p>
            <a:pPr marL="457200" lvl="1" indent="0">
              <a:buFont typeface="Arial"/>
              <a:buNone/>
              <a:defRPr/>
            </a:pPr>
            <a:r>
              <a:rPr sz="2800"/>
              <a:t>	记得不用负数的时候就把负数处理给敲掉，没必要。</a:t>
            </a:r>
            <a:endParaRPr sz="2800"/>
          </a:p>
        </p:txBody>
      </p:sp>
      <p:sp>
        <p:nvSpPr>
          <p:cNvPr id="38766249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02378032"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2065828"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0747881"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07047514"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3917216"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79977286"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707120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70117725" name="" hidden="0"/>
          <p:cNvSpPr/>
          <p:nvPr isPhoto="0" userDrawn="0"/>
        </p:nvSpPr>
        <p:spPr bwMode="auto">
          <a:xfrm>
            <a:off x="11635053" y="3727849"/>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6508483" name="" hidden="0"/>
          <p:cNvSpPr/>
          <p:nvPr isPhoto="0" userDrawn="0"/>
        </p:nvSpPr>
        <p:spPr bwMode="auto">
          <a:xfrm>
            <a:off x="12320871" y="4540169"/>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89856075" name="" hidden="0"/>
          <p:cNvPicPr>
            <a:picLocks noChangeAspect="1"/>
          </p:cNvPicPr>
          <p:nvPr isPhoto="0" userDrawn="0"/>
        </p:nvPicPr>
        <p:blipFill>
          <a:blip r:embed="rId3"/>
          <a:stretch/>
        </p:blipFill>
        <p:spPr bwMode="auto">
          <a:xfrm rot="0" flipH="0" flipV="0">
            <a:off x="2675567" y="0"/>
            <a:ext cx="3934800" cy="2044800"/>
          </a:xfrm>
          <a:prstGeom prst="rect">
            <a:avLst/>
          </a:prstGeom>
        </p:spPr>
      </p:pic>
      <p:sp>
        <p:nvSpPr>
          <p:cNvPr id="135798865" name="" hidden="0"/>
          <p:cNvSpPr/>
          <p:nvPr isPhoto="0" userDrawn="0"/>
        </p:nvSpPr>
        <p:spPr bwMode="auto">
          <a:xfrm>
            <a:off x="10502460" y="63207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43182590" name="" hidden="0"/>
          <p:cNvSpPr/>
          <p:nvPr isPhoto="0" userDrawn="0"/>
        </p:nvSpPr>
        <p:spPr bwMode="auto">
          <a:xfrm>
            <a:off x="12978096" y="4905965"/>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920641674" name="" hidden="0"/>
          <p:cNvPicPr>
            <a:picLocks noChangeAspect="1"/>
          </p:cNvPicPr>
          <p:nvPr isPhoto="0" userDrawn="0"/>
        </p:nvPicPr>
        <p:blipFill>
          <a:blip r:embed="rId4"/>
          <a:stretch/>
        </p:blipFill>
        <p:spPr bwMode="auto">
          <a:xfrm>
            <a:off x="7009535" y="1614126"/>
            <a:ext cx="4752974" cy="4533899"/>
          </a:xfrm>
          <a:prstGeom prst="rect">
            <a:avLst/>
          </a:prstGeom>
        </p:spPr>
      </p:pic>
      <p:sp>
        <p:nvSpPr>
          <p:cNvPr id="1459158600" name="" hidden="0"/>
          <p:cNvSpPr/>
          <p:nvPr isPhoto="0" userDrawn="0"/>
        </p:nvSpPr>
        <p:spPr bwMode="auto">
          <a:xfrm>
            <a:off x="7976979" y="782634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419600882" name="" hidden="0"/>
          <p:cNvPicPr>
            <a:picLocks noChangeAspect="1"/>
          </p:cNvPicPr>
          <p:nvPr isPhoto="0" userDrawn="0"/>
        </p:nvPicPr>
        <p:blipFill>
          <a:blip r:embed="rId5"/>
          <a:stretch/>
        </p:blipFill>
        <p:spPr bwMode="auto">
          <a:xfrm rot="0" flipH="0" flipV="0">
            <a:off x="3629136" y="4571360"/>
            <a:ext cx="3380400" cy="2293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56855449"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302935622"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5616834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301788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224365"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235363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516534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59342027"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52367441"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90706445"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6970715"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82114942"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2066297842"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2519017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6516902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52413878"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8146560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3832803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532451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7186536"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08324916"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92636892" name="" hidden="0"/>
          <p:cNvSpPr/>
          <p:nvPr isPhoto="0" userDrawn="0"/>
        </p:nvSpPr>
        <p:spPr bwMode="auto">
          <a:xfrm>
            <a:off x="11366212"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8547933"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0926623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62936991"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916802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快读快输</a:t>
            </a:r>
            <a:endParaRPr/>
          </a:p>
          <a:p>
            <a:pPr marL="457200" lvl="1" indent="0">
              <a:buFont typeface="Arial"/>
              <a:buNone/>
              <a:defRPr/>
            </a:pPr>
            <a:r>
              <a:rPr sz="2800"/>
              <a:t>	用我的这个板子就可以。</a:t>
            </a:r>
            <a:endParaRPr sz="2800"/>
          </a:p>
          <a:p>
            <a:pPr marL="457200" lvl="1" indent="0">
              <a:buFont typeface="Arial"/>
              <a:buNone/>
              <a:defRPr/>
            </a:pPr>
            <a:r>
              <a:rPr sz="2800"/>
              <a:t>	网上有一些fread/fwrite的快读板子，优化过度了，比赛用不上。</a:t>
            </a:r>
            <a:endParaRPr sz="2800"/>
          </a:p>
          <a:p>
            <a:pPr marL="457200" lvl="1" indent="0">
              <a:buFont typeface="Arial"/>
              <a:buNone/>
              <a:defRPr/>
            </a:pPr>
            <a:r>
              <a:rPr sz="2800"/>
              <a:t>	记得不用负数的时候就把负数处理给敲掉，没必要。</a:t>
            </a:r>
            <a:endParaRPr sz="2800"/>
          </a:p>
        </p:txBody>
      </p:sp>
      <p:sp>
        <p:nvSpPr>
          <p:cNvPr id="1980196579"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08505501"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24074371"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7097814"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1936937"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3446872"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20937356"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337365239" name="" hidden="0"/>
          <p:cNvPicPr>
            <a:picLocks noChangeAspect="1"/>
          </p:cNvPicPr>
          <p:nvPr isPhoto="0" userDrawn="0"/>
        </p:nvPicPr>
        <p:blipFill>
          <a:blip r:embed="rId3"/>
          <a:stretch/>
        </p:blipFill>
        <p:spPr bwMode="auto">
          <a:xfrm>
            <a:off x="6616078" y="1691482"/>
            <a:ext cx="5010149" cy="4343400"/>
          </a:xfrm>
          <a:prstGeom prst="rect">
            <a:avLst/>
          </a:prstGeom>
        </p:spPr>
      </p:pic>
      <p:sp>
        <p:nvSpPr>
          <p:cNvPr id="1180711944" name="" hidden="0"/>
          <p:cNvSpPr/>
          <p:nvPr isPhoto="0" userDrawn="0"/>
        </p:nvSpPr>
        <p:spPr bwMode="auto">
          <a:xfrm>
            <a:off x="8292676" y="79581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033590264" name="" hidden="0"/>
          <p:cNvPicPr>
            <a:picLocks noChangeAspect="1"/>
          </p:cNvPicPr>
          <p:nvPr isPhoto="0" userDrawn="0"/>
        </p:nvPicPr>
        <p:blipFill>
          <a:blip r:embed="rId4"/>
          <a:stretch/>
        </p:blipFill>
        <p:spPr bwMode="auto">
          <a:xfrm>
            <a:off x="2324117" y="4666327"/>
            <a:ext cx="4286250"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1212856"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91225486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2838517"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43771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4702885"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14112337"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22691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6755117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120404"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6018432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1047196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33171541"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408091852"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8859210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79261085"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07459672"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7670444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98302688"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2180124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0810288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19600955"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52101225"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17886770"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7747736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7845579"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0712970"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卡马克</a:t>
            </a:r>
            <a:endParaRPr/>
          </a:p>
          <a:p>
            <a:pPr marL="457200" lvl="1" indent="0">
              <a:buFont typeface="Arial"/>
              <a:buNone/>
              <a:defRPr/>
            </a:pPr>
            <a:r>
              <a:rPr sz="2800"/>
              <a:t>	一种</a:t>
            </a:r>
            <a:r>
              <a:rPr sz="2800"/>
              <a:t>正确性不显然但是可用的、高速的、精度比sqrt函数还高的求</a:t>
            </a:r>
            <mc:AlternateContent xmlns:mc="http://schemas.openxmlformats.org/markup-compatibility/2006" xmlns:m="http://schemas.openxmlformats.org/officeDocument/2006/math">
              <mc:Choice xmlns:a14="http://schemas.microsoft.com/office/drawing/2010/main" Requires="a14">
                <a14:m>
                  <m:oMathPara>
                    <m:oMathParaPr/>
                    <m:oMath>
                      <m:f>
                        <m:fPr>
                          <m:ctrlPr>
                            <a:rPr i="1">
                              <a:latin typeface="Cambria Math"/>
                              <a:ea typeface="Cambria Math"/>
                              <a:cs typeface="Cambria Math"/>
                            </a:rPr>
                          </m:ctrlPr>
                        </m:fPr>
                        <m:num>
                          <m:r>
                            <m:rPr>
                              <m:sty m:val="i"/>
                            </m:rPr>
                            <a:rPr>
                              <a:latin typeface="Cambria Math"/>
                              <a:ea typeface="Cambria Math"/>
                              <a:cs typeface="Cambria Math"/>
                            </a:rPr>
                            <m:t>1</m:t>
                          </m:r>
                        </m:num>
                        <m:den>
                          <m:rad>
                            <m:radPr>
                              <m:degHide m:val="off"/>
                              <m:ctrlPr>
                                <a:rPr sz="2400" i="1" u="none" strike="noStrike">
                                  <a:solidFill>
                                    <a:schemeClr val="tx1">
                                      <a:lumMod val="75000"/>
                                      <a:lumOff val="25000"/>
                                    </a:schemeClr>
                                  </a:solidFill>
                                  <a:latin typeface="Cambria Math"/>
                                  <a:ea typeface="Cambria Math"/>
                                  <a:cs typeface="Cambria Math"/>
                                </a:rPr>
                              </m:ctrlPr>
                            </m:radPr>
                            <m:deg>
                              <m:r>
                                <m:rPr>
                                  <m:sty m:val="i"/>
                                </m:rPr>
                                <a:rPr sz="2400" u="none" strike="noStrike">
                                  <a:solidFill>
                                    <a:schemeClr val="tx1">
                                      <a:lumMod val="75000"/>
                                      <a:lumOff val="25000"/>
                                    </a:schemeClr>
                                  </a:solidFill>
                                  <a:latin typeface="Cambria Math"/>
                                  <a:ea typeface="Cambria Math"/>
                                  <a:cs typeface="Cambria Math"/>
                                </a:rPr>
                                <m:t>2</m:t>
                              </m:r>
                            </m:deg>
                            <m:e>
                              <m:r>
                                <m:rPr>
                                  <m:sty m:val="i"/>
                                </m:rPr>
                                <a:rPr sz="2400" u="none" strike="noStrike">
                                  <a:solidFill>
                                    <a:schemeClr val="tx1">
                                      <a:lumMod val="75000"/>
                                      <a:lumOff val="25000"/>
                                    </a:schemeClr>
                                  </a:solidFill>
                                  <a:latin typeface="Cambria Math"/>
                                  <a:ea typeface="Cambria Math"/>
                                  <a:cs typeface="Cambria Math"/>
                                </a:rPr>
                                <m:t>x</m:t>
                              </m:r>
                            </m:e>
                          </m:rad>
                        </m:den>
                      </m:f>
                    </m:oMath>
                  </m:oMathPara>
                </a14:m>
              </mc:Choice>
              <mc:Fallback/>
            </mc:AlternateContent>
            <a:r>
              <a:rPr sz="2800"/>
              <a:t>的算法。</a:t>
            </a:r>
            <a:endParaRPr sz="2800"/>
          </a:p>
          <a:p>
            <a:pPr marL="457200" lvl="1" indent="0">
              <a:buFont typeface="Arial"/>
              <a:buNone/>
              <a:defRPr/>
            </a:pPr>
            <a:r>
              <a:rPr sz="2800"/>
              <a:t>	证明十分难懂，可以背板子，用到这个值的时候可以保证更高精度更快速度。</a:t>
            </a:r>
            <a:endParaRPr sz="2800"/>
          </a:p>
        </p:txBody>
      </p:sp>
      <p:sp>
        <p:nvSpPr>
          <p:cNvPr id="125516783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51053017"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2552261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89644782"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9652875"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0792614"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9669854"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86945846"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78158073" name="" hidden="0"/>
          <p:cNvPicPr>
            <a:picLocks noChangeAspect="1"/>
          </p:cNvPicPr>
          <p:nvPr isPhoto="0" userDrawn="0"/>
        </p:nvPicPr>
        <p:blipFill>
          <a:blip r:embed="rId3"/>
          <a:stretch/>
        </p:blipFill>
        <p:spPr bwMode="auto">
          <a:xfrm>
            <a:off x="6488620" y="2193624"/>
            <a:ext cx="4667249" cy="2562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77024439" name="Заголовок 1" hidden="0"/>
          <p:cNvSpPr>
            <a:spLocks noGrp="1"/>
          </p:cNvSpPr>
          <p:nvPr isPhoto="0" userDrawn="0">
            <p:ph type="title" hasCustomPrompt="0"/>
          </p:nvPr>
        </p:nvSpPr>
        <p:spPr bwMode="auto"/>
        <p:txBody>
          <a:bodyPr/>
          <a:lstStyle/>
          <a:p>
            <a:pPr>
              <a:defRPr/>
            </a:pPr>
            <a:r>
              <a:rPr/>
              <a:t>基础卡常数</a:t>
            </a:r>
            <a:endParaRPr/>
          </a:p>
        </p:txBody>
      </p:sp>
      <p:sp>
        <p:nvSpPr>
          <p:cNvPr id="485576444" name="Объект 2" hidden="0"/>
          <p:cNvSpPr>
            <a:spLocks noGrp="1"/>
          </p:cNvSpPr>
          <p:nvPr isPhoto="0" userDrawn="0">
            <p:ph idx="1" hasCustomPrompt="0"/>
          </p:nvPr>
        </p:nvSpPr>
        <p:spPr bwMode="auto">
          <a:xfrm flipH="0" flipV="0">
            <a:off x="7018148" y="1600201"/>
            <a:ext cx="3687475" cy="4525962"/>
          </a:xfrm>
        </p:spPr>
        <p:txBody>
          <a:bodyPr vertOverflow="overflow" horzOverflow="clip" vert="horz" wrap="square" lIns="91440" tIns="45720" rIns="91440" bIns="45720" numCol="1" spcCol="0" rtlCol="0" fromWordArt="0" anchor="t" anchorCtr="0" forceAA="0" upright="0" compatLnSpc="0">
            <a:normAutofit/>
          </a:bodyPr>
          <a:lstStyle/>
          <a:p>
            <a:pPr>
              <a:defRPr/>
            </a:pPr>
            <a:r>
              <a:rPr/>
              <a:t>1.语法卡常</a:t>
            </a:r>
            <a:endParaRPr/>
          </a:p>
          <a:p>
            <a:pPr lvl="1">
              <a:defRPr/>
            </a:pPr>
            <a:r>
              <a:rPr/>
              <a:t>参数宏</a:t>
            </a:r>
            <a:endParaRPr/>
          </a:p>
          <a:p>
            <a:pPr lvl="1">
              <a:defRPr/>
            </a:pPr>
            <a:r>
              <a:rPr/>
              <a:t>inline</a:t>
            </a:r>
            <a:endParaRPr/>
          </a:p>
          <a:p>
            <a:pPr lvl="1">
              <a:defRPr/>
            </a:pPr>
            <a:r>
              <a:rPr/>
              <a:t>构造赋值</a:t>
            </a:r>
            <a:endParaRPr/>
          </a:p>
          <a:p>
            <a:pPr>
              <a:defRPr/>
            </a:pPr>
            <a:r>
              <a:rPr/>
              <a:t>2.算法外设卡常</a:t>
            </a:r>
            <a:endParaRPr/>
          </a:p>
          <a:p>
            <a:pPr lvl="1">
              <a:defRPr/>
            </a:pPr>
            <a:r>
              <a:rPr/>
              <a:t>快读快输</a:t>
            </a:r>
            <a:endParaRPr/>
          </a:p>
          <a:p>
            <a:pPr lvl="1">
              <a:defRPr/>
            </a:pPr>
            <a:r>
              <a:rPr/>
              <a:t>卡马克</a:t>
            </a:r>
            <a:endParaRPr/>
          </a:p>
          <a:p>
            <a:pPr>
              <a:defRPr/>
            </a:pPr>
            <a:r>
              <a:rPr/>
              <a:t>3.数据结构卡常</a:t>
            </a:r>
            <a:endParaRPr/>
          </a:p>
          <a:p>
            <a:pPr lvl="1">
              <a:defRPr/>
            </a:pPr>
            <a:r>
              <a:rPr/>
              <a:t>手写数据结构</a:t>
            </a:r>
            <a:endParaRPr/>
          </a:p>
          <a:p>
            <a:pPr lvl="1">
              <a:defRPr/>
            </a:pPr>
            <a:r>
              <a:rPr/>
              <a:t>bitset</a:t>
            </a:r>
            <a:endParaRPr/>
          </a:p>
        </p:txBody>
      </p:sp>
      <p:sp>
        <p:nvSpPr>
          <p:cNvPr id="1311874369" name="Объект 2" hidden="0"/>
          <p:cNvSpPr>
            <a:spLocks noGrp="1"/>
          </p:cNvSpPr>
          <p:nvPr isPhoto="0" userDrawn="0"/>
        </p:nvSpPr>
        <p:spPr bwMode="auto">
          <a:xfrm flipH="0" flipV="0">
            <a:off x="976381" y="1600201"/>
            <a:ext cx="3687474" cy="4525961"/>
          </a:xfrm>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a:t>卡常初步</a:t>
            </a:r>
            <a:endParaRPr/>
          </a:p>
          <a:p>
            <a:pPr lvl="1">
              <a:defRPr/>
            </a:pPr>
            <a:r>
              <a:rPr/>
              <a:t>自增运算符/三目</a:t>
            </a:r>
            <a:endParaRPr/>
          </a:p>
          <a:p>
            <a:pPr lvl="1">
              <a:defRPr/>
            </a:pPr>
            <a:r>
              <a:rPr/>
              <a:t>多调用值预处理</a:t>
            </a:r>
            <a:endParaRPr/>
          </a:p>
          <a:p>
            <a:pPr lvl="1">
              <a:defRPr/>
            </a:pPr>
            <a:r>
              <a:rPr/>
              <a:t>高速乘+模</a:t>
            </a:r>
            <a:endParaRPr/>
          </a:p>
          <a:p>
            <a:pPr lvl="1">
              <a:defRPr/>
            </a:pPr>
            <a:r>
              <a:rPr/>
              <a:t>冗余条件</a:t>
            </a:r>
            <a:endParaRPr/>
          </a:p>
          <a:p>
            <a:pPr lvl="1">
              <a:defRPr/>
            </a:pPr>
            <a:r>
              <a:rPr/>
              <a:t>数组平推</a:t>
            </a:r>
            <a:endParaRPr/>
          </a:p>
          <a:p>
            <a:pPr lvl="1">
              <a:defRPr/>
            </a:pPr>
            <a:r>
              <a:rPr/>
              <a:t>位运算</a:t>
            </a:r>
            <a:endParaRPr/>
          </a:p>
          <a:p>
            <a:pPr lvl="1">
              <a:defRPr/>
            </a:pPr>
            <a:r>
              <a:rPr/>
              <a:t>避免滥用卡常</a:t>
            </a:r>
            <a:endParaRPr/>
          </a:p>
          <a:p>
            <a:pPr lvl="1">
              <a:defRPr/>
            </a:pPr>
            <a:r>
              <a:rPr/>
              <a:t>一些唠叨</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7794340"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456577741"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81934214"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7104874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57318909"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14320904"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19765589"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97724508"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35875428"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70464178"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36732553"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54069833"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93471105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5784343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34941864"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60380052"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20072679"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7013817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4704022"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385308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54822136"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33085645"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7366034"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7838699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3103063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99783181"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手写数据结构</a:t>
            </a:r>
            <a:endParaRPr/>
          </a:p>
          <a:p>
            <a:pPr marL="457200" lvl="1" indent="0">
              <a:buFont typeface="Arial"/>
              <a:buNone/>
              <a:defRPr/>
            </a:pPr>
            <a:r>
              <a:rPr sz="2800"/>
              <a:t>	手写数据结构的情况：</a:t>
            </a:r>
            <a:endParaRPr sz="2800"/>
          </a:p>
          <a:p>
            <a:pPr lvl="2">
              <a:buFont typeface="Wingdings"/>
              <a:buChar char="v"/>
              <a:defRPr/>
            </a:pPr>
            <a:r>
              <a:rPr sz="2800"/>
              <a:t>STL太慢</a:t>
            </a:r>
            <a:endParaRPr sz="2800"/>
          </a:p>
          <a:p>
            <a:pPr lvl="2">
              <a:buFont typeface="Wingdings"/>
              <a:buChar char="v"/>
              <a:defRPr/>
            </a:pPr>
            <a:r>
              <a:rPr sz="2800"/>
              <a:t>要实现一些新的功能</a:t>
            </a:r>
            <a:endParaRPr sz="2800"/>
          </a:p>
          <a:p>
            <a:pPr lvl="2">
              <a:buFont typeface="Wingdings"/>
              <a:buChar char="v"/>
              <a:defRPr/>
            </a:pPr>
            <a:r>
              <a:rPr sz="2800"/>
              <a:t>对数据结构实现有改变</a:t>
            </a:r>
            <a:endParaRPr sz="2800"/>
          </a:p>
          <a:p>
            <a:pPr lvl="2">
              <a:buFont typeface="Wingdings"/>
              <a:buChar char="v"/>
              <a:defRPr/>
            </a:pPr>
            <a:r>
              <a:rPr sz="2800"/>
              <a:t>对结构体有足够的熟悉，对卡常有比较深入的理解</a:t>
            </a:r>
            <a:endParaRPr sz="2800"/>
          </a:p>
          <a:p>
            <a:pPr marL="914400" lvl="2" indent="0">
              <a:buFont typeface="Wingdings"/>
              <a:buNone/>
              <a:defRPr/>
            </a:pPr>
            <a:endParaRPr sz="2800"/>
          </a:p>
        </p:txBody>
      </p:sp>
      <p:sp>
        <p:nvSpPr>
          <p:cNvPr id="255262894"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8924373"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24713063"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55105492"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9516861"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23976575"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72735695"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13454724"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graphicFrame>
        <p:nvGraphicFramePr>
          <p:cNvPr id="945859812" name="" hidden="0"/>
          <p:cNvGraphicFramePr>
            <a:graphicFrameLocks xmlns:a="http://schemas.openxmlformats.org/drawingml/2006/main"/>
          </p:cNvGraphicFramePr>
          <p:nvPr isPhoto="0" userDrawn="0"/>
        </p:nvGraphicFramePr>
        <p:xfrm>
          <a:off x="6737825" y="1714464"/>
          <a:ext cx="4555899" cy="4399739"/>
        </p:xfrm>
        <a:graphic>
          <a:graphicData uri="http://schemas.openxmlformats.org/drawingml/2006/table">
            <a:tbl>
              <a:tblPr firstRow="1" firstCol="0" lastRow="0" lastCol="0" bandRow="1" bandCol="0">
                <a:tableStyleId>{352CA555-F5E1-9CF6-1936-D8817F585A91}</a:tableStyleId>
              </a:tblPr>
              <a:tblGrid>
                <a:gridCol w="2271599"/>
                <a:gridCol w="2271599"/>
              </a:tblGrid>
              <a:tr h="739639">
                <a:tc>
                  <a:txBody>
                    <a:bodyPr/>
                    <a:p>
                      <a:pPr algn="ctr">
                        <a:defRPr/>
                      </a:pPr>
                      <a:r>
                        <a:rPr sz="2600"/>
                        <a:t>数据结构</a:t>
                      </a:r>
                      <a:endParaRPr sz="2600"/>
                    </a:p>
                  </a:txBody>
                  <a:tcPr/>
                </a:tc>
                <a:tc>
                  <a:txBody>
                    <a:bodyPr/>
                    <a:p>
                      <a:pPr algn="ctr">
                        <a:defRPr/>
                      </a:pPr>
                      <a:r>
                        <a:rPr sz="2600"/>
                        <a:t>手写建议</a:t>
                      </a:r>
                      <a:endParaRPr sz="2600"/>
                    </a:p>
                  </a:txBody>
                  <a:tcPr/>
                </a:tc>
              </a:tr>
              <a:tr h="726939">
                <a:tc>
                  <a:txBody>
                    <a:bodyPr/>
                    <a:p>
                      <a:pPr algn="ctr">
                        <a:defRPr/>
                      </a:pPr>
                      <a:r>
                        <a:rPr sz="2600"/>
                        <a:t>stack</a:t>
                      </a:r>
                      <a:endParaRPr sz="2600"/>
                    </a:p>
                  </a:txBody>
                  <a:tcPr/>
                </a:tc>
                <a:tc>
                  <a:txBody>
                    <a:bodyPr/>
                    <a:p>
                      <a:pPr algn="ctr">
                        <a:defRPr/>
                      </a:pPr>
                      <a:r>
                        <a:rPr sz="2600"/>
                        <a:t>全手写</a:t>
                      </a:r>
                      <a:endParaRPr sz="2600"/>
                    </a:p>
                  </a:txBody>
                  <a:tcPr/>
                </a:tc>
              </a:tr>
              <a:tr h="726939">
                <a:tc>
                  <a:txBody>
                    <a:bodyPr/>
                    <a:p>
                      <a:pPr algn="ctr">
                        <a:defRPr/>
                      </a:pPr>
                      <a:r>
                        <a:rPr sz="2600"/>
                        <a:t>queue</a:t>
                      </a:r>
                      <a:endParaRPr sz="2600"/>
                    </a:p>
                  </a:txBody>
                  <a:tcPr/>
                </a:tc>
                <a:tc>
                  <a:txBody>
                    <a:bodyPr/>
                    <a:p>
                      <a:pPr algn="ctr">
                        <a:defRPr/>
                      </a:pPr>
                      <a:r>
                        <a:rPr sz="2600"/>
                        <a:t>需要时手写</a:t>
                      </a:r>
                      <a:endParaRPr sz="2600"/>
                    </a:p>
                  </a:txBody>
                  <a:tcPr/>
                </a:tc>
              </a:tr>
              <a:tr h="726939">
                <a:tc>
                  <a:txBody>
                    <a:bodyPr/>
                    <a:p>
                      <a:pPr algn="ctr">
                        <a:defRPr/>
                      </a:pPr>
                      <a:r>
                        <a:rPr sz="2600"/>
                        <a:t>p_q</a:t>
                      </a:r>
                      <a:endParaRPr sz="2600"/>
                    </a:p>
                  </a:txBody>
                  <a:tcPr/>
                </a:tc>
                <a:tc>
                  <a:txBody>
                    <a:bodyPr/>
                    <a:p>
                      <a:pPr algn="ctr">
                        <a:defRPr/>
                      </a:pPr>
                      <a:r>
                        <a:rPr sz="2600"/>
                        <a:t>别手写</a:t>
                      </a:r>
                      <a:endParaRPr sz="2600"/>
                    </a:p>
                  </a:txBody>
                  <a:tcPr/>
                </a:tc>
              </a:tr>
              <a:tr h="726939">
                <a:tc>
                  <a:txBody>
                    <a:bodyPr/>
                    <a:p>
                      <a:pPr algn="ctr">
                        <a:defRPr/>
                      </a:pPr>
                      <a:r>
                        <a:rPr sz="2600"/>
                        <a:t>list</a:t>
                      </a:r>
                      <a:endParaRPr sz="2600"/>
                    </a:p>
                  </a:txBody>
                  <a:tcPr/>
                </a:tc>
                <a:tc>
                  <a:txBody>
                    <a:bodyPr/>
                    <a:p>
                      <a:pPr algn="ctr">
                        <a:defRPr/>
                      </a:pPr>
                      <a:r>
                        <a:rPr sz="2600"/>
                        <a:t>需要时手写</a:t>
                      </a:r>
                      <a:endParaRPr sz="2600"/>
                    </a:p>
                  </a:txBody>
                  <a:tcPr/>
                </a:tc>
              </a:tr>
              <a:tr h="726939">
                <a:tc>
                  <a:txBody>
                    <a:bodyPr/>
                    <a:p>
                      <a:pPr algn="ctr">
                        <a:defRPr/>
                      </a:pPr>
                      <a:r>
                        <a:rPr sz="2600"/>
                        <a:t>pair</a:t>
                      </a:r>
                      <a:endParaRPr sz="2600"/>
                    </a:p>
                  </a:txBody>
                  <a:tcPr/>
                </a:tc>
                <a:tc>
                  <a:txBody>
                    <a:bodyPr/>
                    <a:p>
                      <a:pPr algn="ctr">
                        <a:defRPr/>
                      </a:pPr>
                      <a:r>
                        <a:rPr sz="2600"/>
                        <a:t>需要时手写</a:t>
                      </a:r>
                      <a:endParaRPr sz="2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6388127"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2886808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758160"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8658671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964952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6440633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70729775"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21748890"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85442566"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78893523"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0656911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579236542"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22202297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7538721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82824174"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73027058"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15368330"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58427727"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76359050"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39179659"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38824773"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7080706"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73568178"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814486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7019119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3142374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sz="2800"/>
              <a:t>Bitset</a:t>
            </a:r>
            <a:endParaRPr sz="2800"/>
          </a:p>
          <a:p>
            <a:pPr marL="457200" lvl="1" indent="0">
              <a:buFont typeface="Arial"/>
              <a:buNone/>
              <a:defRPr/>
            </a:pPr>
            <a:r>
              <a:rPr sz="2400"/>
              <a:t>	众所周知，C++中一个bool元素占一字节，于是就有了Bitset。</a:t>
            </a:r>
            <a:endParaRPr sz="2400"/>
          </a:p>
          <a:p>
            <a:pPr marL="457200" lvl="1" indent="0">
              <a:buFont typeface="Arial"/>
              <a:buNone/>
              <a:defRPr/>
            </a:pPr>
            <a:r>
              <a:rPr sz="2400"/>
              <a:t>	Bitset就是一个bool数组，但是非常小，一个元素只占一个小bit大小。而且操作速度非常快，常数非常小，是bool数组的理想选择。</a:t>
            </a:r>
            <a:endParaRPr sz="2400"/>
          </a:p>
          <a:p>
            <a:pPr marL="457200" lvl="1" indent="0">
              <a:buFont typeface="Arial"/>
              <a:buNone/>
              <a:defRPr/>
            </a:pPr>
            <a:r>
              <a:rPr sz="2400"/>
              <a:t>	Bitset也提供了很多有用的库函数。</a:t>
            </a:r>
            <a:endParaRPr sz="2400"/>
          </a:p>
          <a:p>
            <a:pPr marL="457200" lvl="1" indent="0">
              <a:buFont typeface="Arial"/>
              <a:buNone/>
              <a:defRPr/>
            </a:pPr>
            <a:r>
              <a:rPr sz="2400"/>
              <a:t>	要注意的是Bitset定义下来必须是定长的，而且初值均为0。</a:t>
            </a:r>
            <a:endParaRPr sz="2400"/>
          </a:p>
        </p:txBody>
      </p:sp>
      <p:sp>
        <p:nvSpPr>
          <p:cNvPr id="77863076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11831536"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562633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0191770"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1823960"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48332356"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6205084"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89328628"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39858005" name="" hidden="0"/>
          <p:cNvSpPr/>
          <p:nvPr isPhoto="0" userDrawn="0"/>
        </p:nvSpPr>
        <p:spPr bwMode="auto">
          <a:xfrm>
            <a:off x="12622555" y="53025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136312519" name="" hidden="0"/>
          <p:cNvPicPr>
            <a:picLocks noChangeAspect="1"/>
          </p:cNvPicPr>
          <p:nvPr isPhoto="0" userDrawn="0"/>
        </p:nvPicPr>
        <p:blipFill>
          <a:blip r:embed="rId3"/>
          <a:stretch/>
        </p:blipFill>
        <p:spPr bwMode="auto">
          <a:xfrm>
            <a:off x="6653996" y="2010726"/>
            <a:ext cx="3962399" cy="3705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7027654"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17169525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8741452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356734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15256633"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24841947"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9723639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7406276"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6403771"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48259088"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1001151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34560175"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654491740"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135662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33228112"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1516215"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0823752"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5993643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9726878"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4490485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26508894" name="" hidden="0"/>
          <p:cNvSpPr/>
          <p:nvPr isPhoto="0" userDrawn="0"/>
        </p:nvSpPr>
        <p:spPr bwMode="auto">
          <a:xfrm>
            <a:off x="9083233"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13134068" name="" hidden="0"/>
          <p:cNvSpPr/>
          <p:nvPr isPhoto="0" userDrawn="0"/>
        </p:nvSpPr>
        <p:spPr bwMode="auto">
          <a:xfrm>
            <a:off x="11366212" y="771310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6543579"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563737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2146425"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1604659" name="Объект 2" hidden="0"/>
          <p:cNvSpPr>
            <a:spLocks noGrp="1"/>
          </p:cNvSpPr>
          <p:nvPr isPhoto="0" userDrawn="0">
            <p:ph sz="half" idx="1" hasCustomPrompt="0"/>
          </p:nvPr>
        </p:nvSpPr>
        <p:spPr bwMode="auto">
          <a:xfrm flipH="0" flipV="0">
            <a:off x="609599" y="1600201"/>
            <a:ext cx="109557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sz="2800"/>
              <a:t>尝试：</a:t>
            </a:r>
            <a:endParaRPr sz="2800"/>
          </a:p>
          <a:p>
            <a:pPr marL="457200" lvl="1" indent="0">
              <a:buFont typeface="Arial"/>
              <a:buNone/>
              <a:defRPr/>
            </a:pPr>
            <a:r>
              <a:rPr sz="2400"/>
              <a:t>	</a:t>
            </a:r>
            <a:r>
              <a:rPr sz="2800"/>
              <a:t>编写一个结构体，要求如下：</a:t>
            </a:r>
            <a:endParaRPr sz="2800"/>
          </a:p>
          <a:p>
            <a:pPr lvl="2">
              <a:buFont typeface="Wingdings"/>
              <a:buChar char="Ø"/>
              <a:defRPr/>
            </a:pPr>
            <a:r>
              <a:rPr sz="2400"/>
              <a:t>支持stack的pop(),push()和top()功能(可以将pop()与top()合并)</a:t>
            </a:r>
            <a:endParaRPr sz="2400"/>
          </a:p>
          <a:p>
            <a:pPr lvl="2">
              <a:buFont typeface="Wingdings"/>
              <a:buChar char="Ø"/>
              <a:defRPr/>
            </a:pPr>
            <a:r>
              <a:rPr sz="2400"/>
              <a:t>支持存放10000个元素</a:t>
            </a:r>
            <a:endParaRPr sz="2400"/>
          </a:p>
          <a:p>
            <a:pPr lvl="2">
              <a:buFont typeface="Wingdings"/>
              <a:buChar char="Ø"/>
              <a:defRPr/>
            </a:pPr>
            <a:r>
              <a:rPr sz="2400"/>
              <a:t>支持查询x元素是否在栈中</a:t>
            </a:r>
            <a:endParaRPr sz="2400"/>
          </a:p>
          <a:p>
            <a:pPr lvl="2">
              <a:buFont typeface="Wingdings"/>
              <a:buChar char="Ø"/>
              <a:defRPr/>
            </a:pPr>
            <a:r>
              <a:rPr sz="2400"/>
              <a:t>充分运用卡常思想，使得时间和空间占用更少</a:t>
            </a:r>
            <a:endParaRPr sz="2400"/>
          </a:p>
          <a:p>
            <a:pPr lvl="2">
              <a:buFont typeface="Wingdings"/>
              <a:buChar char="Ø"/>
              <a:defRPr/>
            </a:pPr>
            <a:r>
              <a:rPr sz="2400"/>
              <a:t>代码设计简短易懂</a:t>
            </a:r>
            <a:endParaRPr sz="2400"/>
          </a:p>
          <a:p>
            <a:pPr marL="914400" lvl="2" indent="0">
              <a:buFont typeface="Wingdings"/>
              <a:buNone/>
              <a:defRPr/>
            </a:pPr>
            <a:r>
              <a:rPr sz="3600"/>
              <a:t>Code十分钟！</a:t>
            </a:r>
            <a:endParaRPr sz="3600"/>
          </a:p>
        </p:txBody>
      </p:sp>
      <p:sp>
        <p:nvSpPr>
          <p:cNvPr id="1629670067"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76769570"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1764406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9124039"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31819336" name="" hidden="0"/>
          <p:cNvSpPr/>
          <p:nvPr isPhoto="0" userDrawn="0"/>
        </p:nvSpPr>
        <p:spPr bwMode="auto">
          <a:xfrm>
            <a:off x="12584637"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8341059"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51060853"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5762636"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59432111" name="" hidden="0"/>
          <p:cNvSpPr/>
          <p:nvPr isPhoto="0" userDrawn="0"/>
        </p:nvSpPr>
        <p:spPr bwMode="auto">
          <a:xfrm>
            <a:off x="12622555" y="53025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332305"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409544928" name="Объект 2" hidden="0"/>
          <p:cNvSpPr>
            <a:spLocks noGrp="1"/>
          </p:cNvSpPr>
          <p:nvPr isPhoto="0" userDrawn="0">
            <p:ph idx="1" hasCustomPrompt="0"/>
          </p:nvPr>
        </p:nvSpPr>
        <p:spPr bwMode="auto"/>
        <p:txBody>
          <a:bodyPr/>
          <a:lstStyle/>
          <a:p>
            <a:pPr>
              <a:defRPr/>
            </a:pPr>
            <a:r>
              <a:rPr>
                <a:solidFill>
                  <a:schemeClr val="tx1"/>
                </a:solidFill>
              </a:rPr>
              <a:t>自增运算符</a:t>
            </a:r>
            <a:endParaRPr>
              <a:solidFill>
                <a:schemeClr val="tx1"/>
              </a:solidFill>
            </a:endParaRPr>
          </a:p>
          <a:p>
            <a:pPr marL="0" indent="0">
              <a:buFont typeface="Arial"/>
              <a:buNone/>
              <a:defRPr/>
            </a:pPr>
            <a:r>
              <a:rPr/>
              <a:t>	自增运算符分为</a:t>
            </a:r>
            <a:r>
              <a:rPr>
                <a:solidFill>
                  <a:srgbClr val="FF0000"/>
                </a:solidFill>
              </a:rPr>
              <a:t>前置自增(++i)</a:t>
            </a:r>
            <a:r>
              <a:rPr/>
              <a:t>和</a:t>
            </a:r>
            <a:r>
              <a:rPr>
                <a:solidFill>
                  <a:srgbClr val="FF0000"/>
                </a:solidFill>
              </a:rPr>
              <a:t>后置自增(i++)</a:t>
            </a:r>
            <a:r>
              <a:rPr/>
              <a:t>。</a:t>
            </a:r>
            <a:endParaRPr/>
          </a:p>
          <a:p>
            <a:pPr marL="0" indent="0">
              <a:buFont typeface="Arial"/>
              <a:buNone/>
              <a:defRPr/>
            </a:pPr>
            <a:r>
              <a:rPr/>
              <a:t>	前置自增先加后赋值，后置自增先赋值后加。</a:t>
            </a:r>
            <a:endParaRPr/>
          </a:p>
          <a:p>
            <a:pPr marL="0" indent="0">
              <a:buFont typeface="Arial"/>
              <a:buNone/>
              <a:defRPr/>
            </a:pPr>
            <a:r>
              <a:rPr/>
              <a:t>	两个运算符大致实现：</a:t>
            </a:r>
            <a:endParaRPr/>
          </a:p>
          <a:p>
            <a:pPr marL="0" indent="0">
              <a:buFont typeface="Arial"/>
              <a:buNone/>
              <a:defRPr/>
            </a:pPr>
            <a:r>
              <a:rPr/>
              <a:t>	</a:t>
            </a:r>
            <a:endParaRPr/>
          </a:p>
        </p:txBody>
      </p:sp>
      <p:sp>
        <p:nvSpPr>
          <p:cNvPr id="336351020" name="" hidden="0"/>
          <p:cNvSpPr/>
          <p:nvPr isPhoto="0" userDrawn="0"/>
        </p:nvSpPr>
        <p:spPr bwMode="auto">
          <a:xfrm flipH="0" flipV="0">
            <a:off x="7447271" y="7155022"/>
            <a:ext cx="70363"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47050569" name="" hidden="0"/>
          <p:cNvPicPr>
            <a:picLocks noChangeAspect="1"/>
          </p:cNvPicPr>
          <p:nvPr isPhoto="0" userDrawn="0"/>
        </p:nvPicPr>
        <p:blipFill>
          <a:blip r:embed="rId2"/>
          <a:stretch/>
        </p:blipFill>
        <p:spPr bwMode="auto">
          <a:xfrm flipH="0" flipV="0">
            <a:off x="1573961" y="3863182"/>
            <a:ext cx="3666738" cy="1261994"/>
          </a:xfrm>
          <a:prstGeom prst="rect">
            <a:avLst/>
          </a:prstGeom>
        </p:spPr>
      </p:pic>
      <p:sp>
        <p:nvSpPr>
          <p:cNvPr id="234923028" name="" hidden="0"/>
          <p:cNvSpPr/>
          <p:nvPr isPhoto="0" userDrawn="0"/>
        </p:nvSpPr>
        <p:spPr bwMode="auto">
          <a:xfrm>
            <a:off x="-19332328" y="209482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501651647" name="" hidden="0"/>
          <p:cNvPicPr>
            <a:picLocks noChangeAspect="1"/>
          </p:cNvPicPr>
          <p:nvPr isPhoto="0" userDrawn="0"/>
        </p:nvPicPr>
        <p:blipFill>
          <a:blip r:embed="rId3"/>
          <a:stretch/>
        </p:blipFill>
        <p:spPr bwMode="auto">
          <a:xfrm flipH="0" flipV="0">
            <a:off x="6178080" y="3508568"/>
            <a:ext cx="3811029" cy="19712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0228703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4109587" name="Объект 2" hidden="0"/>
          <p:cNvSpPr>
            <a:spLocks noGrp="1"/>
          </p:cNvSpPr>
          <p:nvPr isPhoto="0" userDrawn="0">
            <p:ph idx="1" hasCustomPrompt="0"/>
          </p:nvPr>
        </p:nvSpPr>
        <p:spPr bwMode="auto"/>
        <p:txBody>
          <a:bodyPr/>
          <a:lstStyle/>
          <a:p>
            <a:pPr>
              <a:defRPr/>
            </a:pPr>
            <a:r>
              <a:rPr>
                <a:solidFill>
                  <a:schemeClr val="tx1"/>
                </a:solidFill>
              </a:rPr>
              <a:t>自增运算符</a:t>
            </a:r>
            <a:endParaRPr>
              <a:solidFill>
                <a:schemeClr val="tx1"/>
              </a:solidFill>
            </a:endParaRPr>
          </a:p>
          <a:p>
            <a:pPr marL="0" indent="0">
              <a:buFont typeface="Arial"/>
              <a:buNone/>
              <a:defRPr/>
            </a:pPr>
            <a:r>
              <a:rPr/>
              <a:t>	</a:t>
            </a:r>
            <a:r>
              <a:rPr>
                <a:solidFill>
                  <a:srgbClr val="FF0000"/>
                </a:solidFill>
              </a:rPr>
              <a:t>结论</a:t>
            </a:r>
            <a:r>
              <a:rPr/>
              <a:t>：如果只进行单纯的自增操作，后置自增会开	temp引起时间冗余。</a:t>
            </a:r>
            <a:endParaRPr/>
          </a:p>
          <a:p>
            <a:pPr marL="0" indent="0">
              <a:buFont typeface="Arial"/>
              <a:buNone/>
              <a:defRPr/>
            </a:pPr>
            <a:r>
              <a:rPr/>
              <a:t>	</a:t>
            </a:r>
            <a:r>
              <a:rPr>
                <a:solidFill>
                  <a:schemeClr val="tx2"/>
                </a:solidFill>
              </a:rPr>
              <a:t>用途：</a:t>
            </a:r>
            <a:endParaRPr/>
          </a:p>
        </p:txBody>
      </p:sp>
      <p:sp>
        <p:nvSpPr>
          <p:cNvPr id="44599999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027278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868111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268681901" name="" hidden="0"/>
          <p:cNvPicPr>
            <a:picLocks noChangeAspect="1"/>
          </p:cNvPicPr>
          <p:nvPr isPhoto="0" userDrawn="0"/>
        </p:nvPicPr>
        <p:blipFill>
          <a:blip r:embed="rId2"/>
          <a:stretch/>
        </p:blipFill>
        <p:spPr bwMode="auto">
          <a:xfrm flipH="0" flipV="0">
            <a:off x="806447" y="3863182"/>
            <a:ext cx="5162111" cy="2541549"/>
          </a:xfrm>
          <a:prstGeom prst="rect">
            <a:avLst/>
          </a:prstGeom>
        </p:spPr>
      </p:pic>
      <p:sp>
        <p:nvSpPr>
          <p:cNvPr id="21053879"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467915298" name="" hidden="0"/>
          <p:cNvPicPr>
            <a:picLocks noChangeAspect="1"/>
          </p:cNvPicPr>
          <p:nvPr isPhoto="0" userDrawn="0"/>
        </p:nvPicPr>
        <p:blipFill>
          <a:blip r:embed="rId3"/>
          <a:stretch/>
        </p:blipFill>
        <p:spPr bwMode="auto">
          <a:xfrm flipH="0" flipV="0">
            <a:off x="6019799" y="3848175"/>
            <a:ext cx="5659799" cy="25565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21560490"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683453590" name="Объект 2" hidden="0"/>
          <p:cNvSpPr>
            <a:spLocks noGrp="1"/>
          </p:cNvSpPr>
          <p:nvPr isPhoto="0" userDrawn="0">
            <p:ph idx="1" hasCustomPrompt="0"/>
          </p:nvPr>
        </p:nvSpPr>
        <p:spPr bwMode="auto"/>
        <p:txBody>
          <a:bodyPr/>
          <a:lstStyle/>
          <a:p>
            <a:pPr>
              <a:defRPr/>
            </a:pPr>
            <a:r>
              <a:rPr>
                <a:solidFill>
                  <a:schemeClr val="tx1"/>
                </a:solidFill>
              </a:rPr>
              <a:t>三目运算符</a:t>
            </a:r>
            <a:endParaRPr>
              <a:solidFill>
                <a:schemeClr val="tx1"/>
              </a:solidFill>
            </a:endParaRPr>
          </a:p>
          <a:p>
            <a:pPr marL="0" indent="0">
              <a:buFont typeface="Arial"/>
              <a:buNone/>
              <a:defRPr/>
            </a:pPr>
            <a:r>
              <a:rPr>
                <a:solidFill>
                  <a:schemeClr val="tx1"/>
                </a:solidFill>
              </a:rPr>
              <a:t>	</a:t>
            </a:r>
            <a:r>
              <a:rPr/>
              <a:t>格式：(条件)?值a:值b</a:t>
            </a:r>
            <a:endParaRPr/>
          </a:p>
          <a:p>
            <a:pPr marL="0" indent="0">
              <a:buFont typeface="Arial"/>
              <a:buNone/>
              <a:defRPr/>
            </a:pPr>
            <a:r>
              <a:rPr/>
              <a:t>	用途：</a:t>
            </a:r>
            <a:r>
              <a:rPr>
                <a:solidFill>
                  <a:srgbClr val="FF0000"/>
                </a:solidFill>
              </a:rPr>
              <a:t>设计本意是返回值而不是调用语句</a:t>
            </a:r>
            <a:r>
              <a:rPr/>
              <a:t>。</a:t>
            </a:r>
            <a:endParaRPr/>
          </a:p>
          <a:p>
            <a:pPr marL="0" indent="0">
              <a:buFont typeface="Arial"/>
              <a:buNone/>
              <a:defRPr/>
            </a:pPr>
            <a:r>
              <a:rPr/>
              <a:t>	误区：和if else不属于一类，复杂度无法比拟。</a:t>
            </a:r>
            <a:endParaRPr/>
          </a:p>
          <a:p>
            <a:pPr marL="0" indent="0">
              <a:buFont typeface="Arial"/>
              <a:buNone/>
              <a:defRPr/>
            </a:pPr>
            <a:r>
              <a:rPr/>
              <a:t>	使用问题：</a:t>
            </a:r>
            <a:endParaRPr/>
          </a:p>
          <a:p>
            <a:pPr marL="0" indent="0">
              <a:buFont typeface="Arial"/>
              <a:buNone/>
              <a:defRPr/>
            </a:pPr>
            <a:r>
              <a:rPr/>
              <a:t>		</a:t>
            </a:r>
            <a:endParaRPr/>
          </a:p>
        </p:txBody>
      </p:sp>
      <p:sp>
        <p:nvSpPr>
          <p:cNvPr id="177497011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91350425"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138097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99379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382291"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003328599" name="" hidden="0"/>
          <p:cNvPicPr>
            <a:picLocks noChangeAspect="1"/>
          </p:cNvPicPr>
          <p:nvPr isPhoto="0" userDrawn="0"/>
        </p:nvPicPr>
        <p:blipFill>
          <a:blip r:embed="rId2"/>
          <a:stretch/>
        </p:blipFill>
        <p:spPr bwMode="auto">
          <a:xfrm flipH="0" flipV="0">
            <a:off x="514350" y="4324349"/>
            <a:ext cx="4565465" cy="1689098"/>
          </a:xfrm>
          <a:prstGeom prst="rect">
            <a:avLst/>
          </a:prstGeom>
        </p:spPr>
      </p:pic>
      <p:sp>
        <p:nvSpPr>
          <p:cNvPr id="52657321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54505547" name="" hidden="0"/>
          <p:cNvPicPr>
            <a:picLocks noChangeAspect="1"/>
          </p:cNvPicPr>
          <p:nvPr isPhoto="0" userDrawn="0"/>
        </p:nvPicPr>
        <p:blipFill>
          <a:blip r:embed="rId3"/>
          <a:stretch/>
        </p:blipFill>
        <p:spPr bwMode="auto">
          <a:xfrm flipH="0" flipV="0">
            <a:off x="5492309" y="4534507"/>
            <a:ext cx="5656305" cy="14789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39771963"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722353825" name="Объект 2" hidden="0"/>
          <p:cNvSpPr>
            <a:spLocks noGrp="1"/>
          </p:cNvSpPr>
          <p:nvPr isPhoto="0" userDrawn="0">
            <p:ph idx="1" hasCustomPrompt="0"/>
          </p:nvPr>
        </p:nvSpPr>
        <p:spPr bwMode="auto"/>
        <p:txBody>
          <a:bodyPr/>
          <a:lstStyle/>
          <a:p>
            <a:pPr>
              <a:defRPr/>
            </a:pPr>
            <a:r>
              <a:rPr>
                <a:solidFill>
                  <a:schemeClr val="tx1"/>
                </a:solidFill>
              </a:rPr>
              <a:t>三目运算符</a:t>
            </a:r>
            <a:endParaRPr>
              <a:solidFill>
                <a:schemeClr val="tx1"/>
              </a:solidFill>
            </a:endParaRPr>
          </a:p>
          <a:p>
            <a:pPr marL="0" indent="0">
              <a:buFont typeface="Arial"/>
              <a:buNone/>
              <a:defRPr/>
            </a:pPr>
            <a:r>
              <a:rPr/>
              <a:t>	最关心的问题：</a:t>
            </a:r>
            <a:r>
              <a:rPr>
                <a:solidFill>
                  <a:schemeClr val="tx2"/>
                </a:solidFill>
              </a:rPr>
              <a:t>三目啥时候比if else快？啥时候慢？</a:t>
            </a:r>
            <a:endParaRPr>
              <a:solidFill>
                <a:schemeClr val="tx2"/>
              </a:solidFill>
            </a:endParaRPr>
          </a:p>
          <a:p>
            <a:pPr marL="0" indent="0">
              <a:buFont typeface="Arial"/>
              <a:buNone/>
              <a:defRPr/>
            </a:pPr>
            <a:r>
              <a:rPr>
                <a:solidFill>
                  <a:schemeClr val="tx2"/>
                </a:solidFill>
              </a:rPr>
              <a:t>	</a:t>
            </a:r>
            <a:r>
              <a:rPr>
                <a:solidFill>
                  <a:schemeClr val="tx1"/>
                </a:solidFill>
              </a:rPr>
              <a:t>三目运算符会在使用的时候开一个temp保存应该返回的	值，因此如果你根本不关心三目的返回值，而是直接当	成if else用，是比if else慢的！</a:t>
            </a:r>
            <a:endParaRPr>
              <a:solidFill>
                <a:schemeClr val="tx1"/>
              </a:solidFill>
            </a:endParaRPr>
          </a:p>
        </p:txBody>
      </p:sp>
      <p:sp>
        <p:nvSpPr>
          <p:cNvPr id="194395523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061916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5396020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4148413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1366261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44987820"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6816764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962762" name="" hidden="0"/>
          <p:cNvPicPr>
            <a:picLocks noChangeAspect="1"/>
          </p:cNvPicPr>
          <p:nvPr isPhoto="0" userDrawn="0"/>
        </p:nvPicPr>
        <p:blipFill>
          <a:blip r:embed="rId2"/>
          <a:stretch/>
        </p:blipFill>
        <p:spPr bwMode="auto">
          <a:xfrm flipH="0" flipV="0">
            <a:off x="505675" y="4456621"/>
            <a:ext cx="5590342" cy="1175828"/>
          </a:xfrm>
          <a:prstGeom prst="rect">
            <a:avLst/>
          </a:prstGeom>
        </p:spPr>
      </p:pic>
      <p:sp>
        <p:nvSpPr>
          <p:cNvPr id="613363567"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3912743" name="" hidden="0"/>
          <p:cNvPicPr>
            <a:picLocks noChangeAspect="1"/>
          </p:cNvPicPr>
          <p:nvPr isPhoto="0" userDrawn="0"/>
        </p:nvPicPr>
        <p:blipFill>
          <a:blip r:embed="rId3"/>
          <a:stretch/>
        </p:blipFill>
        <p:spPr bwMode="auto">
          <a:xfrm flipH="0" flipV="0">
            <a:off x="6172200" y="4386534"/>
            <a:ext cx="5207482" cy="131586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625465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529244883" name="Объект 2" hidden="0"/>
          <p:cNvSpPr>
            <a:spLocks noGrp="1"/>
          </p:cNvSpPr>
          <p:nvPr isPhoto="0" userDrawn="0">
            <p:ph idx="1" hasCustomPrompt="0"/>
          </p:nvPr>
        </p:nvSpPr>
        <p:spPr bwMode="auto"/>
        <p:txBody>
          <a:bodyPr/>
          <a:lstStyle/>
          <a:p>
            <a:pPr>
              <a:defRPr/>
            </a:pPr>
            <a:r>
              <a:rPr>
                <a:solidFill>
                  <a:schemeClr val="tx1"/>
                </a:solidFill>
              </a:rPr>
              <a:t>高速乘+模</a:t>
            </a:r>
            <a:endParaRPr>
              <a:solidFill>
                <a:schemeClr val="tx1"/>
              </a:solidFill>
            </a:endParaRPr>
          </a:p>
          <a:p>
            <a:pPr marL="457200" lvl="1" indent="0">
              <a:buFont typeface="Arial"/>
              <a:buNone/>
              <a:defRPr/>
            </a:pPr>
            <a:r>
              <a:rPr>
                <a:solidFill>
                  <a:schemeClr val="tx1"/>
                </a:solidFill>
              </a:rPr>
              <a:t>	</a:t>
            </a:r>
            <a:r>
              <a:rPr/>
              <a:t>一部分基础运算十分烧时间，可以用手动操作的方法进行优化。特别是与模数相关的运算。</a:t>
            </a:r>
            <a:endParaRPr/>
          </a:p>
          <a:p>
            <a:pPr marL="0" indent="0">
              <a:buFont typeface="Arial"/>
              <a:buNone/>
              <a:defRPr/>
            </a:pPr>
            <a:r>
              <a:rPr/>
              <a:t>	</a:t>
            </a:r>
            <a:endParaRPr>
              <a:solidFill>
                <a:schemeClr val="tx2"/>
              </a:solidFill>
            </a:endParaRPr>
          </a:p>
        </p:txBody>
      </p:sp>
      <p:sp>
        <p:nvSpPr>
          <p:cNvPr id="28449153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52410435"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193887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442491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46321846"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217674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553255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19554825"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1591533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22475096"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52925608"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541159145"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991445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97407057" name="" hidden="0"/>
          <p:cNvSpPr/>
          <p:nvPr isPhoto="0" userDrawn="0"/>
        </p:nvSpPr>
        <p:spPr bwMode="auto">
          <a:xfrm flipH="0" flipV="0">
            <a:off x="8603213" y="7078978"/>
            <a:ext cx="332622" cy="47722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13236971" name="" hidden="0"/>
          <p:cNvPicPr>
            <a:picLocks noChangeAspect="1"/>
          </p:cNvPicPr>
          <p:nvPr isPhoto="0" userDrawn="0"/>
        </p:nvPicPr>
        <p:blipFill>
          <a:blip r:embed="rId3"/>
          <a:stretch/>
        </p:blipFill>
        <p:spPr bwMode="auto">
          <a:xfrm flipH="0" flipV="0">
            <a:off x="2634653" y="3103005"/>
            <a:ext cx="6922689" cy="340541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8203574" name="Заголовок 1" hidden="0"/>
          <p:cNvSpPr>
            <a:spLocks noGrp="1"/>
          </p:cNvSpPr>
          <p:nvPr isPhoto="0" userDrawn="0">
            <p:ph type="title" hasCustomPrompt="0"/>
          </p:nvPr>
        </p:nvSpPr>
        <p:spPr bwMode="auto"/>
        <p:txBody>
          <a:bodyPr/>
          <a:lstStyle/>
          <a:p>
            <a:pPr>
              <a:defRPr/>
            </a:pPr>
            <a:r>
              <a:rPr/>
              <a:t>卡常初步</a:t>
            </a:r>
            <a:endParaRPr/>
          </a:p>
        </p:txBody>
      </p:sp>
      <p:sp>
        <p:nvSpPr>
          <p:cNvPr id="799330590" name="Объект 2" hidden="0"/>
          <p:cNvSpPr>
            <a:spLocks noGrp="1"/>
          </p:cNvSpPr>
          <p:nvPr isPhoto="0" userDrawn="0">
            <p:ph idx="1" hasCustomPrompt="0"/>
          </p:nvPr>
        </p:nvSpPr>
        <p:spPr bwMode="auto"/>
        <p:txBody>
          <a:bodyPr/>
          <a:lstStyle/>
          <a:p>
            <a:pPr>
              <a:defRPr/>
            </a:pPr>
            <a:r>
              <a:rPr>
                <a:solidFill>
                  <a:schemeClr val="tx1"/>
                </a:solidFill>
              </a:rPr>
              <a:t>多调用值预处理</a:t>
            </a:r>
            <a:endParaRPr>
              <a:solidFill>
                <a:schemeClr val="tx1"/>
              </a:solidFill>
            </a:endParaRPr>
          </a:p>
          <a:p>
            <a:pPr marL="457200" lvl="1" indent="0">
              <a:buFont typeface="Arial"/>
              <a:buNone/>
              <a:defRPr/>
            </a:pPr>
            <a:r>
              <a:rPr>
                <a:solidFill>
                  <a:schemeClr val="tx1"/>
                </a:solidFill>
              </a:rPr>
              <a:t>	</a:t>
            </a:r>
            <a:r>
              <a:rPr/>
              <a:t>在一个耗费时间的操作可以经过一次单位时间的处理对多次调用进行优化，用以节省时间。</a:t>
            </a:r>
            <a:endParaRPr/>
          </a:p>
          <a:p>
            <a:pPr marL="0" indent="0">
              <a:buFont typeface="Arial"/>
              <a:buNone/>
              <a:defRPr/>
            </a:pPr>
            <a:r>
              <a:rPr/>
              <a:t>	</a:t>
            </a:r>
            <a:endParaRPr>
              <a:solidFill>
                <a:schemeClr val="tx2"/>
              </a:solidFill>
            </a:endParaRPr>
          </a:p>
        </p:txBody>
      </p:sp>
      <p:sp>
        <p:nvSpPr>
          <p:cNvPr id="2108916960"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3448960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2663031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46193678"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00598864"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92084777"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4333613"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4328454"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57432188"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64454113" name="" hidden="0"/>
          <p:cNvPicPr>
            <a:picLocks noChangeAspect="1"/>
          </p:cNvPicPr>
          <p:nvPr isPhoto="0" userDrawn="0"/>
        </p:nvPicPr>
        <p:blipFill>
          <a:blip r:embed="rId2"/>
          <a:stretch/>
        </p:blipFill>
        <p:spPr bwMode="auto">
          <a:xfrm flipH="0" flipV="0">
            <a:off x="483514" y="3787138"/>
            <a:ext cx="3616632" cy="2099308"/>
          </a:xfrm>
          <a:prstGeom prst="rect">
            <a:avLst/>
          </a:prstGeom>
        </p:spPr>
      </p:pic>
      <p:sp>
        <p:nvSpPr>
          <p:cNvPr id="148831009"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134125038" name="" hidden="0"/>
          <p:cNvPicPr>
            <a:picLocks noChangeAspect="1"/>
          </p:cNvPicPr>
          <p:nvPr isPhoto="0" userDrawn="0"/>
        </p:nvPicPr>
        <p:blipFill>
          <a:blip r:embed="rId3"/>
          <a:stretch/>
        </p:blipFill>
        <p:spPr bwMode="auto">
          <a:xfrm flipH="0" flipV="0">
            <a:off x="0" y="-26199722"/>
            <a:ext cx="8817759" cy="5322227"/>
          </a:xfrm>
          <a:prstGeom prst="rect">
            <a:avLst/>
          </a:prstGeom>
        </p:spPr>
      </p:pic>
      <p:sp>
        <p:nvSpPr>
          <p:cNvPr id="1429005898"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695748992" name="" hidden="0"/>
          <p:cNvPicPr>
            <a:picLocks noChangeAspect="1"/>
          </p:cNvPicPr>
          <p:nvPr isPhoto="0" userDrawn="0"/>
        </p:nvPicPr>
        <p:blipFill>
          <a:blip r:embed="rId3"/>
          <a:stretch/>
        </p:blipFill>
        <p:spPr bwMode="auto">
          <a:xfrm flipH="0" flipV="0">
            <a:off x="4106421" y="3787138"/>
            <a:ext cx="3667926" cy="2213888"/>
          </a:xfrm>
          <a:prstGeom prst="rect">
            <a:avLst/>
          </a:prstGeom>
        </p:spPr>
      </p:pic>
      <p:sp>
        <p:nvSpPr>
          <p:cNvPr id="147630694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40626499" name="" hidden="0"/>
          <p:cNvPicPr>
            <a:picLocks noChangeAspect="1"/>
          </p:cNvPicPr>
          <p:nvPr isPhoto="0" userDrawn="0"/>
        </p:nvPicPr>
        <p:blipFill>
          <a:blip r:embed="rId4"/>
          <a:stretch/>
        </p:blipFill>
        <p:spPr bwMode="auto">
          <a:xfrm flipH="0" flipV="0">
            <a:off x="7924798" y="2946919"/>
            <a:ext cx="3743745" cy="30541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94755238" name="Заголовок 1" hidden="0"/>
          <p:cNvSpPr>
            <a:spLocks noGrp="1"/>
          </p:cNvSpPr>
          <p:nvPr isPhoto="0" userDrawn="0">
            <p:ph type="title" hasCustomPrompt="0"/>
          </p:nvPr>
        </p:nvSpPr>
        <p:spPr bwMode="auto"/>
        <p:txBody>
          <a:bodyPr/>
          <a:lstStyle/>
          <a:p>
            <a:pPr>
              <a:defRPr/>
            </a:pPr>
            <a:r>
              <a:rPr/>
              <a:t>卡常初步</a:t>
            </a:r>
            <a:endParaRPr/>
          </a:p>
        </p:txBody>
      </p:sp>
      <p:sp>
        <p:nvSpPr>
          <p:cNvPr id="751823464" name="Объект 2" hidden="0"/>
          <p:cNvSpPr>
            <a:spLocks noGrp="1"/>
          </p:cNvSpPr>
          <p:nvPr isPhoto="0" userDrawn="0">
            <p:ph idx="1" hasCustomPrompt="0"/>
          </p:nvPr>
        </p:nvSpPr>
        <p:spPr bwMode="auto"/>
        <p:txBody>
          <a:bodyPr/>
          <a:lstStyle/>
          <a:p>
            <a:pPr>
              <a:defRPr/>
            </a:pPr>
            <a:r>
              <a:rPr>
                <a:solidFill>
                  <a:schemeClr val="tx1"/>
                </a:solidFill>
              </a:rPr>
              <a:t>冗余条件</a:t>
            </a:r>
            <a:endParaRPr>
              <a:solidFill>
                <a:schemeClr val="tx1"/>
              </a:solidFill>
            </a:endParaRPr>
          </a:p>
          <a:p>
            <a:pPr marL="457200" lvl="1" indent="0">
              <a:buFont typeface="Arial"/>
              <a:buNone/>
              <a:defRPr/>
            </a:pPr>
            <a:r>
              <a:rPr>
                <a:solidFill>
                  <a:schemeClr val="tx1"/>
                </a:solidFill>
              </a:rPr>
              <a:t>	人脑子一抽就会写一些冗余条件，进行很多次没必要的判断。</a:t>
            </a:r>
            <a:endParaRPr>
              <a:solidFill>
                <a:schemeClr val="tx1"/>
              </a:solidFill>
            </a:endParaRPr>
          </a:p>
          <a:p>
            <a:pPr marL="457200" lvl="1" indent="0">
              <a:buFont typeface="Arial"/>
              <a:buNone/>
              <a:defRPr/>
            </a:pPr>
            <a:r>
              <a:rPr>
                <a:solidFill>
                  <a:schemeClr val="tx1"/>
                </a:solidFill>
              </a:rPr>
              <a:t>	这里分为两类：对立事件冗余判断、大于/小于等于号。</a:t>
            </a:r>
            <a:endParaRPr>
              <a:solidFill>
                <a:schemeClr val="tx1"/>
              </a:solidFill>
            </a:endParaRPr>
          </a:p>
        </p:txBody>
      </p:sp>
      <p:sp>
        <p:nvSpPr>
          <p:cNvPr id="988336380"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8708076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6733155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103198"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3419464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0850386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4414113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3287632"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48514589"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9054781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13080408"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89437762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0961999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3777721"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7467176" name="" hidden="0"/>
          <p:cNvPicPr>
            <a:picLocks noChangeAspect="1"/>
          </p:cNvPicPr>
          <p:nvPr isPhoto="0" userDrawn="0"/>
        </p:nvPicPr>
        <p:blipFill>
          <a:blip r:embed="rId3"/>
          <a:stretch/>
        </p:blipFill>
        <p:spPr bwMode="auto">
          <a:xfrm flipH="0" flipV="0">
            <a:off x="609599" y="3326130"/>
            <a:ext cx="4375425" cy="3200400"/>
          </a:xfrm>
          <a:prstGeom prst="rect">
            <a:avLst/>
          </a:prstGeom>
        </p:spPr>
      </p:pic>
      <p:sp>
        <p:nvSpPr>
          <p:cNvPr id="1613697539"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42485968" name="" hidden="0"/>
          <p:cNvPicPr>
            <a:picLocks noChangeAspect="1"/>
          </p:cNvPicPr>
          <p:nvPr isPhoto="0" userDrawn="0"/>
        </p:nvPicPr>
        <p:blipFill>
          <a:blip r:embed="rId4"/>
          <a:stretch/>
        </p:blipFill>
        <p:spPr bwMode="auto">
          <a:xfrm flipH="0" flipV="0">
            <a:off x="5083785" y="3572720"/>
            <a:ext cx="6909156" cy="24661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ONLYOFFICE/6.4.2.17</Application>
  <DocSecurity>0</DocSecurity>
  <PresentationFormat>Widescreen</PresentationFormat>
  <Paragraphs>0</Paragraphs>
  <Slides>22</Slides>
  <Notes>22</Notes>
  <HiddenSlides>0</HiddenSlides>
  <MMClips>2</MMClips>
  <ScaleCrop>0</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created xsi:type="dcterms:W3CDTF">2012-12-03T06:56:55Z</dcterms:created>
  <dcterms:modified xsi:type="dcterms:W3CDTF">2021-12-19T10:48:01Z</dcterms:modified>
  <cp:category/>
  <cp:contentStatus/>
  <cp:version/>
</cp:coreProperties>
</file>