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presProps" Target="presProps.xml" /><Relationship Id="rId42" Type="http://schemas.openxmlformats.org/officeDocument/2006/relationships/tableStyles" Target="tableStyles.xml" /><Relationship Id="rId4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 hidden="0"/>
          <p:cNvSpPr/>
          <p:nvPr isPhoto="0" userDrawn="0"/>
        </p:nvSpPr>
        <p:spPr bwMode="auto"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stroke="1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fill="norm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2345051-2045-45DA-935E-2E3CA1A69AD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7CD31F4-64FA-4BA0-9498-67783267A8C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2345051-2045-45DA-935E-2E3CA1A69AD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7CD31F4-64FA-4BA0-9498-67783267A8C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2345051-2045-45DA-935E-2E3CA1A69AD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7CD31F4-64FA-4BA0-9498-67783267A8C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2345051-2045-45DA-935E-2E3CA1A69AD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7CD31F4-64FA-4BA0-9498-67783267A8C8}" type="slidenum">
              <a:rPr lang="en-US"/>
              <a:t/>
            </a:fld>
            <a:endParaRPr lang="en-US"/>
          </a:p>
        </p:txBody>
      </p:sp>
      <p:sp>
        <p:nvSpPr>
          <p:cNvPr id="8" name="Rectangle 7" descr="Tag=AccentColor&#10;Flavor=Light&#10;Target=FillAndLine" hidden="0"/>
          <p:cNvSpPr/>
          <p:nvPr isPhoto="0" userDrawn="0"/>
        </p:nvSpPr>
        <p:spPr bwMode="auto">
          <a:xfrm>
            <a:off x="838198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stroke="1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fill="norm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2345051-2045-45DA-935E-2E3CA1A69AD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7CD31F4-64FA-4BA0-9498-67783267A8C8}" type="slidenum">
              <a:rPr lang="en-US"/>
              <a:t/>
            </a:fld>
            <a:endParaRPr lang="en-US"/>
          </a:p>
        </p:txBody>
      </p:sp>
      <p:sp>
        <p:nvSpPr>
          <p:cNvPr id="7" name="Rectangle 6" descr="Tag=AccentColor&#10;Flavor=Light&#10;Target=FillAndLine" hidden="0"/>
          <p:cNvSpPr/>
          <p:nvPr isPhoto="0" userDrawn="0"/>
        </p:nvSpPr>
        <p:spPr bwMode="auto"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stroke="1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fill="norm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929384"/>
            <a:ext cx="5181600" cy="42519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929384"/>
            <a:ext cx="5181600" cy="42519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2345051-2045-45DA-935E-2E3CA1A69ADC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7CD31F4-64FA-4BA0-9498-67783267A8C8}" type="slidenum">
              <a:rPr lang="en-US"/>
              <a:t/>
            </a:fld>
            <a:endParaRPr lang="en-US"/>
          </a:p>
        </p:txBody>
      </p:sp>
      <p:sp>
        <p:nvSpPr>
          <p:cNvPr id="9" name="Rectangle 8" descr="Tag=AccentColor&#10;Flavor=Light&#10;Target=FillAndLine" hidden="0"/>
          <p:cNvSpPr/>
          <p:nvPr isPhoto="0" userDrawn="0"/>
        </p:nvSpPr>
        <p:spPr bwMode="auto">
          <a:xfrm>
            <a:off x="838198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stroke="1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fill="norm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926080"/>
            <a:ext cx="5157787" cy="326440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926080"/>
            <a:ext cx="5183188" cy="326440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2345051-2045-45DA-935E-2E3CA1A69ADC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7CD31F4-64FA-4BA0-9498-67783267A8C8}" type="slidenum">
              <a:rPr lang="en-US"/>
              <a:t/>
            </a:fld>
            <a:endParaRPr lang="en-US"/>
          </a:p>
        </p:txBody>
      </p:sp>
      <p:sp>
        <p:nvSpPr>
          <p:cNvPr id="11" name="Rectangle 10" descr="Tag=AccentColor&#10;Flavor=Light&#10;Target=FillAndLine" hidden="0"/>
          <p:cNvSpPr/>
          <p:nvPr isPhoto="0" userDrawn="0"/>
        </p:nvSpPr>
        <p:spPr bwMode="auto">
          <a:xfrm>
            <a:off x="838198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stroke="1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fill="norm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2345051-2045-45DA-935E-2E3CA1A69ADC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7CD31F4-64FA-4BA0-9498-67783267A8C8}" type="slidenum">
              <a:rPr lang="en-US"/>
              <a:t/>
            </a:fld>
            <a:endParaRPr lang="en-US"/>
          </a:p>
        </p:txBody>
      </p:sp>
      <p:sp>
        <p:nvSpPr>
          <p:cNvPr id="6" name="Rectangle 6" descr="Tag=AccentColor&#10;Flavor=Light&#10;Target=FillAndLine" hidden="0"/>
          <p:cNvSpPr/>
          <p:nvPr isPhoto="0" userDrawn="0"/>
        </p:nvSpPr>
        <p:spPr bwMode="auto"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stroke="1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fill="norm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2345051-2045-45DA-935E-2E3CA1A69ADC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7CD31F4-64FA-4BA0-9498-67783267A8C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2345051-2045-45DA-935E-2E3CA1A69ADC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7CD31F4-64FA-4BA0-9498-67783267A8C8}" type="slidenum">
              <a:rPr lang="en-US"/>
              <a:t/>
            </a:fld>
            <a:endParaRPr lang="en-US"/>
          </a:p>
        </p:txBody>
      </p:sp>
      <p:sp>
        <p:nvSpPr>
          <p:cNvPr id="8" name="Rectangle 6" descr="Tag=AccentColor&#10;Flavor=Light&#10;Target=FillAndLine" hidden="0"/>
          <p:cNvSpPr/>
          <p:nvPr isPhoto="0" userDrawn="0"/>
        </p:nvSpPr>
        <p:spPr bwMode="auto"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stroke="1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fill="norm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2345051-2045-45DA-935E-2E3CA1A69ADC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7CD31F4-64FA-4BA0-9498-67783267A8C8}" type="slidenum">
              <a:rPr lang="en-US"/>
              <a:t/>
            </a:fld>
            <a:endParaRPr lang="en-US"/>
          </a:p>
        </p:txBody>
      </p:sp>
      <p:sp>
        <p:nvSpPr>
          <p:cNvPr id="8" name="Rectangle 6" descr="Tag=AccentColor&#10;Flavor=Light&#10;Target=FillAndLine" hidden="0"/>
          <p:cNvSpPr/>
          <p:nvPr isPhoto="0" userDrawn="0"/>
        </p:nvSpPr>
        <p:spPr bwMode="auto"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stroke="1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fill="norm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345051-2045-45DA-935E-2E3CA1A69ADC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CD31F4-64FA-4BA0-9498-67783267A8C8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105000"/>
        </a:lnSpc>
        <a:spcBef>
          <a:spcPts val="0"/>
        </a:spcBef>
        <a:buNone/>
        <a:defRPr sz="44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05000"/>
        </a:lnSpc>
        <a:spcBef>
          <a:spcPts val="1000"/>
        </a:spcBef>
        <a:buFont typeface="Arial"/>
        <a:buChar char="•"/>
        <a:defRPr sz="26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05000"/>
        </a:lnSpc>
        <a:spcBef>
          <a:spcPts val="500"/>
        </a:spcBef>
        <a:buFont typeface="Arial"/>
        <a:buChar char="•"/>
        <a:defRPr sz="2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05000"/>
        </a:lnSpc>
        <a:spcBef>
          <a:spcPts val="500"/>
        </a:spcBef>
        <a:buFont typeface="Arial"/>
        <a:buChar char="•"/>
        <a:defRPr sz="20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05000"/>
        </a:lnSpc>
        <a:spcBef>
          <a:spcPts val="500"/>
        </a:spcBef>
        <a:buFont typeface="Arial"/>
        <a:buChar char="•"/>
        <a:defRPr sz="18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05000"/>
        </a:lnSpc>
        <a:spcBef>
          <a:spcPts val="500"/>
        </a:spcBef>
        <a:buFont typeface="Arial"/>
        <a:buChar char="•"/>
        <a:defRPr sz="18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23" name="Rectangle 8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4" name="Picture 3" descr="抽象光纤" hidden="0"/>
          <p:cNvPicPr>
            <a:picLocks noChangeAspect="1"/>
          </p:cNvPicPr>
          <p:nvPr isPhoto="0" userDrawn="0"/>
        </p:nvPicPr>
        <p:blipFill>
          <a:blip r:embed="rId2">
            <a:alphaModFix amt="50000"/>
          </a:blip>
          <a:srcRect l="0" t="12265" r="6" b="338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标题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sz="7200">
                <a:solidFill>
                  <a:schemeClr val="tx1"/>
                </a:solidFill>
              </a:rPr>
              <a:t>C++语言点选讲以及SunList初步</a:t>
            </a:r>
            <a:endParaRPr sz="10800">
              <a:solidFill>
                <a:schemeClr val="tx1"/>
              </a:solidFill>
            </a:endParaRPr>
          </a:p>
        </p:txBody>
      </p:sp>
      <p:sp>
        <p:nvSpPr>
          <p:cNvPr id="3" name="副标题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sz="3200"/>
              <a:t>东营市第一中学 孙翊轩</a:t>
            </a:r>
            <a:endParaRPr lang="zh-CN" sz="3200"/>
          </a:p>
        </p:txBody>
      </p:sp>
      <p:sp>
        <p:nvSpPr>
          <p:cNvPr id="25" name="Rectangle 6" hidden="0"/>
          <p:cNvSpPr>
            <a:spLocks noAdjustHandles="1" noChangeArrowheads="1" noChangeAspect="1" noChangeShapeType="1" noEditPoints="1" noGrp="1" noMove="1" noResize="1" noRot="1" noTextEdit="1"/>
          </p:cNvSpPr>
          <p:nvPr isPhoto="0" userDrawn="0"/>
        </p:nvSpPr>
        <p:spPr bwMode="auto"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stroke="1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fill="norm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08978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指针</a:t>
            </a:r>
            <a:endParaRPr/>
          </a:p>
        </p:txBody>
      </p:sp>
      <p:sp>
        <p:nvSpPr>
          <p:cNvPr id="88224630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应用: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通过指针可以访问和修改指向的元素，使用一个解引用运算符。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</a:t>
            </a:r>
            <a:endParaRPr/>
          </a:p>
        </p:txBody>
      </p:sp>
      <p:sp>
        <p:nvSpPr>
          <p:cNvPr id="243631732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25191366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64391446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84532135" name="" hidden="0"/>
          <p:cNvSpPr/>
          <p:nvPr isPhoto="0" userDrawn="0"/>
        </p:nvSpPr>
        <p:spPr bwMode="auto">
          <a:xfrm>
            <a:off x="9771945" y="8438545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33021697" name="" hidden="0"/>
          <p:cNvSpPr/>
          <p:nvPr isPhoto="0" userDrawn="0"/>
        </p:nvSpPr>
        <p:spPr bwMode="auto">
          <a:xfrm>
            <a:off x="7207205" y="618134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5100245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929384"/>
            <a:ext cx="5181599" cy="4251960"/>
          </a:xfrm>
        </p:spPr>
        <p:txBody>
          <a:bodyPr/>
          <a:lstStyle/>
          <a:p>
            <a:pPr>
              <a:defRPr/>
            </a:pPr>
            <a:r>
              <a:rPr/>
              <a:t>对于指向结构体的指针，可以这样做：</a:t>
            </a:r>
            <a:endParaRPr/>
          </a:p>
        </p:txBody>
      </p:sp>
      <p:sp>
        <p:nvSpPr>
          <p:cNvPr id="197989187" name="" hidden="0"/>
          <p:cNvSpPr/>
          <p:nvPr isPhoto="0" userDrawn="0"/>
        </p:nvSpPr>
        <p:spPr bwMode="auto">
          <a:xfrm>
            <a:off x="12920848" y="616232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6703292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629000" y="3355603"/>
            <a:ext cx="3600000" cy="3351600"/>
          </a:xfrm>
          <a:prstGeom prst="rect">
            <a:avLst/>
          </a:prstGeom>
        </p:spPr>
      </p:pic>
      <p:pic>
        <p:nvPicPr>
          <p:cNvPr id="5238738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7139666" y="2360339"/>
            <a:ext cx="3600000" cy="418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697199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指针</a:t>
            </a:r>
            <a:endParaRPr/>
          </a:p>
        </p:txBody>
      </p:sp>
      <p:sp>
        <p:nvSpPr>
          <p:cNvPr id="181870563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应用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因为指针只是一个指向地址的变量，所以固定占用4字节。指针和原来的变量没有关系，只和自己指向的内存有关系。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指针用的很少，所以我们就说这么多</a:t>
            </a:r>
            <a:r>
              <a:rPr/>
              <a:t>，主要是给迭代器打打基础。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指针还可以动态分配内存，这方面的东西我们放在课件的最后讲。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平常不要使用指针，可以用引用尽量使用引用，如果你不想RE。</a:t>
            </a:r>
            <a:endParaRPr/>
          </a:p>
        </p:txBody>
      </p:sp>
      <p:sp>
        <p:nvSpPr>
          <p:cNvPr id="824266685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79440387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27563998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507390" name="" hidden="0"/>
          <p:cNvSpPr/>
          <p:nvPr isPhoto="0" userDrawn="0"/>
        </p:nvSpPr>
        <p:spPr bwMode="auto">
          <a:xfrm>
            <a:off x="9771945" y="8438545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08391566" name="" hidden="0"/>
          <p:cNvSpPr/>
          <p:nvPr isPhoto="0" userDrawn="0"/>
        </p:nvSpPr>
        <p:spPr bwMode="auto">
          <a:xfrm>
            <a:off x="7207205" y="618134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17642528" name="" hidden="0"/>
          <p:cNvSpPr/>
          <p:nvPr isPhoto="0" userDrawn="0"/>
        </p:nvSpPr>
        <p:spPr bwMode="auto">
          <a:xfrm>
            <a:off x="12920848" y="616232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050552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重学迭代器</a:t>
            </a:r>
            <a:endParaRPr/>
          </a:p>
        </p:txBody>
      </p:sp>
      <p:sp>
        <p:nvSpPr>
          <p:cNvPr id="96307571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这里的迭代器是狭义迭代器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OI中的迭代器指的是“STL”容器的迭代器。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迭代器只是一个指针的封装，是为了更方面更遍历的访问	STL容器。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迭代器的类型非常复杂，所以我们一般使用auto推导。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endParaRPr/>
          </a:p>
        </p:txBody>
      </p:sp>
      <p:sp>
        <p:nvSpPr>
          <p:cNvPr id="1838022127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34880122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14264807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439240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重学迭代器</a:t>
            </a:r>
            <a:endParaRPr/>
          </a:p>
        </p:txBody>
      </p:sp>
      <p:sp>
        <p:nvSpPr>
          <p:cNvPr id="143331590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大部分STL容器都有两个函数：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begin():返回该容器的开始迭代器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end():返回改容器的结束迭代器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sp>
        <p:nvSpPr>
          <p:cNvPr id="1195504655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43433169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0480100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01706071" name="" hidden="0"/>
          <p:cNvSpPr/>
          <p:nvPr isPhoto="0" userDrawn="0"/>
        </p:nvSpPr>
        <p:spPr bwMode="auto">
          <a:xfrm>
            <a:off x="6999133" y="676657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9262039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929384"/>
            <a:ext cx="5181599" cy="4251960"/>
          </a:xfrm>
        </p:spPr>
        <p:txBody>
          <a:bodyPr/>
          <a:lstStyle/>
          <a:p>
            <a:pPr>
              <a:defRPr/>
            </a:pPr>
            <a:r>
              <a:rPr/>
              <a:t>迭代器是封装指针，所以可以通过指针的方式访问元素。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994351710" name="" hidden="0"/>
          <p:cNvSpPr/>
          <p:nvPr isPhoto="0" userDrawn="0"/>
        </p:nvSpPr>
        <p:spPr bwMode="auto">
          <a:xfrm>
            <a:off x="12617904" y="633671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0344163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143717" y="4055364"/>
            <a:ext cx="4320000" cy="2858400"/>
          </a:xfrm>
          <a:prstGeom prst="rect">
            <a:avLst/>
          </a:prstGeom>
        </p:spPr>
      </p:pic>
      <p:pic>
        <p:nvPicPr>
          <p:cNvPr id="117511663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5937221" y="2377763"/>
            <a:ext cx="6120000" cy="453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12948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重学迭代器</a:t>
            </a:r>
            <a:endParaRPr/>
          </a:p>
        </p:txBody>
      </p:sp>
      <p:sp>
        <p:nvSpPr>
          <p:cNvPr id="178988767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运算：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迭代器重载了很多运算：</a:t>
            </a:r>
            <a:endParaRPr/>
          </a:p>
          <a:p>
            <a:pPr lvl="1">
              <a:defRPr/>
            </a:pPr>
            <a:r>
              <a:rPr/>
              <a:t>++it 访问该元素的上一个迭代器。</a:t>
            </a:r>
            <a:endParaRPr/>
          </a:p>
          <a:p>
            <a:pPr lvl="1">
              <a:defRPr/>
            </a:pPr>
            <a:r>
              <a:rPr/>
              <a:t>—it 访问改元素的下一个迭代器。</a:t>
            </a:r>
            <a:endParaRPr/>
          </a:p>
          <a:p>
            <a:pPr lvl="1">
              <a:defRPr/>
            </a:pPr>
            <a:r>
              <a:rPr/>
              <a:t>还有比如&lt; &gt; &gt;= &lt;= == !=运算符均支持 </a:t>
            </a:r>
            <a:endParaRPr/>
          </a:p>
        </p:txBody>
      </p:sp>
      <p:sp>
        <p:nvSpPr>
          <p:cNvPr id="1830057109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34066698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76093482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2004476" name="" hidden="0"/>
          <p:cNvSpPr/>
          <p:nvPr isPhoto="0" userDrawn="0"/>
        </p:nvSpPr>
        <p:spPr bwMode="auto">
          <a:xfrm>
            <a:off x="6999132" y="676657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144697575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929384"/>
            <a:ext cx="5181599" cy="4251960"/>
          </a:xfrm>
        </p:spPr>
        <p:txBody>
          <a:bodyPr/>
          <a:lstStyle/>
          <a:p>
            <a:pPr>
              <a:defRPr/>
            </a:pPr>
            <a:r>
              <a:rPr/>
              <a:t>应用：遍历容器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以下代码使用迭代器遍历了一个vector&lt;int&gt;容器。</a:t>
            </a:r>
            <a:endParaRPr/>
          </a:p>
        </p:txBody>
      </p:sp>
      <p:sp>
        <p:nvSpPr>
          <p:cNvPr id="1795252017" name="" hidden="0"/>
          <p:cNvSpPr/>
          <p:nvPr isPhoto="0" userDrawn="0"/>
        </p:nvSpPr>
        <p:spPr bwMode="auto">
          <a:xfrm>
            <a:off x="12617904" y="633671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78106290" name="" hidden="0"/>
          <p:cNvSpPr/>
          <p:nvPr isPhoto="0" userDrawn="0"/>
        </p:nvSpPr>
        <p:spPr bwMode="auto">
          <a:xfrm>
            <a:off x="11535922" y="754887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3045901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5640786" y="2464170"/>
            <a:ext cx="6480000" cy="480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54139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重学迭代器</a:t>
            </a:r>
            <a:endParaRPr/>
          </a:p>
        </p:txBody>
      </p:sp>
      <p:sp>
        <p:nvSpPr>
          <p:cNvPr id="35904817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Q：为什么我不能用下标遍历？</a:t>
            </a:r>
            <a:endParaRPr/>
          </a:p>
          <a:p>
            <a:pPr>
              <a:defRPr/>
            </a:pPr>
            <a:r>
              <a:rPr/>
              <a:t>A：vector和string用下标比较好，但是set容器呢？任何容器都可以通过迭代器以线性的复杂度遍历。</a:t>
            </a:r>
            <a:endParaRPr/>
          </a:p>
        </p:txBody>
      </p:sp>
      <p:sp>
        <p:nvSpPr>
          <p:cNvPr id="158088532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10439189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71901384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54456664" name="" hidden="0"/>
          <p:cNvSpPr/>
          <p:nvPr isPhoto="0" userDrawn="0"/>
        </p:nvSpPr>
        <p:spPr bwMode="auto">
          <a:xfrm>
            <a:off x="6999132" y="676657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94588539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929384"/>
            <a:ext cx="5181599" cy="4251960"/>
          </a:xfrm>
        </p:spPr>
        <p:txBody>
          <a:bodyPr/>
          <a:lstStyle/>
          <a:p>
            <a:pPr>
              <a:defRPr/>
            </a:pPr>
            <a:r>
              <a:rPr/>
              <a:t>Q：代码中循环的条件是it!=a.end()，为啥我每次都要执行一次end()而不能预先保存下来？</a:t>
            </a:r>
            <a:endParaRPr/>
          </a:p>
          <a:p>
            <a:pPr>
              <a:defRPr/>
            </a:pPr>
            <a:r>
              <a:rPr/>
              <a:t>A：问的好，我们马上要讲。</a:t>
            </a:r>
            <a:endParaRPr/>
          </a:p>
        </p:txBody>
      </p:sp>
      <p:sp>
        <p:nvSpPr>
          <p:cNvPr id="74365759" name="" hidden="0"/>
          <p:cNvSpPr/>
          <p:nvPr isPhoto="0" userDrawn="0"/>
        </p:nvSpPr>
        <p:spPr bwMode="auto">
          <a:xfrm>
            <a:off x="12617904" y="633671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8342971" name="" hidden="0"/>
          <p:cNvSpPr/>
          <p:nvPr isPhoto="0" userDrawn="0"/>
        </p:nvSpPr>
        <p:spPr bwMode="auto">
          <a:xfrm>
            <a:off x="11535922" y="7548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62263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重学迭代器</a:t>
            </a:r>
            <a:endParaRPr/>
          </a:p>
        </p:txBody>
      </p:sp>
      <p:sp>
        <p:nvSpPr>
          <p:cNvPr id="201879489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迭代失效：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对于线性顺序的容器，修改前面的元素会导致这之后的元素全部失效。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包括删除、插入等等操作。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sp>
        <p:nvSpPr>
          <p:cNvPr id="1609893630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10843234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76290556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14664297" name="" hidden="0"/>
          <p:cNvSpPr/>
          <p:nvPr isPhoto="0" userDrawn="0"/>
        </p:nvSpPr>
        <p:spPr bwMode="auto">
          <a:xfrm>
            <a:off x="6999132" y="676657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1768390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929384"/>
            <a:ext cx="5181599" cy="4251960"/>
          </a:xfrm>
        </p:spPr>
        <p:txBody>
          <a:bodyPr/>
          <a:lstStyle/>
          <a:p>
            <a:pPr>
              <a:defRPr/>
            </a:pPr>
            <a:r>
              <a:rPr/>
              <a:t>迭代失效：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这就是为什么我们每次都要重新获取一个end。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但是如果你的代码当中实在没有对于STL容器的修改操作，其实可以把刚才那段代码优化掉：</a:t>
            </a:r>
            <a:endParaRPr/>
          </a:p>
        </p:txBody>
      </p:sp>
      <p:sp>
        <p:nvSpPr>
          <p:cNvPr id="1740077251" name="" hidden="0"/>
          <p:cNvSpPr/>
          <p:nvPr isPhoto="0" userDrawn="0"/>
        </p:nvSpPr>
        <p:spPr bwMode="auto">
          <a:xfrm>
            <a:off x="12617904" y="633671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8015781" name="" hidden="0"/>
          <p:cNvSpPr/>
          <p:nvPr isPhoto="0" userDrawn="0"/>
        </p:nvSpPr>
        <p:spPr bwMode="auto">
          <a:xfrm>
            <a:off x="11535922" y="7548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02184305" name="" hidden="0"/>
          <p:cNvSpPr/>
          <p:nvPr isPhoto="0" userDrawn="0"/>
        </p:nvSpPr>
        <p:spPr bwMode="auto">
          <a:xfrm>
            <a:off x="6172200" y="762699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6069972" name="" hidden="0"/>
          <p:cNvSpPr/>
          <p:nvPr isPhoto="0" userDrawn="0"/>
        </p:nvSpPr>
        <p:spPr bwMode="auto">
          <a:xfrm>
            <a:off x="11937119" y="762699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1393790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340057" y="3525875"/>
            <a:ext cx="5400000" cy="3423600"/>
          </a:xfrm>
          <a:prstGeom prst="rect">
            <a:avLst/>
          </a:prstGeom>
        </p:spPr>
      </p:pic>
      <p:pic>
        <p:nvPicPr>
          <p:cNvPr id="53915856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6263380" y="3708772"/>
            <a:ext cx="5400000" cy="342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34435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结构派生</a:t>
            </a:r>
            <a:endParaRPr/>
          </a:p>
        </p:txBody>
      </p:sp>
      <p:sp>
        <p:nvSpPr>
          <p:cNvPr id="71324240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什么是派生，为啥要派生？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派生(继承)是一个结构体对另外一个结构体/类的完全复制，并且对这个类本身进行一些改动。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我们看个例子，懂了就直接过。</a:t>
            </a:r>
            <a:endParaRPr/>
          </a:p>
        </p:txBody>
      </p:sp>
      <p:sp>
        <p:nvSpPr>
          <p:cNvPr id="1522427028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90505723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20454407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73961952" name="" hidden="0"/>
          <p:cNvSpPr/>
          <p:nvPr isPhoto="0" userDrawn="0"/>
        </p:nvSpPr>
        <p:spPr bwMode="auto">
          <a:xfrm>
            <a:off x="6999132" y="676657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71757858" name="" hidden="0"/>
          <p:cNvSpPr/>
          <p:nvPr isPhoto="0" userDrawn="0"/>
        </p:nvSpPr>
        <p:spPr bwMode="auto">
          <a:xfrm>
            <a:off x="12617904" y="633671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28776697" name="" hidden="0"/>
          <p:cNvSpPr/>
          <p:nvPr isPhoto="0" userDrawn="0"/>
        </p:nvSpPr>
        <p:spPr bwMode="auto">
          <a:xfrm>
            <a:off x="11535922" y="7548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76964208" name="" hidden="0"/>
          <p:cNvSpPr/>
          <p:nvPr isPhoto="0" userDrawn="0"/>
        </p:nvSpPr>
        <p:spPr bwMode="auto">
          <a:xfrm>
            <a:off x="617220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62477029" name="" hidden="0"/>
          <p:cNvSpPr/>
          <p:nvPr isPhoto="0" userDrawn="0"/>
        </p:nvSpPr>
        <p:spPr bwMode="auto">
          <a:xfrm>
            <a:off x="1193712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36406570" name="" hidden="0"/>
          <p:cNvSpPr/>
          <p:nvPr isPhoto="0" userDrawn="0"/>
        </p:nvSpPr>
        <p:spPr bwMode="auto">
          <a:xfrm>
            <a:off x="7628802" y="719670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8306285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3472200" y="3320675"/>
            <a:ext cx="5400000" cy="362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16426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构造函数</a:t>
            </a:r>
            <a:endParaRPr/>
          </a:p>
        </p:txBody>
      </p:sp>
      <p:sp>
        <p:nvSpPr>
          <p:cNvPr id="15898813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构造函数可以构造结构体。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构造函数定义在结构体内，没有返回值，用来构造结构体内部。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具体看例子讲。</a:t>
            </a:r>
            <a:endParaRPr/>
          </a:p>
        </p:txBody>
      </p:sp>
      <p:sp>
        <p:nvSpPr>
          <p:cNvPr id="2076450431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7023003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16079304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65308613" name="" hidden="0"/>
          <p:cNvSpPr/>
          <p:nvPr isPhoto="0" userDrawn="0"/>
        </p:nvSpPr>
        <p:spPr bwMode="auto">
          <a:xfrm>
            <a:off x="6999132" y="676657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30017357" name="" hidden="0"/>
          <p:cNvSpPr/>
          <p:nvPr isPhoto="0" userDrawn="0"/>
        </p:nvSpPr>
        <p:spPr bwMode="auto">
          <a:xfrm>
            <a:off x="12617904" y="633671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86999368" name="" hidden="0"/>
          <p:cNvSpPr/>
          <p:nvPr isPhoto="0" userDrawn="0"/>
        </p:nvSpPr>
        <p:spPr bwMode="auto">
          <a:xfrm>
            <a:off x="11535922" y="7548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7886206" name="" hidden="0"/>
          <p:cNvSpPr/>
          <p:nvPr isPhoto="0" userDrawn="0"/>
        </p:nvSpPr>
        <p:spPr bwMode="auto">
          <a:xfrm>
            <a:off x="617220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05503410" name="" hidden="0"/>
          <p:cNvSpPr/>
          <p:nvPr isPhoto="0" userDrawn="0"/>
        </p:nvSpPr>
        <p:spPr bwMode="auto">
          <a:xfrm>
            <a:off x="1193712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54592040" name="" hidden="0"/>
          <p:cNvSpPr/>
          <p:nvPr isPhoto="0" userDrawn="0"/>
        </p:nvSpPr>
        <p:spPr bwMode="auto">
          <a:xfrm>
            <a:off x="7628802" y="71967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50090155" name="" hidden="0"/>
          <p:cNvSpPr/>
          <p:nvPr isPhoto="0" userDrawn="0"/>
        </p:nvSpPr>
        <p:spPr bwMode="auto">
          <a:xfrm>
            <a:off x="9950322" y="615381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04445544" name="" hidden="0"/>
          <p:cNvSpPr txBox="1"/>
          <p:nvPr isPhoto="0" userDrawn="0"/>
        </p:nvSpPr>
        <p:spPr bwMode="auto">
          <a:xfrm flipH="0" flipV="0">
            <a:off x="797950" y="3872458"/>
            <a:ext cx="2660483" cy="1463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小Tip:</a:t>
            </a:r>
            <a:endParaRPr/>
          </a:p>
          <a:p>
            <a:pPr>
              <a:defRPr/>
            </a:pPr>
            <a:r>
              <a:rPr/>
              <a:t>        派生struct如果希望继承原来类/结构的空构造函数，应该使用：</a:t>
            </a:r>
            <a:endParaRPr/>
          </a:p>
          <a:p>
            <a:pPr>
              <a:defRPr/>
            </a:pPr>
            <a:r>
              <a:rPr/>
              <a:t>MyStruct()=default;</a:t>
            </a:r>
            <a:endParaRPr/>
          </a:p>
        </p:txBody>
      </p:sp>
      <p:pic>
        <p:nvPicPr>
          <p:cNvPr id="130331759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5336139" y="2356578"/>
            <a:ext cx="5400000" cy="44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600818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结构体快速构造</a:t>
            </a:r>
            <a:endParaRPr/>
          </a:p>
        </p:txBody>
      </p:sp>
      <p:sp>
        <p:nvSpPr>
          <p:cNvPr id="206974155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可以用{}的方式快速构造出一个结构体：</a:t>
            </a:r>
            <a:endParaRPr/>
          </a:p>
        </p:txBody>
      </p:sp>
      <p:sp>
        <p:nvSpPr>
          <p:cNvPr id="800756036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7896155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13181649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774874" name="" hidden="0"/>
          <p:cNvSpPr/>
          <p:nvPr isPhoto="0" userDrawn="0"/>
        </p:nvSpPr>
        <p:spPr bwMode="auto">
          <a:xfrm>
            <a:off x="6999132" y="676657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29332418" name="" hidden="0"/>
          <p:cNvSpPr/>
          <p:nvPr isPhoto="0" userDrawn="0"/>
        </p:nvSpPr>
        <p:spPr bwMode="auto">
          <a:xfrm>
            <a:off x="12617904" y="633671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5467124" name="" hidden="0"/>
          <p:cNvSpPr/>
          <p:nvPr isPhoto="0" userDrawn="0"/>
        </p:nvSpPr>
        <p:spPr bwMode="auto">
          <a:xfrm>
            <a:off x="11535922" y="7548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48934818" name="" hidden="0"/>
          <p:cNvSpPr/>
          <p:nvPr isPhoto="0" userDrawn="0"/>
        </p:nvSpPr>
        <p:spPr bwMode="auto">
          <a:xfrm>
            <a:off x="617220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91673394" name="" hidden="0"/>
          <p:cNvSpPr/>
          <p:nvPr isPhoto="0" userDrawn="0"/>
        </p:nvSpPr>
        <p:spPr bwMode="auto">
          <a:xfrm>
            <a:off x="1193712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80031609" name="" hidden="0"/>
          <p:cNvSpPr/>
          <p:nvPr isPhoto="0" userDrawn="0"/>
        </p:nvSpPr>
        <p:spPr bwMode="auto">
          <a:xfrm>
            <a:off x="7628802" y="71967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34084039" name="" hidden="0"/>
          <p:cNvSpPr/>
          <p:nvPr isPhoto="0" userDrawn="0"/>
        </p:nvSpPr>
        <p:spPr bwMode="auto">
          <a:xfrm>
            <a:off x="9950321" y="615381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4215102" name="" hidden="0"/>
          <p:cNvSpPr/>
          <p:nvPr isPhoto="0" userDrawn="0"/>
        </p:nvSpPr>
        <p:spPr bwMode="auto">
          <a:xfrm>
            <a:off x="6546305" y="50719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539283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81099" y="1574279"/>
            <a:ext cx="9982199" cy="5676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037718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目录</a:t>
            </a:r>
            <a:endParaRPr/>
          </a:p>
        </p:txBody>
      </p:sp>
      <p:sp>
        <p:nvSpPr>
          <p:cNvPr id="68286516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1929383"/>
            <a:ext cx="5181599" cy="494110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400">
                <a:solidFill>
                  <a:schemeClr val="bg2">
                    <a:lumMod val="10000"/>
                  </a:schemeClr>
                </a:solidFill>
              </a:rPr>
              <a:t>前置基础：</a:t>
            </a:r>
            <a:endParaRPr sz="2400">
              <a:solidFill>
                <a:schemeClr val="bg2">
                  <a:lumMod val="10000"/>
                </a:schemeClr>
              </a:solidFill>
            </a:endParaRPr>
          </a:p>
          <a:p>
            <a:pPr lvl="0" algn="just">
              <a:defRPr/>
            </a:pPr>
            <a:r>
              <a:rPr lang="zh-CN" sz="2400" b="0" i="0" u="none" strike="noStrike" cap="none" spc="149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语言点</a:t>
            </a:r>
            <a:endParaRPr sz="2600"/>
          </a:p>
          <a:p>
            <a:pPr lvl="1" algn="just">
              <a:defRPr/>
            </a:pPr>
            <a:r>
              <a:rPr lang="zh-CN" sz="2000" b="0" i="0" u="none" strike="noStrike" cap="none" spc="148">
                <a:solidFill>
                  <a:schemeClr val="tx1"/>
                </a:solidFill>
                <a:latin typeface="Microsoft YaHei"/>
                <a:ea typeface="Arial"/>
                <a:cs typeface="Arial"/>
              </a:rPr>
              <a:t>引用/auto/指针/重学迭代器</a:t>
            </a:r>
            <a:endParaRPr sz="2000"/>
          </a:p>
          <a:p>
            <a:pPr lvl="1">
              <a:defRPr/>
            </a:pPr>
            <a:r>
              <a:rPr lang="zh-CN" sz="2000" b="0" i="0" u="none" strike="noStrike" cap="none" spc="148">
                <a:solidFill>
                  <a:schemeClr val="tx1"/>
                </a:solidFill>
                <a:latin typeface="Microsoft YaHei"/>
                <a:ea typeface="Arial"/>
                <a:cs typeface="Arial"/>
              </a:rPr>
              <a:t>结构派生/</a:t>
            </a:r>
            <a:r>
              <a:rPr lang="zh-CN" sz="2000" b="0" i="0" u="none" strike="noStrike" cap="none" spc="148">
                <a:solidFill>
                  <a:schemeClr val="tx1"/>
                </a:solidFill>
                <a:latin typeface="Microsoft YaHei"/>
                <a:ea typeface="Arial"/>
                <a:cs typeface="Arial"/>
              </a:rPr>
              <a:t>构造函数重载</a:t>
            </a:r>
            <a:endParaRPr lang="zh-CN" sz="2000" b="0" i="0" u="none" strike="noStrike" cap="none" spc="148">
              <a:solidFill>
                <a:schemeClr val="tx1"/>
              </a:solidFill>
              <a:latin typeface="Microsoft YaHei"/>
              <a:ea typeface="Arial"/>
              <a:cs typeface="Arial"/>
            </a:endParaRPr>
          </a:p>
          <a:p>
            <a:pPr lvl="1">
              <a:defRPr/>
            </a:pPr>
            <a:r>
              <a:rPr lang="zh-CN" sz="2000" b="0" i="0" u="none" strike="noStrike" cap="none" spc="148">
                <a:solidFill>
                  <a:schemeClr val="tx1"/>
                </a:solidFill>
                <a:latin typeface="Microsoft YaHei"/>
                <a:ea typeface="Arial"/>
                <a:cs typeface="Arial"/>
              </a:rPr>
              <a:t>结构体快速构造/pair</a:t>
            </a:r>
            <a:endParaRPr sz="2000"/>
          </a:p>
          <a:p>
            <a:pPr lvl="1" algn="just">
              <a:defRPr/>
            </a:pPr>
            <a:r>
              <a:rPr lang="zh-CN" sz="2000" b="0" i="0" u="none" strike="noStrike" cap="none" spc="149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Std::move</a:t>
            </a:r>
            <a:endParaRPr sz="2000"/>
          </a:p>
          <a:p>
            <a:pPr lvl="1" algn="just">
              <a:defRPr/>
            </a:pPr>
            <a:r>
              <a:rPr lang="zh-CN" sz="2000" b="0" i="0" u="none" strike="noStrike" cap="none" spc="149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</a:t>
            </a:r>
            <a:endParaRPr sz="2000"/>
          </a:p>
          <a:p>
            <a:pPr lvl="1" algn="just">
              <a:defRPr/>
            </a:pPr>
            <a:r>
              <a:rPr lang="zh-CN" sz="2000" b="0" i="0" u="none" strike="noStrike" cap="none" spc="149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Range for</a:t>
            </a:r>
            <a:endParaRPr sz="2000" b="0" i="0" u="none" strike="noStrike" cap="none" spc="148">
              <a:solidFill>
                <a:schemeClr val="tx1"/>
              </a:solidFill>
              <a:latin typeface="Microsoft YaHei"/>
              <a:ea typeface="Arial"/>
              <a:cs typeface="Arial"/>
            </a:endParaRPr>
          </a:p>
          <a:p>
            <a:pPr lvl="1">
              <a:defRPr/>
            </a:pPr>
            <a:r>
              <a:rPr lang="zh-CN" sz="2000" b="0" i="0" u="none" strike="noStrike" cap="none" spc="148">
                <a:solidFill>
                  <a:schemeClr val="tx1"/>
                </a:solidFill>
                <a:latin typeface="Microsoft YaHei"/>
                <a:ea typeface="Arial"/>
                <a:cs typeface="Arial"/>
              </a:rPr>
              <a:t>*this及使用</a:t>
            </a:r>
            <a:endParaRPr sz="2000"/>
          </a:p>
          <a:p>
            <a:pPr>
              <a:defRPr/>
            </a:pPr>
            <a:r>
              <a:rPr sz="2400"/>
              <a:t>链表</a:t>
            </a:r>
            <a:endParaRPr sz="2000"/>
          </a:p>
          <a:p>
            <a:pPr>
              <a:defRPr/>
            </a:pPr>
            <a:r>
              <a:rPr sz="2400"/>
              <a:t>STL链表</a:t>
            </a:r>
            <a:endParaRPr sz="2400"/>
          </a:p>
        </p:txBody>
      </p:sp>
      <p:sp>
        <p:nvSpPr>
          <p:cNvPr id="564949121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172200" y="1929383"/>
            <a:ext cx="5181599" cy="494110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400"/>
              <a:t>正式内容：</a:t>
            </a:r>
            <a:endParaRPr sz="2400"/>
          </a:p>
          <a:p>
            <a:pPr>
              <a:defRPr/>
            </a:pPr>
            <a:r>
              <a:rPr sz="2400"/>
              <a:t>线段树可以解决什么?</a:t>
            </a:r>
            <a:endParaRPr sz="2400"/>
          </a:p>
          <a:p>
            <a:pPr>
              <a:defRPr/>
            </a:pPr>
            <a:r>
              <a:rPr sz="2400"/>
              <a:t>Level1:区间平推单点查询</a:t>
            </a:r>
            <a:endParaRPr sz="2400"/>
          </a:p>
          <a:p>
            <a:pPr lvl="1">
              <a:defRPr/>
            </a:pPr>
            <a:r>
              <a:rPr sz="2000"/>
              <a:t>数组孙表(Insert/Find)</a:t>
            </a:r>
            <a:endParaRPr sz="2000"/>
          </a:p>
          <a:p>
            <a:pPr lvl="0">
              <a:defRPr/>
            </a:pPr>
            <a:r>
              <a:rPr sz="2400"/>
              <a:t>Level2:区间平推区间查询</a:t>
            </a:r>
            <a:endParaRPr sz="1600"/>
          </a:p>
          <a:p>
            <a:pPr lvl="1">
              <a:defRPr/>
            </a:pPr>
            <a:r>
              <a:rPr sz="2000"/>
              <a:t>链式孙表(Get/Query)</a:t>
            </a:r>
            <a:endParaRPr sz="2000"/>
          </a:p>
          <a:p>
            <a:pPr>
              <a:defRPr/>
            </a:pPr>
            <a:r>
              <a:rPr sz="2400"/>
              <a:t>Level3:区间操作区间查询</a:t>
            </a:r>
            <a:endParaRPr sz="2400"/>
          </a:p>
          <a:p>
            <a:pPr lvl="1">
              <a:defRPr/>
            </a:pPr>
            <a:r>
              <a:rPr sz="2000"/>
              <a:t>孙表进阶(Add/Sort)</a:t>
            </a:r>
            <a:endParaRPr sz="2000"/>
          </a:p>
          <a:p>
            <a:pPr lvl="0">
              <a:defRPr/>
            </a:pPr>
            <a:r>
              <a:rPr sz="2400"/>
              <a:t>优化</a:t>
            </a:r>
            <a:endParaRPr sz="2400"/>
          </a:p>
          <a:p>
            <a:pPr lvl="1">
              <a:defRPr/>
            </a:pPr>
            <a:r>
              <a:rPr sz="2000"/>
              <a:t>原地裂解</a:t>
            </a:r>
            <a:endParaRPr sz="2000"/>
          </a:p>
          <a:p>
            <a:pPr lvl="1">
              <a:defRPr/>
            </a:pPr>
            <a:r>
              <a:rPr sz="2000"/>
              <a:t>自身整理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111049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Std::pair</a:t>
            </a:r>
            <a:endParaRPr/>
          </a:p>
        </p:txBody>
      </p:sp>
      <p:sp>
        <p:nvSpPr>
          <p:cNvPr id="138150604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marL="0" indent="0">
              <a:buFont typeface="Arial"/>
              <a:buNone/>
              <a:defRPr/>
            </a:pPr>
            <a:r>
              <a:rPr/>
              <a:t>std::pair可以快速创建一组元素对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比如pair&lt;int,int&gt;就创建了一组int,int的元素对，其中的类型名可以随意修改，想访问其中的值可以使用.first和.second成员，看个例子：</a:t>
            </a:r>
            <a:endParaRPr/>
          </a:p>
        </p:txBody>
      </p:sp>
      <p:sp>
        <p:nvSpPr>
          <p:cNvPr id="1468031595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75851284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44462418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18556390" name="" hidden="0"/>
          <p:cNvSpPr/>
          <p:nvPr isPhoto="0" userDrawn="0"/>
        </p:nvSpPr>
        <p:spPr bwMode="auto">
          <a:xfrm>
            <a:off x="6999132" y="676657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59928473" name="" hidden="0"/>
          <p:cNvSpPr/>
          <p:nvPr isPhoto="0" userDrawn="0"/>
        </p:nvSpPr>
        <p:spPr bwMode="auto">
          <a:xfrm>
            <a:off x="12617904" y="633671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03891257" name="" hidden="0"/>
          <p:cNvSpPr/>
          <p:nvPr isPhoto="0" userDrawn="0"/>
        </p:nvSpPr>
        <p:spPr bwMode="auto">
          <a:xfrm>
            <a:off x="11535922" y="7548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78724515" name="" hidden="0"/>
          <p:cNvSpPr/>
          <p:nvPr isPhoto="0" userDrawn="0"/>
        </p:nvSpPr>
        <p:spPr bwMode="auto">
          <a:xfrm>
            <a:off x="617220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64041010" name="" hidden="0"/>
          <p:cNvSpPr/>
          <p:nvPr isPhoto="0" userDrawn="0"/>
        </p:nvSpPr>
        <p:spPr bwMode="auto">
          <a:xfrm>
            <a:off x="1193712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75549926" name="" hidden="0"/>
          <p:cNvSpPr/>
          <p:nvPr isPhoto="0" userDrawn="0"/>
        </p:nvSpPr>
        <p:spPr bwMode="auto">
          <a:xfrm>
            <a:off x="7628802" y="71967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06526498" name="" hidden="0"/>
          <p:cNvSpPr/>
          <p:nvPr isPhoto="0" userDrawn="0"/>
        </p:nvSpPr>
        <p:spPr bwMode="auto">
          <a:xfrm>
            <a:off x="9950321" y="615381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34590776" name="" hidden="0"/>
          <p:cNvSpPr/>
          <p:nvPr isPhoto="0" userDrawn="0"/>
        </p:nvSpPr>
        <p:spPr bwMode="auto">
          <a:xfrm>
            <a:off x="6546304" y="5071920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18040877" name="" hidden="0"/>
          <p:cNvSpPr/>
          <p:nvPr isPhoto="0" userDrawn="0"/>
        </p:nvSpPr>
        <p:spPr bwMode="auto">
          <a:xfrm>
            <a:off x="6553199" y="725875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63784436" name="" hidden="0"/>
          <p:cNvSpPr txBox="1"/>
          <p:nvPr isPhoto="0" userDrawn="0"/>
        </p:nvSpPr>
        <p:spPr bwMode="auto">
          <a:xfrm flipH="0" flipV="0">
            <a:off x="7371762" y="3966913"/>
            <a:ext cx="4302589" cy="17373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小Tips：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pair的实现本质是结构体，所以支持如图的快速构造。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当pair插入set结构的时候，set将会以first元素为标准从小到大排序这些pair元素。（CSP-S 2021 T1）</a:t>
            </a:r>
            <a:endParaRPr/>
          </a:p>
        </p:txBody>
      </p:sp>
      <p:pic>
        <p:nvPicPr>
          <p:cNvPr id="156534288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838199" y="3513908"/>
            <a:ext cx="5760000" cy="368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093433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Std::move</a:t>
            </a:r>
            <a:endParaRPr/>
          </a:p>
        </p:txBody>
      </p:sp>
      <p:sp>
        <p:nvSpPr>
          <p:cNvPr id="199313777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优化这段代码：</a:t>
            </a:r>
            <a:endParaRPr/>
          </a:p>
        </p:txBody>
      </p:sp>
      <p:sp>
        <p:nvSpPr>
          <p:cNvPr id="1466110711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06625904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19830179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80132880" name="" hidden="0"/>
          <p:cNvSpPr/>
          <p:nvPr isPhoto="0" userDrawn="0"/>
        </p:nvSpPr>
        <p:spPr bwMode="auto">
          <a:xfrm>
            <a:off x="6999132" y="676657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9521560" name="" hidden="0"/>
          <p:cNvSpPr/>
          <p:nvPr isPhoto="0" userDrawn="0"/>
        </p:nvSpPr>
        <p:spPr bwMode="auto">
          <a:xfrm>
            <a:off x="12617904" y="633671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38931277" name="" hidden="0"/>
          <p:cNvSpPr/>
          <p:nvPr isPhoto="0" userDrawn="0"/>
        </p:nvSpPr>
        <p:spPr bwMode="auto">
          <a:xfrm>
            <a:off x="11535922" y="7548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43561066" name="" hidden="0"/>
          <p:cNvSpPr/>
          <p:nvPr isPhoto="0" userDrawn="0"/>
        </p:nvSpPr>
        <p:spPr bwMode="auto">
          <a:xfrm>
            <a:off x="617220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67430299" name="" hidden="0"/>
          <p:cNvSpPr/>
          <p:nvPr isPhoto="0" userDrawn="0"/>
        </p:nvSpPr>
        <p:spPr bwMode="auto">
          <a:xfrm>
            <a:off x="1193712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89476672" name="" hidden="0"/>
          <p:cNvSpPr/>
          <p:nvPr isPhoto="0" userDrawn="0"/>
        </p:nvSpPr>
        <p:spPr bwMode="auto">
          <a:xfrm>
            <a:off x="7628802" y="71967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80829983" name="" hidden="0"/>
          <p:cNvSpPr/>
          <p:nvPr isPhoto="0" userDrawn="0"/>
        </p:nvSpPr>
        <p:spPr bwMode="auto">
          <a:xfrm>
            <a:off x="9950321" y="615381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96936580" name="" hidden="0"/>
          <p:cNvSpPr/>
          <p:nvPr isPhoto="0" userDrawn="0"/>
        </p:nvSpPr>
        <p:spPr bwMode="auto">
          <a:xfrm>
            <a:off x="7436346" y="599844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89049779" name="" hidden="0"/>
          <p:cNvSpPr/>
          <p:nvPr isPhoto="0" userDrawn="0"/>
        </p:nvSpPr>
        <p:spPr bwMode="auto">
          <a:xfrm>
            <a:off x="7501344" y="640078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78098153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532784" y="3108942"/>
            <a:ext cx="8696324" cy="2514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72507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Std::move</a:t>
            </a:r>
            <a:endParaRPr/>
          </a:p>
        </p:txBody>
      </p:sp>
      <p:sp>
        <p:nvSpPr>
          <p:cNvPr id="117172554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可以看到刚才那段代码的特点是：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在发生赋值的时候，A=B，我们想要把B变量的值整个转移到A中，然后抛弃B变量。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通常的方法是把B中的值复制到A，然后再把B释放。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但是我们可以用std::move来实现一种功能：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B放着一个风筝，然后A过来把风筝牵走，一脚踹走B。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这样就O(1)完成了复制。</a:t>
            </a:r>
            <a:endParaRPr/>
          </a:p>
        </p:txBody>
      </p:sp>
      <p:sp>
        <p:nvSpPr>
          <p:cNvPr id="106209750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16721900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29454620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46000453" name="" hidden="0"/>
          <p:cNvSpPr/>
          <p:nvPr isPhoto="0" userDrawn="0"/>
        </p:nvSpPr>
        <p:spPr bwMode="auto">
          <a:xfrm>
            <a:off x="6999132" y="676657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27834819" name="" hidden="0"/>
          <p:cNvSpPr/>
          <p:nvPr isPhoto="0" userDrawn="0"/>
        </p:nvSpPr>
        <p:spPr bwMode="auto">
          <a:xfrm>
            <a:off x="12617904" y="633671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03117015" name="" hidden="0"/>
          <p:cNvSpPr/>
          <p:nvPr isPhoto="0" userDrawn="0"/>
        </p:nvSpPr>
        <p:spPr bwMode="auto">
          <a:xfrm>
            <a:off x="11535922" y="7548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44988926" name="" hidden="0"/>
          <p:cNvSpPr/>
          <p:nvPr isPhoto="0" userDrawn="0"/>
        </p:nvSpPr>
        <p:spPr bwMode="auto">
          <a:xfrm>
            <a:off x="617220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07706853" name="" hidden="0"/>
          <p:cNvSpPr/>
          <p:nvPr isPhoto="0" userDrawn="0"/>
        </p:nvSpPr>
        <p:spPr bwMode="auto">
          <a:xfrm>
            <a:off x="1193712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10465147" name="" hidden="0"/>
          <p:cNvSpPr/>
          <p:nvPr isPhoto="0" userDrawn="0"/>
        </p:nvSpPr>
        <p:spPr bwMode="auto">
          <a:xfrm>
            <a:off x="7628802" y="71967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80652627" name="" hidden="0"/>
          <p:cNvSpPr/>
          <p:nvPr isPhoto="0" userDrawn="0"/>
        </p:nvSpPr>
        <p:spPr bwMode="auto">
          <a:xfrm>
            <a:off x="9950321" y="615381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42797109" name="" hidden="0"/>
          <p:cNvSpPr/>
          <p:nvPr isPhoto="0" userDrawn="0"/>
        </p:nvSpPr>
        <p:spPr bwMode="auto">
          <a:xfrm>
            <a:off x="7436346" y="599844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560787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Std::move</a:t>
            </a:r>
            <a:endParaRPr/>
          </a:p>
        </p:txBody>
      </p:sp>
      <p:sp>
        <p:nvSpPr>
          <p:cNvPr id="83996995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可以这样优化：</a:t>
            </a:r>
            <a:endParaRPr/>
          </a:p>
        </p:txBody>
      </p:sp>
      <p:sp>
        <p:nvSpPr>
          <p:cNvPr id="576050384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36576740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76326190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67023491" name="" hidden="0"/>
          <p:cNvSpPr/>
          <p:nvPr isPhoto="0" userDrawn="0"/>
        </p:nvSpPr>
        <p:spPr bwMode="auto">
          <a:xfrm>
            <a:off x="6999132" y="676657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06905007" name="" hidden="0"/>
          <p:cNvSpPr/>
          <p:nvPr isPhoto="0" userDrawn="0"/>
        </p:nvSpPr>
        <p:spPr bwMode="auto">
          <a:xfrm>
            <a:off x="12617904" y="633671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60617176" name="" hidden="0"/>
          <p:cNvSpPr/>
          <p:nvPr isPhoto="0" userDrawn="0"/>
        </p:nvSpPr>
        <p:spPr bwMode="auto">
          <a:xfrm>
            <a:off x="11535922" y="7548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43913625" name="" hidden="0"/>
          <p:cNvSpPr/>
          <p:nvPr isPhoto="0" userDrawn="0"/>
        </p:nvSpPr>
        <p:spPr bwMode="auto">
          <a:xfrm>
            <a:off x="617220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06896350" name="" hidden="0"/>
          <p:cNvSpPr/>
          <p:nvPr isPhoto="0" userDrawn="0"/>
        </p:nvSpPr>
        <p:spPr bwMode="auto">
          <a:xfrm>
            <a:off x="1193712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79085685" name="" hidden="0"/>
          <p:cNvSpPr/>
          <p:nvPr isPhoto="0" userDrawn="0"/>
        </p:nvSpPr>
        <p:spPr bwMode="auto">
          <a:xfrm>
            <a:off x="7628802" y="71967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32077850" name="" hidden="0"/>
          <p:cNvSpPr/>
          <p:nvPr isPhoto="0" userDrawn="0"/>
        </p:nvSpPr>
        <p:spPr bwMode="auto">
          <a:xfrm>
            <a:off x="9950321" y="615381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74843991" name="" hidden="0"/>
          <p:cNvSpPr/>
          <p:nvPr isPhoto="0" userDrawn="0"/>
        </p:nvSpPr>
        <p:spPr bwMode="auto">
          <a:xfrm>
            <a:off x="7436346" y="599844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04561782" name="" hidden="0"/>
          <p:cNvSpPr/>
          <p:nvPr isPhoto="0" userDrawn="0"/>
        </p:nvSpPr>
        <p:spPr bwMode="auto">
          <a:xfrm>
            <a:off x="7373886" y="618134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83478471" name="" hidden="0"/>
          <p:cNvSpPr/>
          <p:nvPr isPhoto="0" userDrawn="0"/>
        </p:nvSpPr>
        <p:spPr bwMode="auto">
          <a:xfrm>
            <a:off x="7756260" y="615381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6209185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787700" y="2861978"/>
            <a:ext cx="8562974" cy="277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690353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Lambda</a:t>
            </a:r>
            <a:endParaRPr/>
          </a:p>
        </p:txBody>
      </p:sp>
      <p:sp>
        <p:nvSpPr>
          <p:cNvPr id="150697369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Lambda是匿名函数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完整的写法非常复杂，但是我们可以只记一种常用的：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[](参数)-&gt;返回值{函数内容}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举例:sort的cmp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sp>
        <p:nvSpPr>
          <p:cNvPr id="2116396119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26909445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70680329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79669528" name="" hidden="0"/>
          <p:cNvSpPr/>
          <p:nvPr isPhoto="0" userDrawn="0"/>
        </p:nvSpPr>
        <p:spPr bwMode="auto">
          <a:xfrm>
            <a:off x="6999132" y="676657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56239710" name="" hidden="0"/>
          <p:cNvSpPr/>
          <p:nvPr isPhoto="0" userDrawn="0"/>
        </p:nvSpPr>
        <p:spPr bwMode="auto">
          <a:xfrm>
            <a:off x="12617904" y="633671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80647804" name="" hidden="0"/>
          <p:cNvSpPr/>
          <p:nvPr isPhoto="0" userDrawn="0"/>
        </p:nvSpPr>
        <p:spPr bwMode="auto">
          <a:xfrm>
            <a:off x="11535922" y="7548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77371320" name="" hidden="0"/>
          <p:cNvSpPr/>
          <p:nvPr isPhoto="0" userDrawn="0"/>
        </p:nvSpPr>
        <p:spPr bwMode="auto">
          <a:xfrm>
            <a:off x="617220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57095356" name="" hidden="0"/>
          <p:cNvSpPr/>
          <p:nvPr isPhoto="0" userDrawn="0"/>
        </p:nvSpPr>
        <p:spPr bwMode="auto">
          <a:xfrm>
            <a:off x="1193712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26243472" name="" hidden="0"/>
          <p:cNvSpPr/>
          <p:nvPr isPhoto="0" userDrawn="0"/>
        </p:nvSpPr>
        <p:spPr bwMode="auto">
          <a:xfrm>
            <a:off x="7628802" y="71967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44238197" name="" hidden="0"/>
          <p:cNvSpPr/>
          <p:nvPr isPhoto="0" userDrawn="0"/>
        </p:nvSpPr>
        <p:spPr bwMode="auto">
          <a:xfrm>
            <a:off x="9950321" y="615381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54480110" name="" hidden="0"/>
          <p:cNvSpPr/>
          <p:nvPr isPhoto="0" userDrawn="0"/>
        </p:nvSpPr>
        <p:spPr bwMode="auto">
          <a:xfrm>
            <a:off x="7436346" y="599844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43097214" name="" hidden="0"/>
          <p:cNvSpPr/>
          <p:nvPr isPhoto="0" userDrawn="0"/>
        </p:nvSpPr>
        <p:spPr bwMode="auto">
          <a:xfrm>
            <a:off x="7373886" y="618134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51048925" name="" hidden="0"/>
          <p:cNvSpPr/>
          <p:nvPr isPhoto="0" userDrawn="0"/>
        </p:nvSpPr>
        <p:spPr bwMode="auto">
          <a:xfrm>
            <a:off x="7756260" y="615381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47758565" name="" hidden="0"/>
          <p:cNvSpPr/>
          <p:nvPr isPhoto="0" userDrawn="0"/>
        </p:nvSpPr>
        <p:spPr bwMode="auto">
          <a:xfrm>
            <a:off x="7787817" y="744410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9616792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819256" y="4152260"/>
            <a:ext cx="7915275" cy="1390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555153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Range For</a:t>
            </a:r>
            <a:endParaRPr/>
          </a:p>
        </p:txBody>
      </p:sp>
      <p:sp>
        <p:nvSpPr>
          <p:cNvPr id="27494092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Range(范围) 顾名思义就是有范围的for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写法：for(类型名 变量名:数据结构)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通常用于遍历STL容器，变量名每次将会被赋值成容器内元素的值而不是所谓“下标”。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956210910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43567732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135405140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53612936" name="" hidden="0"/>
          <p:cNvSpPr/>
          <p:nvPr isPhoto="0" userDrawn="0"/>
        </p:nvSpPr>
        <p:spPr bwMode="auto">
          <a:xfrm>
            <a:off x="6999132" y="676657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48569895" name="" hidden="0"/>
          <p:cNvSpPr/>
          <p:nvPr isPhoto="0" userDrawn="0"/>
        </p:nvSpPr>
        <p:spPr bwMode="auto">
          <a:xfrm>
            <a:off x="12617904" y="633671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14792653" name="" hidden="0"/>
          <p:cNvSpPr/>
          <p:nvPr isPhoto="0" userDrawn="0"/>
        </p:nvSpPr>
        <p:spPr bwMode="auto">
          <a:xfrm>
            <a:off x="11535922" y="7548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81993457" name="" hidden="0"/>
          <p:cNvSpPr/>
          <p:nvPr isPhoto="0" userDrawn="0"/>
        </p:nvSpPr>
        <p:spPr bwMode="auto">
          <a:xfrm>
            <a:off x="617220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16837245" name="" hidden="0"/>
          <p:cNvSpPr/>
          <p:nvPr isPhoto="0" userDrawn="0"/>
        </p:nvSpPr>
        <p:spPr bwMode="auto">
          <a:xfrm>
            <a:off x="1193712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78914648" name="" hidden="0"/>
          <p:cNvSpPr/>
          <p:nvPr isPhoto="0" userDrawn="0"/>
        </p:nvSpPr>
        <p:spPr bwMode="auto">
          <a:xfrm>
            <a:off x="7628802" y="71967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84364012" name="" hidden="0"/>
          <p:cNvSpPr/>
          <p:nvPr isPhoto="0" userDrawn="0"/>
        </p:nvSpPr>
        <p:spPr bwMode="auto">
          <a:xfrm>
            <a:off x="9950321" y="615381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59149551" name="" hidden="0"/>
          <p:cNvSpPr/>
          <p:nvPr isPhoto="0" userDrawn="0"/>
        </p:nvSpPr>
        <p:spPr bwMode="auto">
          <a:xfrm>
            <a:off x="7436346" y="599844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02803715" name="" hidden="0"/>
          <p:cNvSpPr/>
          <p:nvPr isPhoto="0" userDrawn="0"/>
        </p:nvSpPr>
        <p:spPr bwMode="auto">
          <a:xfrm>
            <a:off x="7373886" y="618134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82266919" name="" hidden="0"/>
          <p:cNvSpPr/>
          <p:nvPr isPhoto="0" userDrawn="0"/>
        </p:nvSpPr>
        <p:spPr bwMode="auto">
          <a:xfrm>
            <a:off x="7756260" y="615381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44797580" name="" hidden="0"/>
          <p:cNvSpPr/>
          <p:nvPr isPhoto="0" userDrawn="0"/>
        </p:nvSpPr>
        <p:spPr bwMode="auto">
          <a:xfrm>
            <a:off x="7787817" y="744409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1165607" name="" hidden="0"/>
          <p:cNvSpPr/>
          <p:nvPr isPhoto="0" userDrawn="0"/>
        </p:nvSpPr>
        <p:spPr bwMode="auto">
          <a:xfrm>
            <a:off x="7883718" y="754887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2290066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072344" y="4257036"/>
            <a:ext cx="3429000" cy="1552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101490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Range For</a:t>
            </a:r>
            <a:endParaRPr/>
          </a:p>
        </p:txBody>
      </p:sp>
      <p:sp>
        <p:nvSpPr>
          <p:cNvPr id="190602764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要注意的是，RangeFor当中返回的值修改了也不能修改容器中元素原来的值。</a:t>
            </a:r>
            <a:endParaRPr/>
          </a:p>
          <a:p>
            <a:pPr>
              <a:defRPr/>
            </a:pPr>
            <a:r>
              <a:rPr/>
              <a:t>如果需要修改，我们可以让RangeFor返回的值变成引用：</a:t>
            </a:r>
            <a:endParaRPr/>
          </a:p>
        </p:txBody>
      </p:sp>
      <p:sp>
        <p:nvSpPr>
          <p:cNvPr id="115590565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23268349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32746864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52218457" name="" hidden="0"/>
          <p:cNvSpPr/>
          <p:nvPr isPhoto="0" userDrawn="0"/>
        </p:nvSpPr>
        <p:spPr bwMode="auto">
          <a:xfrm>
            <a:off x="6999132" y="676657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485796" name="" hidden="0"/>
          <p:cNvSpPr/>
          <p:nvPr isPhoto="0" userDrawn="0"/>
        </p:nvSpPr>
        <p:spPr bwMode="auto">
          <a:xfrm>
            <a:off x="12617904" y="633671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26229826" name="" hidden="0"/>
          <p:cNvSpPr/>
          <p:nvPr isPhoto="0" userDrawn="0"/>
        </p:nvSpPr>
        <p:spPr bwMode="auto">
          <a:xfrm>
            <a:off x="11535922" y="7548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13495981" name="" hidden="0"/>
          <p:cNvSpPr/>
          <p:nvPr isPhoto="0" userDrawn="0"/>
        </p:nvSpPr>
        <p:spPr bwMode="auto">
          <a:xfrm>
            <a:off x="617220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94342613" name="" hidden="0"/>
          <p:cNvSpPr/>
          <p:nvPr isPhoto="0" userDrawn="0"/>
        </p:nvSpPr>
        <p:spPr bwMode="auto">
          <a:xfrm>
            <a:off x="1193712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123340366" name="" hidden="0"/>
          <p:cNvSpPr/>
          <p:nvPr isPhoto="0" userDrawn="0"/>
        </p:nvSpPr>
        <p:spPr bwMode="auto">
          <a:xfrm>
            <a:off x="7628802" y="71967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96544556" name="" hidden="0"/>
          <p:cNvSpPr/>
          <p:nvPr isPhoto="0" userDrawn="0"/>
        </p:nvSpPr>
        <p:spPr bwMode="auto">
          <a:xfrm>
            <a:off x="9950321" y="615381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00287595" name="" hidden="0"/>
          <p:cNvSpPr/>
          <p:nvPr isPhoto="0" userDrawn="0"/>
        </p:nvSpPr>
        <p:spPr bwMode="auto">
          <a:xfrm>
            <a:off x="7436346" y="599844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7935453" name="" hidden="0"/>
          <p:cNvSpPr/>
          <p:nvPr isPhoto="0" userDrawn="0"/>
        </p:nvSpPr>
        <p:spPr bwMode="auto">
          <a:xfrm>
            <a:off x="7373886" y="618134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21619293" name="" hidden="0"/>
          <p:cNvSpPr/>
          <p:nvPr isPhoto="0" userDrawn="0"/>
        </p:nvSpPr>
        <p:spPr bwMode="auto">
          <a:xfrm>
            <a:off x="7756260" y="615381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88339885" name="" hidden="0"/>
          <p:cNvSpPr/>
          <p:nvPr isPhoto="0" userDrawn="0"/>
        </p:nvSpPr>
        <p:spPr bwMode="auto">
          <a:xfrm>
            <a:off x="7787817" y="744409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15652894" name="" hidden="0"/>
          <p:cNvSpPr/>
          <p:nvPr isPhoto="0" userDrawn="0"/>
        </p:nvSpPr>
        <p:spPr bwMode="auto">
          <a:xfrm>
            <a:off x="7883718" y="7548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77991518" name="" hidden="0"/>
          <p:cNvSpPr/>
          <p:nvPr isPhoto="0" userDrawn="0"/>
        </p:nvSpPr>
        <p:spPr bwMode="auto">
          <a:xfrm>
            <a:off x="10205237" y="69494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2633195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259211" y="4055364"/>
            <a:ext cx="3114675" cy="1647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33160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this</a:t>
            </a:r>
            <a:endParaRPr/>
          </a:p>
        </p:txBody>
      </p:sp>
      <p:sp>
        <p:nvSpPr>
          <p:cNvPr id="91369667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this是一个指针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this指针存在于struct/class中，可以通过这个指针访问	当前的结构体自身，看图明白意思就过：</a:t>
            </a:r>
            <a:endParaRPr/>
          </a:p>
        </p:txBody>
      </p:sp>
      <p:sp>
        <p:nvSpPr>
          <p:cNvPr id="1060841111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54179013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95098371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48659985" name="" hidden="0"/>
          <p:cNvSpPr/>
          <p:nvPr isPhoto="0" userDrawn="0"/>
        </p:nvSpPr>
        <p:spPr bwMode="auto">
          <a:xfrm>
            <a:off x="6999132" y="676657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03848061" name="" hidden="0"/>
          <p:cNvSpPr/>
          <p:nvPr isPhoto="0" userDrawn="0"/>
        </p:nvSpPr>
        <p:spPr bwMode="auto">
          <a:xfrm>
            <a:off x="12617904" y="633671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67104883" name="" hidden="0"/>
          <p:cNvSpPr/>
          <p:nvPr isPhoto="0" userDrawn="0"/>
        </p:nvSpPr>
        <p:spPr bwMode="auto">
          <a:xfrm>
            <a:off x="11535922" y="7548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92523955" name="" hidden="0"/>
          <p:cNvSpPr/>
          <p:nvPr isPhoto="0" userDrawn="0"/>
        </p:nvSpPr>
        <p:spPr bwMode="auto">
          <a:xfrm>
            <a:off x="617220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70689105" name="" hidden="0"/>
          <p:cNvSpPr/>
          <p:nvPr isPhoto="0" userDrawn="0"/>
        </p:nvSpPr>
        <p:spPr bwMode="auto">
          <a:xfrm>
            <a:off x="11937120" y="762699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73385945" name="" hidden="0"/>
          <p:cNvSpPr/>
          <p:nvPr isPhoto="0" userDrawn="0"/>
        </p:nvSpPr>
        <p:spPr bwMode="auto">
          <a:xfrm>
            <a:off x="7628802" y="71967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06309186" name="" hidden="0"/>
          <p:cNvSpPr/>
          <p:nvPr isPhoto="0" userDrawn="0"/>
        </p:nvSpPr>
        <p:spPr bwMode="auto">
          <a:xfrm>
            <a:off x="9950321" y="615381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45114375" name="" hidden="0"/>
          <p:cNvSpPr/>
          <p:nvPr isPhoto="0" userDrawn="0"/>
        </p:nvSpPr>
        <p:spPr bwMode="auto">
          <a:xfrm>
            <a:off x="7436346" y="599844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64588861" name="" hidden="0"/>
          <p:cNvSpPr/>
          <p:nvPr isPhoto="0" userDrawn="0"/>
        </p:nvSpPr>
        <p:spPr bwMode="auto">
          <a:xfrm>
            <a:off x="7373886" y="618134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70247865" name="" hidden="0"/>
          <p:cNvSpPr/>
          <p:nvPr isPhoto="0" userDrawn="0"/>
        </p:nvSpPr>
        <p:spPr bwMode="auto">
          <a:xfrm>
            <a:off x="7756260" y="615381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54388226" name="" hidden="0"/>
          <p:cNvSpPr/>
          <p:nvPr isPhoto="0" userDrawn="0"/>
        </p:nvSpPr>
        <p:spPr bwMode="auto">
          <a:xfrm>
            <a:off x="7787817" y="744409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0929640" name="" hidden="0"/>
          <p:cNvSpPr/>
          <p:nvPr isPhoto="0" userDrawn="0"/>
        </p:nvSpPr>
        <p:spPr bwMode="auto">
          <a:xfrm>
            <a:off x="7883718" y="7548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68882519" name="" hidden="0"/>
          <p:cNvSpPr/>
          <p:nvPr isPhoto="0" userDrawn="0"/>
        </p:nvSpPr>
        <p:spPr bwMode="auto">
          <a:xfrm>
            <a:off x="10205237" y="694947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2057881" name="" hidden="0"/>
          <p:cNvSpPr/>
          <p:nvPr isPhoto="0" userDrawn="0"/>
        </p:nvSpPr>
        <p:spPr bwMode="auto">
          <a:xfrm>
            <a:off x="9094296" y="719670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4750475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3124800" y="3787283"/>
            <a:ext cx="5040000" cy="246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390846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链表</a:t>
            </a:r>
            <a:endParaRPr/>
          </a:p>
        </p:txBody>
      </p:sp>
      <p:sp>
        <p:nvSpPr>
          <p:cNvPr id="138986517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一种基础数据结构</a:t>
            </a:r>
            <a:endParaRPr/>
          </a:p>
          <a:p>
            <a:pPr>
              <a:defRPr/>
            </a:pPr>
            <a:r>
              <a:rPr/>
              <a:t>特点：内存非连续、存储非顺序</a:t>
            </a:r>
            <a:endParaRPr/>
          </a:p>
          <a:p>
            <a:pPr>
              <a:defRPr/>
            </a:pPr>
            <a:r>
              <a:rPr/>
              <a:t>算法优点：</a:t>
            </a:r>
            <a:endParaRPr/>
          </a:p>
          <a:p>
            <a:pPr lvl="1">
              <a:defRPr/>
            </a:pPr>
            <a:r>
              <a:rPr/>
              <a:t>内存非连续，浪费小</a:t>
            </a:r>
            <a:endParaRPr/>
          </a:p>
          <a:p>
            <a:pPr lvl="1">
              <a:defRPr/>
            </a:pPr>
            <a:r>
              <a:rPr/>
              <a:t>支持O(1)的删改插</a:t>
            </a:r>
            <a:endParaRPr/>
          </a:p>
          <a:p>
            <a:pPr lvl="0">
              <a:defRPr/>
            </a:pPr>
            <a:r>
              <a:rPr/>
              <a:t>缺点：</a:t>
            </a:r>
            <a:endParaRPr/>
          </a:p>
          <a:p>
            <a:pPr lvl="1">
              <a:defRPr/>
            </a:pPr>
            <a:r>
              <a:rPr/>
              <a:t>单点查询O(N)</a:t>
            </a:r>
            <a:endParaRPr/>
          </a:p>
          <a:p>
            <a:pPr lvl="1">
              <a:defRPr/>
            </a:pPr>
            <a:r>
              <a:rPr/>
              <a:t>手写容易爆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06502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链表</a:t>
            </a:r>
            <a:endParaRPr/>
          </a:p>
        </p:txBody>
      </p:sp>
      <p:sp>
        <p:nvSpPr>
          <p:cNvPr id="115122661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原理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开一个头元素，指向第一个元素，第一个元素指向第二个元素，最终指向一个尾元素。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这保证了链表中只有访问上一个元素才可以访问下一个元素的特点。</a:t>
            </a:r>
            <a:endParaRPr/>
          </a:p>
        </p:txBody>
      </p:sp>
      <p:sp>
        <p:nvSpPr>
          <p:cNvPr id="312309551" name="" hidden="0"/>
          <p:cNvSpPr/>
          <p:nvPr isPhoto="0" userDrawn="0"/>
        </p:nvSpPr>
        <p:spPr bwMode="auto">
          <a:xfrm>
            <a:off x="8544994" y="777327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828117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729457" y="4528278"/>
            <a:ext cx="6858000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603151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pPr>
              <a:defRPr/>
            </a:pPr>
            <a:r>
              <a:rPr/>
              <a:t>前置基础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64378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链表</a:t>
            </a:r>
            <a:endParaRPr/>
          </a:p>
        </p:txBody>
      </p:sp>
      <p:sp>
        <p:nvSpPr>
          <p:cNvPr id="101680737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7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实现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我们不手写链表，有更好的办法，但是还是看一看代码。	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endParaRPr/>
          </a:p>
        </p:txBody>
      </p:sp>
      <p:sp>
        <p:nvSpPr>
          <p:cNvPr id="105035067" name="" hidden="0"/>
          <p:cNvSpPr/>
          <p:nvPr isPhoto="0" userDrawn="0"/>
        </p:nvSpPr>
        <p:spPr bwMode="auto">
          <a:xfrm>
            <a:off x="8544993" y="7773273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50270130" name="" hidden="0"/>
          <p:cNvSpPr/>
          <p:nvPr isPhoto="0" userDrawn="0"/>
        </p:nvSpPr>
        <p:spPr bwMode="auto">
          <a:xfrm>
            <a:off x="6533165" y="716430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61017754" name="" hidden="0"/>
          <p:cNvSpPr/>
          <p:nvPr isPhoto="0" userDrawn="0"/>
        </p:nvSpPr>
        <p:spPr bwMode="auto">
          <a:xfrm>
            <a:off x="7264584" y="679851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534884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2782116" y="3445219"/>
            <a:ext cx="6253200" cy="165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167397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链表</a:t>
            </a:r>
            <a:endParaRPr/>
          </a:p>
        </p:txBody>
      </p:sp>
      <p:sp>
        <p:nvSpPr>
          <p:cNvPr id="45132888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7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操作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单点查询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假设查询第k个元素，从Head出发，统计一个count，每	经过一个点++count，count=k时的data就是结果。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单点删除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把该元素的上一个元素的指针指向该元素的下一个元素。</a:t>
            </a:r>
            <a:endParaRPr/>
          </a:p>
        </p:txBody>
      </p:sp>
      <p:sp>
        <p:nvSpPr>
          <p:cNvPr id="1067968660" name="" hidden="0"/>
          <p:cNvSpPr/>
          <p:nvPr isPhoto="0" userDrawn="0"/>
        </p:nvSpPr>
        <p:spPr bwMode="auto">
          <a:xfrm>
            <a:off x="8544993" y="7773273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56733746" name="" hidden="0"/>
          <p:cNvSpPr/>
          <p:nvPr isPhoto="0" userDrawn="0"/>
        </p:nvSpPr>
        <p:spPr bwMode="auto">
          <a:xfrm>
            <a:off x="6533164" y="716430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51886153" name="" hidden="0"/>
          <p:cNvSpPr/>
          <p:nvPr isPhoto="0" userDrawn="0"/>
        </p:nvSpPr>
        <p:spPr bwMode="auto">
          <a:xfrm>
            <a:off x="7264584" y="6798510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282703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链表</a:t>
            </a:r>
            <a:endParaRPr/>
          </a:p>
        </p:txBody>
      </p:sp>
      <p:sp>
        <p:nvSpPr>
          <p:cNvPr id="164612107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7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操作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插入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把新元素位置前一个的指针指向新元素，新元素的指针指	向新元素的下一个元素。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排序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链表特点不适合排序，但是可以归并排序O(N Log N)</a:t>
            </a:r>
            <a:endParaRPr/>
          </a:p>
        </p:txBody>
      </p:sp>
      <p:sp>
        <p:nvSpPr>
          <p:cNvPr id="1710228266" name="" hidden="0"/>
          <p:cNvSpPr/>
          <p:nvPr isPhoto="0" userDrawn="0"/>
        </p:nvSpPr>
        <p:spPr bwMode="auto">
          <a:xfrm>
            <a:off x="8544993" y="7773273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53605287" name="" hidden="0"/>
          <p:cNvSpPr/>
          <p:nvPr isPhoto="0" userDrawn="0"/>
        </p:nvSpPr>
        <p:spPr bwMode="auto">
          <a:xfrm>
            <a:off x="6533164" y="716430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27399449" name="" hidden="0"/>
          <p:cNvSpPr/>
          <p:nvPr isPhoto="0" userDrawn="0"/>
        </p:nvSpPr>
        <p:spPr bwMode="auto">
          <a:xfrm>
            <a:off x="7264584" y="6798510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498285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链表</a:t>
            </a:r>
            <a:endParaRPr/>
          </a:p>
        </p:txBody>
      </p:sp>
      <p:sp>
        <p:nvSpPr>
          <p:cNvPr id="159391626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7" y="1929384"/>
            <a:ext cx="10515600" cy="4251960"/>
          </a:xfrm>
        </p:spPr>
        <p:txBody>
          <a:bodyPr vertOverflow="overflow" horzOverflow="clip" vert="horz" wrap="square" lIns="109728" tIns="109728" rIns="109728" bIns="9144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单向链表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上文我们介绍的都是单向链表，上一个元素只能指向下一个元素，不能再往回倒退。</a:t>
            </a:r>
            <a:endParaRPr/>
          </a:p>
          <a:p>
            <a:pPr lvl="0">
              <a:defRPr/>
            </a:pPr>
            <a:r>
              <a:rPr/>
              <a:t>双向链表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可以考虑每个元素中开一个指向上一个元素的指针，可以在结构中双向查询。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双向链表支持O(1)的区间翻转操作，因为本身具有双向性。</a:t>
            </a:r>
            <a:endParaRPr/>
          </a:p>
          <a:p>
            <a:pPr lvl="0">
              <a:defRPr/>
            </a:pPr>
            <a:r>
              <a:rPr/>
              <a:t>环状链表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最后一个元素指向第一个元素，组成环状结构的链表。</a:t>
            </a:r>
            <a:endParaRPr/>
          </a:p>
        </p:txBody>
      </p:sp>
      <p:sp>
        <p:nvSpPr>
          <p:cNvPr id="439603536" name="" hidden="0"/>
          <p:cNvSpPr/>
          <p:nvPr isPhoto="0" userDrawn="0"/>
        </p:nvSpPr>
        <p:spPr bwMode="auto">
          <a:xfrm>
            <a:off x="8544993" y="7773273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72079976" name="" hidden="0"/>
          <p:cNvSpPr/>
          <p:nvPr isPhoto="0" userDrawn="0"/>
        </p:nvSpPr>
        <p:spPr bwMode="auto">
          <a:xfrm>
            <a:off x="6533164" y="716430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62424723" name="" hidden="0"/>
          <p:cNvSpPr/>
          <p:nvPr isPhoto="0" userDrawn="0"/>
        </p:nvSpPr>
        <p:spPr bwMode="auto">
          <a:xfrm>
            <a:off x="7264584" y="6798510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20436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链表</a:t>
            </a:r>
            <a:endParaRPr/>
          </a:p>
        </p:txBody>
      </p:sp>
      <p:sp>
        <p:nvSpPr>
          <p:cNvPr id="20541818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7" y="1929384"/>
            <a:ext cx="10515600" cy="4251960"/>
          </a:xfrm>
        </p:spPr>
        <p:txBody>
          <a:bodyPr vertOverflow="overflow" horzOverflow="clip" vert="horz" wrap="square" lIns="109728" tIns="109728" rIns="109728" bIns="9144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单向链表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上文我们介绍的都是单向链表，上一个元素只能指向下一个元素，不能再往回倒退。</a:t>
            </a:r>
            <a:endParaRPr/>
          </a:p>
          <a:p>
            <a:pPr lvl="0">
              <a:defRPr/>
            </a:pPr>
            <a:r>
              <a:rPr/>
              <a:t>双向链表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可以考虑每个元素中开一个指向上一个元素的指针，可以在结构中双向查询。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双向链表支持O(1)的区间翻转操作，因为本身具有双向性。</a:t>
            </a:r>
            <a:endParaRPr/>
          </a:p>
          <a:p>
            <a:pPr lvl="0">
              <a:defRPr/>
            </a:pPr>
            <a:r>
              <a:rPr/>
              <a:t>环状链表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最后一个元素指向第一个元素，组成环状结构的链表。</a:t>
            </a:r>
            <a:endParaRPr/>
          </a:p>
        </p:txBody>
      </p:sp>
      <p:sp>
        <p:nvSpPr>
          <p:cNvPr id="1644097982" name="" hidden="0"/>
          <p:cNvSpPr/>
          <p:nvPr isPhoto="0" userDrawn="0"/>
        </p:nvSpPr>
        <p:spPr bwMode="auto">
          <a:xfrm>
            <a:off x="8544993" y="7773273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112922525" name="" hidden="0"/>
          <p:cNvSpPr/>
          <p:nvPr isPhoto="0" userDrawn="0"/>
        </p:nvSpPr>
        <p:spPr bwMode="auto">
          <a:xfrm>
            <a:off x="6533164" y="716430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02801602" name="" hidden="0"/>
          <p:cNvSpPr/>
          <p:nvPr isPhoto="0" userDrawn="0"/>
        </p:nvSpPr>
        <p:spPr bwMode="auto">
          <a:xfrm>
            <a:off x="7264584" y="6798510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32883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STL链表</a:t>
            </a:r>
            <a:endParaRPr/>
          </a:p>
        </p:txBody>
      </p:sp>
      <p:sp>
        <p:nvSpPr>
          <p:cNvPr id="23793719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9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STL中提供了std:list的模板，和其他容器的定义方法相同</a:t>
            </a:r>
            <a:endParaRPr/>
          </a:p>
          <a:p>
            <a:pPr>
              <a:defRPr/>
            </a:pPr>
            <a:r>
              <a:rPr/>
              <a:t>这是一个双向链表，给出这些操作，大家可以自己去查阅资料。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712656788" name="" hidden="0"/>
          <p:cNvSpPr/>
          <p:nvPr isPhoto="0" userDrawn="0"/>
        </p:nvSpPr>
        <p:spPr bwMode="auto">
          <a:xfrm>
            <a:off x="8716756" y="645261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498255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748196" y="3160774"/>
            <a:ext cx="6515100" cy="344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34273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STL链表</a:t>
            </a:r>
            <a:endParaRPr/>
          </a:p>
        </p:txBody>
      </p:sp>
      <p:sp>
        <p:nvSpPr>
          <p:cNvPr id="52554312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9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Q：list是双向链表，会多开一个指针占空间，我能不能开一个单向链表？</a:t>
            </a:r>
            <a:endParaRPr/>
          </a:p>
          <a:p>
            <a:pPr>
              <a:defRPr/>
            </a:pPr>
            <a:r>
              <a:rPr/>
              <a:t>A：可以，std::forward_list模板是一个单向链表。但是要注意几个区别。</a:t>
            </a:r>
            <a:endParaRPr/>
          </a:p>
          <a:p>
            <a:pPr lvl="1">
              <a:defRPr/>
            </a:pPr>
            <a:r>
              <a:rPr/>
              <a:t>单向链表的迭代器不支持递减</a:t>
            </a:r>
            <a:endParaRPr/>
          </a:p>
          <a:p>
            <a:pPr lvl="1">
              <a:defRPr/>
            </a:pPr>
            <a:r>
              <a:rPr/>
              <a:t>单向链表提供一个before_begin()迭代器，因为它的操作是insert_after()和erase_after()，需要一个提前的迭代器。</a:t>
            </a:r>
            <a:endParaRPr/>
          </a:p>
        </p:txBody>
      </p:sp>
      <p:sp>
        <p:nvSpPr>
          <p:cNvPr id="1322854916" name="" hidden="0"/>
          <p:cNvSpPr/>
          <p:nvPr isPhoto="0" userDrawn="0"/>
        </p:nvSpPr>
        <p:spPr bwMode="auto">
          <a:xfrm>
            <a:off x="8716755" y="6452613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292772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STL链表</a:t>
            </a:r>
            <a:endParaRPr/>
          </a:p>
        </p:txBody>
      </p:sp>
      <p:sp>
        <p:nvSpPr>
          <p:cNvPr id="68697446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9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marL="0" indent="0">
              <a:buFont typeface="Arial"/>
              <a:buNone/>
              <a:defRPr/>
            </a:pPr>
            <a:r>
              <a:rPr/>
              <a:t>没有对STL链表给出代码解释，因为每个操作都很重要。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所以希望大家可以下课查阅资料自己试一试std::list和std::forward_list的每个操作，可以做到熟练使用。</a:t>
            </a:r>
            <a:endParaRPr/>
          </a:p>
        </p:txBody>
      </p:sp>
      <p:sp>
        <p:nvSpPr>
          <p:cNvPr id="1873813161" name="" hidden="0"/>
          <p:cNvSpPr/>
          <p:nvPr isPhoto="0" userDrawn="0"/>
        </p:nvSpPr>
        <p:spPr bwMode="auto">
          <a:xfrm>
            <a:off x="8716755" y="6452613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49601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pPr>
              <a:defRPr/>
            </a:pPr>
            <a:r>
              <a:rPr/>
              <a:t>正式内容(误)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201682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语言点</a:t>
            </a:r>
            <a:endParaRPr/>
          </a:p>
        </p:txBody>
      </p:sp>
      <p:sp>
        <p:nvSpPr>
          <p:cNvPr id="210578261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7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1">
              <a:defRPr/>
            </a:pPr>
            <a:r>
              <a:rPr/>
              <a:t>OI为什么要讲额外的语法？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大家可能觉得这些都是都是做项目才需要的。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这些语法点如果不讲，可能在大家的OI生涯里面这辈子都不会学，但是学一学真的会感觉写一些操作的时候方便很多。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有些东西，还是弄明白好。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C++11中加入了很多很好用的语法和模板，我从当中精简了OI可能会用到的很多东西，加上之后我们讲的数据结构也会用到，所以要讲。</a:t>
            </a:r>
            <a:endParaRPr/>
          </a:p>
          <a:p>
            <a:pPr marL="914400" lvl="2" indent="0">
              <a:buFont typeface="Arial"/>
              <a:buNone/>
              <a:defRPr/>
            </a:pPr>
            <a:endParaRPr/>
          </a:p>
          <a:p>
            <a:pPr marL="914400" lvl="2" indent="0">
              <a:buFont typeface="Arial"/>
              <a:buNone/>
              <a:defRPr/>
            </a:pPr>
            <a:r>
              <a:rPr/>
              <a:t>内容有一点小多…但是都很简单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986364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引用</a:t>
            </a:r>
            <a:endParaRPr/>
          </a:p>
        </p:txBody>
      </p:sp>
      <p:sp>
        <p:nvSpPr>
          <p:cNvPr id="63388078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7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相信大家在函数传实参的时候都会这样做：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a的值在mod函数内被实际的改变。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这实际上不是所谓“取值地址符”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这个东西叫做“引用”</a:t>
            </a:r>
            <a:endParaRPr/>
          </a:p>
        </p:txBody>
      </p:sp>
      <p:sp>
        <p:nvSpPr>
          <p:cNvPr id="1701033087" name="" hidden="0"/>
          <p:cNvSpPr/>
          <p:nvPr isPhoto="0" userDrawn="0"/>
        </p:nvSpPr>
        <p:spPr bwMode="auto">
          <a:xfrm>
            <a:off x="6952289" y="588388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5230946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6827371" y="1784376"/>
            <a:ext cx="5400000" cy="53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110891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引用</a:t>
            </a:r>
            <a:endParaRPr/>
          </a:p>
        </p:txBody>
      </p:sp>
      <p:sp>
        <p:nvSpPr>
          <p:cNvPr id="166618807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defRPr/>
            </a:pPr>
            <a:r>
              <a:rPr/>
              <a:t>引用是原变量的别名。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>
                <a:solidFill>
                  <a:srgbClr val="FF0000"/>
                </a:solidFill>
              </a:rPr>
              <a:t>引用和指针不一样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开引用的方式是：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类型名字+&amp; 名称=原变量;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在下图中，b是a的引用。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19159224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76776569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929384"/>
            <a:ext cx="5181599" cy="4251960"/>
          </a:xfrm>
        </p:spPr>
        <p:txBody>
          <a:bodyPr/>
          <a:lstStyle/>
          <a:p>
            <a:pPr>
              <a:defRPr/>
            </a:pPr>
            <a:r>
              <a:rPr/>
              <a:t>引用的变量存在如下性质:</a:t>
            </a:r>
            <a:endParaRPr/>
          </a:p>
          <a:p>
            <a:pPr lvl="1">
              <a:defRPr/>
            </a:pPr>
            <a:r>
              <a:rPr/>
              <a:t>只是给原来的变量换了个名字，修改引用变量也会修改原变量。</a:t>
            </a:r>
            <a:endParaRPr/>
          </a:p>
          <a:p>
            <a:pPr lvl="1">
              <a:defRPr/>
            </a:pPr>
            <a:r>
              <a:rPr/>
              <a:t>引用变量不会占用多余的空间，在内存中只会存储一个非常小的指示符号。</a:t>
            </a:r>
            <a:endParaRPr/>
          </a:p>
          <a:p>
            <a:pPr lvl="1">
              <a:defRPr/>
            </a:pPr>
            <a:r>
              <a:rPr/>
              <a:t>在原变量被销毁之后，引用的值也会对应消失。</a:t>
            </a:r>
            <a:endParaRPr/>
          </a:p>
        </p:txBody>
      </p:sp>
      <p:sp>
        <p:nvSpPr>
          <p:cNvPr id="695628949" name="" hidden="0"/>
          <p:cNvSpPr/>
          <p:nvPr isPhoto="0" userDrawn="0"/>
        </p:nvSpPr>
        <p:spPr bwMode="auto">
          <a:xfrm>
            <a:off x="7501345" y="825564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15769633" name="" hidden="0"/>
          <p:cNvSpPr/>
          <p:nvPr isPhoto="0" userDrawn="0"/>
        </p:nvSpPr>
        <p:spPr bwMode="auto">
          <a:xfrm>
            <a:off x="7501345" y="827572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2673995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579740" y="4055364"/>
            <a:ext cx="3240000" cy="2631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208858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引用</a:t>
            </a:r>
            <a:endParaRPr/>
          </a:p>
        </p:txBody>
      </p:sp>
      <p:sp>
        <p:nvSpPr>
          <p:cNvPr id="87908767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>
                <a:solidFill>
                  <a:schemeClr val="tx1"/>
                </a:solidFill>
              </a:rPr>
              <a:t>应用1：</a:t>
            </a:r>
            <a:endParaRPr>
              <a:solidFill>
                <a:schemeClr val="tx1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>
                <a:solidFill>
                  <a:schemeClr val="tx1"/>
                </a:solidFill>
              </a:rPr>
              <a:t>函数传参时传递引用，引用修改的是原来的变量，实现了传递“实际参数”。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25312227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55663331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929384"/>
            <a:ext cx="5181599" cy="4251960"/>
          </a:xfrm>
        </p:spPr>
        <p:txBody>
          <a:bodyPr/>
          <a:lstStyle/>
          <a:p>
            <a:pPr lvl="0">
              <a:defRPr/>
            </a:pPr>
            <a:r>
              <a:rPr/>
              <a:t>应用2：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传递STL容器/类/结构体的时候使用形参会发生复制，时间复杂度很难接受。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但是如果只是想访问值，可以传递引用，直接把值拿过来用，反正你也不修改它。</a:t>
            </a:r>
            <a:endParaRPr/>
          </a:p>
        </p:txBody>
      </p:sp>
      <p:sp>
        <p:nvSpPr>
          <p:cNvPr id="386561406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67824466" name="" hidden="0"/>
          <p:cNvSpPr/>
          <p:nvPr isPhoto="0" userDrawn="0"/>
        </p:nvSpPr>
        <p:spPr bwMode="auto">
          <a:xfrm>
            <a:off x="12745362" y="819487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3942599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289286" y="3422439"/>
            <a:ext cx="3600000" cy="3538800"/>
          </a:xfrm>
          <a:prstGeom prst="rect">
            <a:avLst/>
          </a:prstGeom>
        </p:spPr>
      </p:pic>
      <p:pic>
        <p:nvPicPr>
          <p:cNvPr id="189441804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6540634" y="4324224"/>
            <a:ext cx="4320000" cy="246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574554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auto语法</a:t>
            </a:r>
            <a:endParaRPr/>
          </a:p>
        </p:txBody>
      </p:sp>
      <p:sp>
        <p:nvSpPr>
          <p:cNvPr id="52944747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marL="0" indent="0">
              <a:buFont typeface="Arial"/>
              <a:buNone/>
              <a:defRPr/>
            </a:pPr>
            <a:r>
              <a:rPr/>
              <a:t>很简单，把auto当成一个类型就可以。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auto 变量名=值;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</a:t>
            </a:r>
            <a:r>
              <a:rPr>
                <a:solidFill>
                  <a:srgbClr val="FF0000"/>
                </a:solidFill>
              </a:rPr>
              <a:t>auto关键字会根据你的值的类型推导这个变量名的数据类型，因此值必须有！</a:t>
            </a:r>
            <a:endParaRPr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tx1"/>
                </a:solidFill>
              </a:rPr>
              <a:t>OI中常被用作复杂类型名的代替，这个接下来我们讲迭代器会说到。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44878934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89029859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08087331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55946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指针</a:t>
            </a:r>
            <a:endParaRPr/>
          </a:p>
        </p:txBody>
      </p:sp>
      <p:sp>
        <p:nvSpPr>
          <p:cNvPr id="14885935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marL="0" indent="0">
              <a:buFont typeface="Arial"/>
              <a:buNone/>
              <a:defRPr/>
            </a:pPr>
            <a:r>
              <a:rPr/>
              <a:t>前面已经说过了指针和引用不一样。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指针是一个指向地址的变量类型。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定义: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类型* 指针名;     或者    类型 *指针名;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指针可以通过取地址符指向实际变量的地址：</a:t>
            </a:r>
            <a:endParaRPr/>
          </a:p>
        </p:txBody>
      </p:sp>
      <p:sp>
        <p:nvSpPr>
          <p:cNvPr id="57289735" name="" hidden="0"/>
          <p:cNvSpPr/>
          <p:nvPr isPhoto="0" userDrawn="0"/>
        </p:nvSpPr>
        <p:spPr bwMode="auto">
          <a:xfrm>
            <a:off x="6952289" y="588388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9863236" name="" hidden="0"/>
          <p:cNvSpPr/>
          <p:nvPr isPhoto="0" userDrawn="0"/>
        </p:nvSpPr>
        <p:spPr bwMode="auto">
          <a:xfrm>
            <a:off x="7501344" y="825564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05626931" name="" hidden="0"/>
          <p:cNvSpPr/>
          <p:nvPr isPhoto="0" userDrawn="0"/>
        </p:nvSpPr>
        <p:spPr bwMode="auto">
          <a:xfrm>
            <a:off x="12745362" y="819487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46084806" name="" hidden="0"/>
          <p:cNvSpPr/>
          <p:nvPr isPhoto="0" userDrawn="0"/>
        </p:nvSpPr>
        <p:spPr bwMode="auto">
          <a:xfrm>
            <a:off x="9771945" y="843854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5806603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4156260" y="4199744"/>
            <a:ext cx="3600000" cy="2721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ketchyVTI">
  <a:themeElements>
    <a:clrScheme name="AnalogousFromDarkSeedLeftStep">
      <a:dk1>
        <a:srgbClr val="000000"/>
      </a:dk1>
      <a:lt1>
        <a:srgbClr val="FFFFFF"/>
      </a:lt1>
      <a:dk2>
        <a:srgbClr val="1B2F30"/>
      </a:dk2>
      <a:lt2>
        <a:srgbClr val="F2F3F0"/>
      </a:lt2>
      <a:accent1>
        <a:srgbClr val="6336DD"/>
      </a:accent1>
      <a:accent2>
        <a:srgbClr val="213ACB"/>
      </a:accent2>
      <a:accent3>
        <a:srgbClr val="3393DD"/>
      </a:accent3>
      <a:accent4>
        <a:srgbClr val="20BFC2"/>
      </a:accent4>
      <a:accent5>
        <a:srgbClr val="2EC588"/>
      </a:accent5>
      <a:accent6>
        <a:srgbClr val="20C53F"/>
      </a:accent6>
      <a:hlink>
        <a:srgbClr val="349C84"/>
      </a:hlink>
      <a:folHlink>
        <a:srgbClr val="7F7F7F"/>
      </a:folHlink>
    </a:clrScheme>
    <a:fontScheme name="Custom 2">
      <a:majorFont>
        <a:latin typeface="Microsoft YaHei"/>
        <a:ea typeface="Arial"/>
        <a:cs typeface="Arial"/>
      </a:majorFont>
      <a:minorFont>
        <a:latin typeface="Microsoft YaHe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ONLYOFFICE/7.0.0.127</Application>
  <DocSecurity>0</DocSecurity>
  <PresentationFormat>宽屏</PresentationFormat>
  <Paragraphs>0</Paragraphs>
  <Slides>38</Slides>
  <Notes>38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dc:identifier/>
  <dc:language/>
  <cp:lastModifiedBy/>
  <cp:revision>9</cp:revision>
  <dcterms:created xsi:type="dcterms:W3CDTF">2022-01-24T01:07:15Z</dcterms:created>
  <dcterms:modified xsi:type="dcterms:W3CDTF">2022-01-25T07:48:03Z</dcterms:modified>
  <cp:category/>
  <cp:contentStatus/>
  <cp:version/>
</cp:coreProperties>
</file>