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12192000" cy="6858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75E5E635-CAEE-3E13-75CB-2EB2343D860E}">
  <a:tblStyle styleId="{75E5E635-CAEE-3E13-75CB-2EB2343D860E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标题幻灯片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ctrTitle" hasCustomPrompt="1"/>
          </p:nvPr>
        </p:nvSpPr>
        <p:spPr bwMode="auto"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单击此处编辑标题</a:t>
            </a:r>
            <a:endParaRPr lang="zh-CN"/>
          </a:p>
        </p:txBody>
      </p:sp>
      <p:sp>
        <p:nvSpPr>
          <p:cNvPr id="3" name="副标题 2" hidden="0"/>
          <p:cNvSpPr>
            <a:spLocks noGrp="1"/>
          </p:cNvSpPr>
          <p:nvPr isPhoto="0" userDrawn="0">
            <p:ph type="subTitle" idx="1" hasCustomPrompt="1"/>
          </p:nvPr>
        </p:nvSpPr>
        <p:spPr bwMode="auto"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单击此处编辑副标题</a:t>
            </a:r>
            <a:endParaRPr lang="zh-CN"/>
          </a:p>
        </p:txBody>
      </p:sp>
      <p:sp>
        <p:nvSpPr>
          <p:cNvPr id="16" name="日期占位符 15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60FBDFE-C587-4B4C-A407-44438C67B59E}" type="datetimeFigureOut">
              <a:rPr lang="zh-CN"/>
              <a:t/>
            </a:fld>
            <a:endParaRPr lang="zh-CN"/>
          </a:p>
        </p:txBody>
      </p:sp>
      <p:sp>
        <p:nvSpPr>
          <p:cNvPr id="17" name="页脚占位符 16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8" name="灯片编号占位符 17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9AE70B2-8BF9-45C0-BB95-33D1B9D3A854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内容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日期占位符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60FBDFE-C587-4B4C-A407-44438C67B59E}" type="datetimeFigureOut">
              <a:rPr lang="zh-CN"/>
              <a:t/>
            </a:fld>
            <a:endParaRPr lang="zh-CN"/>
          </a:p>
        </p:txBody>
      </p:sp>
      <p:sp>
        <p:nvSpPr>
          <p:cNvPr id="4" name="页脚占位符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9AE70B2-8BF9-45C0-BB95-33D1B9D3A854}" type="slidenum">
              <a:rPr lang="zh-CN"/>
              <a:t/>
            </a:fld>
            <a:endParaRPr lang="zh-CN"/>
          </a:p>
        </p:txBody>
      </p:sp>
      <p:sp>
        <p:nvSpPr>
          <p:cNvPr id="7" name="内容占位符 6" hidden="0"/>
          <p:cNvSpPr>
            <a:spLocks noGrp="1"/>
          </p:cNvSpPr>
          <p:nvPr isPhoto="0" userDrawn="0">
            <p:ph sz="quarter" idx="13" hasCustomPrompt="0"/>
          </p:nvPr>
        </p:nvSpPr>
        <p:spPr bwMode="auto">
          <a:xfrm>
            <a:off x="608400" y="774000"/>
            <a:ext cx="10972800" cy="5482800"/>
          </a:xfr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末尾幻灯片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日期占位符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60FBDFE-C587-4B4C-A407-44438C67B59E}" type="datetimeFigureOut">
              <a:rPr lang="zh-CN"/>
              <a:t/>
            </a:fld>
            <a:endParaRPr lang="zh-CN"/>
          </a:p>
        </p:txBody>
      </p:sp>
      <p:sp>
        <p:nvSpPr>
          <p:cNvPr id="4" name="页脚占位符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9AE70B2-8BF9-45C0-BB95-33D1B9D3A854}" type="slidenum">
              <a:rPr lang="zh-CN"/>
              <a:t/>
            </a:fld>
            <a:endParaRPr lang="zh-CN"/>
          </a:p>
        </p:txBody>
      </p:sp>
      <p:sp>
        <p:nvSpPr>
          <p:cNvPr id="2" name="标题 1" hidden="0"/>
          <p:cNvSpPr>
            <a:spLocks noGrp="1"/>
          </p:cNvSpPr>
          <p:nvPr isPhoto="0" userDrawn="0">
            <p:ph type="title" hasCustomPrompt="1"/>
          </p:nvPr>
        </p:nvSpPr>
        <p:spPr bwMode="auto"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>
              <a:defRPr/>
            </a:pPr>
            <a:r>
              <a:rPr/>
              <a:t>单击此处编辑标题</a:t>
            </a:r>
            <a:endParaRPr/>
          </a:p>
        </p:txBody>
      </p:sp>
      <p:sp>
        <p:nvSpPr>
          <p:cNvPr id="7" name="文本占位符 6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标题和内容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>
              <a:defRPr/>
            </a:pPr>
            <a:r>
              <a:rPr/>
              <a:t>单击此处编辑母版标题样式</a:t>
            </a:r>
            <a:endParaRPr/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>
              <a:defRPr/>
            </a:pPr>
            <a:r>
              <a:rPr/>
              <a:t>单击此处编辑母版文本样式</a:t>
            </a:r>
            <a:endParaRPr/>
          </a:p>
          <a:p>
            <a:pPr lvl="1">
              <a:defRPr/>
            </a:pPr>
            <a:r>
              <a:rPr/>
              <a:t>第二级</a:t>
            </a:r>
            <a:endParaRPr/>
          </a:p>
          <a:p>
            <a:pPr lvl="2">
              <a:defRPr/>
            </a:pPr>
            <a:r>
              <a:rPr/>
              <a:t>第三级</a:t>
            </a:r>
            <a:endParaRPr/>
          </a:p>
          <a:p>
            <a:pPr lvl="3">
              <a:defRPr/>
            </a:pPr>
            <a:r>
              <a:rPr/>
              <a:t>第四级</a:t>
            </a:r>
            <a:endParaRPr/>
          </a:p>
          <a:p>
            <a:pPr lvl="4">
              <a:defRPr/>
            </a:pPr>
            <a:r>
              <a:rPr/>
              <a:t>第五级</a:t>
            </a:r>
            <a:endParaRPr/>
          </a:p>
        </p:txBody>
      </p:sp>
      <p:sp>
        <p:nvSpPr>
          <p:cNvPr id="4" name="日期占位符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60FBDFE-C587-4B4C-A407-44438C67B59E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9AE70B2-8BF9-45C0-BB95-33D1B9D3A854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节标题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1"/>
          </p:nvPr>
        </p:nvSpPr>
        <p:spPr bwMode="auto"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pPr>
              <a:defRPr/>
            </a:pPr>
            <a:r>
              <a:rPr lang="zh-CN"/>
              <a:t>单击此处编辑标题</a:t>
            </a:r>
            <a:endParaRPr lang="zh-CN"/>
          </a:p>
        </p:txBody>
      </p:sp>
      <p:sp>
        <p:nvSpPr>
          <p:cNvPr id="3" name="文本占位符 2" hidden="0"/>
          <p:cNvSpPr>
            <a:spLocks noGrp="1"/>
          </p:cNvSpPr>
          <p:nvPr isPhoto="0" userDrawn="0">
            <p:ph type="body" idx="1" hasCustomPrompt="1"/>
          </p:nvPr>
        </p:nvSpPr>
        <p:spPr bwMode="auto"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单击此处编辑文本</a:t>
            </a:r>
            <a:endParaRPr lang="zh-CN"/>
          </a:p>
        </p:txBody>
      </p:sp>
      <p:sp>
        <p:nvSpPr>
          <p:cNvPr id="4" name="日期占位符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60FBDFE-C587-4B4C-A407-44438C67B59E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9AE70B2-8BF9-45C0-BB95-33D1B9D3A854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两栏内容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>
              <a:defRPr/>
            </a:pPr>
            <a:r>
              <a:rPr/>
              <a:t>单击此处编辑母版标题样式</a:t>
            </a:r>
            <a:endParaRPr/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>
              <a:defRPr/>
            </a:pPr>
            <a:r>
              <a:rPr/>
              <a:t>单击此处编辑母版文本样式</a:t>
            </a:r>
            <a:endParaRPr/>
          </a:p>
          <a:p>
            <a:pPr lvl="1">
              <a:defRPr/>
            </a:pPr>
            <a:r>
              <a:rPr/>
              <a:t>第二级</a:t>
            </a:r>
            <a:endParaRPr/>
          </a:p>
          <a:p>
            <a:pPr lvl="2">
              <a:defRPr/>
            </a:pPr>
            <a:r>
              <a:rPr/>
              <a:t>第三级</a:t>
            </a:r>
            <a:endParaRPr/>
          </a:p>
          <a:p>
            <a:pPr lvl="3">
              <a:defRPr/>
            </a:pPr>
            <a:r>
              <a:rPr/>
              <a:t>第四级</a:t>
            </a:r>
            <a:endParaRPr/>
          </a:p>
          <a:p>
            <a:pPr lvl="4">
              <a:defRPr/>
            </a:pPr>
            <a:r>
              <a:rPr/>
              <a:t>第五级</a:t>
            </a:r>
            <a:endParaRPr/>
          </a:p>
        </p:txBody>
      </p:sp>
      <p:sp>
        <p:nvSpPr>
          <p:cNvPr id="4" name="内容占位符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60FBDFE-C587-4B4C-A407-44438C67B59E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9AE70B2-8BF9-45C0-BB95-33D1B9D3A854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比较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>
              <a:defRPr/>
            </a:pPr>
            <a:r>
              <a:rPr/>
              <a:t>单击此处编辑母版标题样式</a:t>
            </a:r>
            <a:endParaRPr/>
          </a:p>
        </p:txBody>
      </p:sp>
      <p:sp>
        <p:nvSpPr>
          <p:cNvPr id="3" name="文本占位符 2" hidden="0"/>
          <p:cNvSpPr>
            <a:spLocks noGrp="1"/>
          </p:cNvSpPr>
          <p:nvPr isPhoto="0" userDrawn="0">
            <p:ph type="body" idx="1" hasCustomPrompt="1"/>
          </p:nvPr>
        </p:nvSpPr>
        <p:spPr bwMode="auto"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单击此处编辑文本</a:t>
            </a:r>
            <a:endParaRPr lang="zh-CN"/>
          </a:p>
        </p:txBody>
      </p:sp>
      <p:sp>
        <p:nvSpPr>
          <p:cNvPr id="4" name="内容占位符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>
              <a:defRPr/>
            </a:pPr>
            <a:r>
              <a:rPr/>
              <a:t>单击此处编辑母版文本样式</a:t>
            </a:r>
            <a:endParaRPr/>
          </a:p>
          <a:p>
            <a:pPr lvl="1">
              <a:defRPr/>
            </a:pPr>
            <a:r>
              <a:rPr/>
              <a:t>第二级</a:t>
            </a:r>
            <a:endParaRPr/>
          </a:p>
          <a:p>
            <a:pPr lvl="2">
              <a:defRPr/>
            </a:pPr>
            <a:r>
              <a:rPr/>
              <a:t>第三级</a:t>
            </a:r>
            <a:endParaRPr/>
          </a:p>
          <a:p>
            <a:pPr lvl="3">
              <a:defRPr/>
            </a:pPr>
            <a:r>
              <a:rPr/>
              <a:t>第四级</a:t>
            </a:r>
            <a:endParaRPr/>
          </a:p>
          <a:p>
            <a:pPr lvl="4">
              <a:defRPr/>
            </a:pPr>
            <a:r>
              <a:rPr/>
              <a:t>第五级</a:t>
            </a:r>
            <a:endParaRPr/>
          </a:p>
        </p:txBody>
      </p:sp>
      <p:sp>
        <p:nvSpPr>
          <p:cNvPr id="5" name="文本占位符 4" hidden="0"/>
          <p:cNvSpPr>
            <a:spLocks noGrp="1"/>
          </p:cNvSpPr>
          <p:nvPr isPhoto="0" userDrawn="0">
            <p:ph type="body" sz="quarter" idx="3" hasCustomPrompt="1"/>
          </p:nvPr>
        </p:nvSpPr>
        <p:spPr bwMode="auto"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单击此处编辑文本</a:t>
            </a:r>
            <a:endParaRPr/>
          </a:p>
        </p:txBody>
      </p:sp>
      <p:sp>
        <p:nvSpPr>
          <p:cNvPr id="6" name="内容占位符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>
              <a:defRPr/>
            </a:pPr>
            <a:r>
              <a:rPr/>
              <a:t>单击此处编辑母版文本样式</a:t>
            </a:r>
            <a:endParaRPr/>
          </a:p>
          <a:p>
            <a:pPr lvl="1">
              <a:defRPr/>
            </a:pPr>
            <a:r>
              <a:rPr/>
              <a:t>第二级</a:t>
            </a:r>
            <a:endParaRPr/>
          </a:p>
          <a:p>
            <a:pPr lvl="2">
              <a:defRPr/>
            </a:pPr>
            <a:r>
              <a:rPr/>
              <a:t>第三级</a:t>
            </a:r>
            <a:endParaRPr/>
          </a:p>
          <a:p>
            <a:pPr lvl="3">
              <a:defRPr/>
            </a:pPr>
            <a:r>
              <a:rPr/>
              <a:t>第四级</a:t>
            </a:r>
            <a:endParaRPr/>
          </a:p>
          <a:p>
            <a:pPr lvl="4">
              <a:defRPr/>
            </a:pPr>
            <a:r>
              <a:rPr/>
              <a:t>第五级</a:t>
            </a:r>
            <a:endParaRPr/>
          </a:p>
        </p:txBody>
      </p:sp>
      <p:sp>
        <p:nvSpPr>
          <p:cNvPr id="7" name="日期占位符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60FBDFE-C587-4B4C-A407-44438C67B59E}" type="datetimeFigureOut">
              <a:rPr lang="zh-CN"/>
              <a:t/>
            </a:fld>
            <a:endParaRPr lang="zh-CN"/>
          </a:p>
        </p:txBody>
      </p:sp>
      <p:sp>
        <p:nvSpPr>
          <p:cNvPr id="8" name="页脚占位符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9AE70B2-8BF9-45C0-BB95-33D1B9D3A854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仅标题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>
              <a:defRPr/>
            </a:pPr>
            <a:r>
              <a:rPr/>
              <a:t>单击此处编辑母版标题样式</a:t>
            </a:r>
            <a:endParaRPr/>
          </a:p>
        </p:txBody>
      </p:sp>
      <p:sp>
        <p:nvSpPr>
          <p:cNvPr id="3" name="日期占位符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60FBDFE-C587-4B4C-A407-44438C67B59E}" type="datetimeFigureOut">
              <a:rPr lang="zh-CN"/>
              <a:t/>
            </a:fld>
            <a:endParaRPr lang="zh-CN"/>
          </a:p>
        </p:txBody>
      </p:sp>
      <p:sp>
        <p:nvSpPr>
          <p:cNvPr id="4" name="页脚占位符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9AE70B2-8BF9-45C0-BB95-33D1B9D3A854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空白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60FBDFE-C587-4B4C-A407-44438C67B59E}" type="datetimeFigureOut">
              <a:rPr lang="zh-CN"/>
              <a:t/>
            </a:fld>
            <a:endParaRPr lang="zh-CN"/>
          </a:p>
        </p:txBody>
      </p:sp>
      <p:sp>
        <p:nvSpPr>
          <p:cNvPr id="3" name="页脚占位符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9AE70B2-8BF9-45C0-BB95-33D1B9D3A854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图片与标题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图片占位符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>
              <a:defRPr/>
            </a:pPr>
            <a:endParaRPr/>
          </a:p>
        </p:txBody>
      </p:sp>
      <p:sp>
        <p:nvSpPr>
          <p:cNvPr id="4" name="文本占位符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>
              <a:defRPr/>
            </a:pPr>
            <a:r>
              <a:rPr/>
              <a:t>单击此处编辑母版文本样式</a:t>
            </a:r>
            <a:endParaRPr/>
          </a:p>
        </p:txBody>
      </p:sp>
      <p:sp>
        <p:nvSpPr>
          <p:cNvPr id="5" name="日期占位符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EFD9D74-47D9-4702-A33C-335B63B48DBF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ABC47A4-756D-490B-A52F-7D9E2C9FC05F}" type="slidenum">
              <a:rPr lang="zh-CN"/>
              <a:t/>
            </a:fld>
            <a:endParaRPr lang="zh-CN"/>
          </a:p>
        </p:txBody>
      </p:sp>
      <p:sp>
        <p:nvSpPr>
          <p:cNvPr id="9" name="标题 8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竖排标题与文本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 hidden="0"/>
          <p:cNvSpPr>
            <a:spLocks noGrp="1"/>
          </p:cNvSpPr>
          <p:nvPr isPhoto="0" userDrawn="0">
            <p:ph type="title" orient="vert" hasCustomPrompt="1"/>
          </p:nvPr>
        </p:nvSpPr>
        <p:spPr bwMode="auto"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>
              <a:defRPr/>
            </a:pPr>
            <a:r>
              <a:rPr/>
              <a:t>单击此处编辑标题</a:t>
            </a:r>
            <a:endParaRPr/>
          </a:p>
        </p:txBody>
      </p:sp>
      <p:sp>
        <p:nvSpPr>
          <p:cNvPr id="3" name="竖排文字占位符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-228600">
              <a:spcAft>
                <a:spcPts val="1000"/>
              </a:spcAft>
              <a:defRPr spc="300"/>
            </a:lvl1pPr>
            <a:lvl2pPr indent="-228600">
              <a:defRPr spc="300"/>
            </a:lvl2pPr>
            <a:lvl3pPr indent="-228600">
              <a:defRPr spc="300"/>
            </a:lvl3pPr>
            <a:lvl4pPr indent="-228600">
              <a:defRPr spc="300"/>
            </a:lvl4pPr>
            <a:lvl5pPr indent="-228600">
              <a:defRPr spc="300"/>
            </a:lvl5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60FBDFE-C587-4B4C-A407-44438C67B59E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9AE70B2-8BF9-45C0-BB95-33D1B9D3A854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dk2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>
                <a:solidFill>
                  <a:schemeClr val="bg1"/>
                </a:solidFill>
                <a:latin typeface="Arial"/>
                <a:ea typeface="微软雅黑"/>
              </a:defRPr>
            </a:lvl1pPr>
          </a:lstStyle>
          <a:p>
            <a:pPr>
              <a:defRPr/>
            </a:pPr>
            <a:fld id="{760FBDFE-C587-4B4C-A407-44438C67B59E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>
                <a:solidFill>
                  <a:schemeClr val="bg1"/>
                </a:solidFill>
                <a:latin typeface="Arial"/>
                <a:ea typeface="微软雅黑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>
                <a:solidFill>
                  <a:schemeClr val="bg1"/>
                </a:solidFill>
                <a:latin typeface="Arial"/>
                <a:ea typeface="微软雅黑"/>
              </a:defRPr>
            </a:lvl1pPr>
          </a:lstStyle>
          <a:p>
            <a:pPr>
              <a:defRPr/>
            </a:pPr>
            <a:fld id="{49AE70B2-8BF9-45C0-BB95-33D1B9D3A854}" type="slidenum">
              <a:rPr lang="zh-CN"/>
              <a:t/>
            </a:fld>
            <a:endParaRPr lang="zh-C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100000"/>
        </a:lnSpc>
        <a:spcBef>
          <a:spcPts val="0"/>
        </a:spcBef>
        <a:buNone/>
        <a:defRPr sz="3600" b="1" u="none" strike="noStrike" cap="none" spc="300">
          <a:solidFill>
            <a:schemeClr val="bg1"/>
          </a:solidFill>
          <a:latin typeface="Arial"/>
          <a:ea typeface="微软雅黑"/>
          <a:cs typeface="+mj-cs"/>
        </a:defRPr>
      </a:lvl1pPr>
    </p:titleStyle>
    <p:bodyStyle>
      <a:lvl1pPr marL="228600" indent="-228600" algn="l" defTabSz="914400">
        <a:lnSpc>
          <a:spcPct val="130000"/>
        </a:lnSpc>
        <a:spcBef>
          <a:spcPts val="0"/>
        </a:spcBef>
        <a:spcAft>
          <a:spcPts val="1000"/>
        </a:spcAft>
        <a:buFont typeface="Arial"/>
        <a:buChar char="●"/>
        <a:defRPr sz="1800" u="none" strike="noStrike" cap="none" spc="150">
          <a:solidFill>
            <a:schemeClr val="bg1">
              <a:lumMod val="85000"/>
            </a:schemeClr>
          </a:solidFill>
          <a:latin typeface="Arial"/>
          <a:ea typeface="微软雅黑"/>
          <a:cs typeface="+mn-cs"/>
        </a:defRPr>
      </a:lvl1pPr>
      <a:lvl2pPr marL="685800" indent="-228600" algn="l" defTabSz="914400">
        <a:lnSpc>
          <a:spcPct val="120000"/>
        </a:lnSpc>
        <a:spcBef>
          <a:spcPts val="0"/>
        </a:spcBef>
        <a:spcAft>
          <a:spcPts val="600"/>
        </a:spcAft>
        <a:buFont typeface="Arial"/>
        <a:buChar char="●"/>
        <a:tabLst>
          <a:tab pos="1609724" algn="l"/>
          <a:tab pos="1609724" algn="l"/>
        </a:tabLst>
        <a:defRPr sz="1600" u="none" strike="noStrike" cap="none" spc="150">
          <a:solidFill>
            <a:schemeClr val="bg1">
              <a:lumMod val="85000"/>
            </a:schemeClr>
          </a:solidFill>
          <a:latin typeface="Arial"/>
          <a:ea typeface="微软雅黑"/>
          <a:cs typeface="+mn-cs"/>
        </a:defRPr>
      </a:lvl2pPr>
      <a:lvl3pPr marL="1143000" indent="-228600" algn="l" defTabSz="914400">
        <a:lnSpc>
          <a:spcPct val="120000"/>
        </a:lnSpc>
        <a:spcBef>
          <a:spcPts val="0"/>
        </a:spcBef>
        <a:spcAft>
          <a:spcPts val="600"/>
        </a:spcAft>
        <a:buFont typeface="Arial"/>
        <a:buChar char="●"/>
        <a:defRPr sz="1600" u="none" strike="noStrike" cap="none" spc="150">
          <a:solidFill>
            <a:schemeClr val="bg1">
              <a:lumMod val="85000"/>
            </a:schemeClr>
          </a:solidFill>
          <a:latin typeface="Arial"/>
          <a:ea typeface="微软雅黑"/>
          <a:cs typeface="+mn-cs"/>
        </a:defRPr>
      </a:lvl3pPr>
      <a:lvl4pPr marL="1600200" indent="-228600" algn="l" defTabSz="914400">
        <a:lnSpc>
          <a:spcPct val="120000"/>
        </a:lnSpc>
        <a:spcBef>
          <a:spcPts val="0"/>
        </a:spcBef>
        <a:spcAft>
          <a:spcPts val="300"/>
        </a:spcAft>
        <a:buFont typeface="Wingdings"/>
        <a:buChar char=""/>
        <a:defRPr sz="1400" u="none" strike="noStrike" cap="none" spc="150">
          <a:solidFill>
            <a:schemeClr val="bg1">
              <a:lumMod val="85000"/>
            </a:schemeClr>
          </a:solidFill>
          <a:latin typeface="Arial"/>
          <a:ea typeface="微软雅黑"/>
          <a:cs typeface="+mn-cs"/>
        </a:defRPr>
      </a:lvl4pPr>
      <a:lvl5pPr marL="2057400" indent="-228600" algn="l" defTabSz="914400">
        <a:lnSpc>
          <a:spcPct val="120000"/>
        </a:lnSpc>
        <a:spcBef>
          <a:spcPts val="0"/>
        </a:spcBef>
        <a:spcAft>
          <a:spcPts val="300"/>
        </a:spcAft>
        <a:buFont typeface="Arial"/>
        <a:buChar char="•"/>
        <a:defRPr sz="1400" u="none" strike="noStrike" cap="none" spc="150">
          <a:solidFill>
            <a:schemeClr val="bg1">
              <a:lumMod val="85000"/>
            </a:schemeClr>
          </a:solidFill>
          <a:latin typeface="Arial"/>
          <a:ea typeface="微软雅黑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196260" y="1658620"/>
            <a:ext cx="9799200" cy="2570400"/>
          </a:xfrm>
        </p:spPr>
        <p:txBody>
          <a:bodyPr/>
          <a:lstStyle/>
          <a:p>
            <a:pPr>
              <a:defRPr/>
            </a:pPr>
            <a:r>
              <a:rPr lang="zh-CN">
                <a:solidFill>
                  <a:schemeClr val="accent1"/>
                </a:solidFill>
                <a:latin typeface="Cambria Math"/>
                <a:ea typeface="+mj-ea"/>
                <a:cs typeface="Cambria Math"/>
              </a:rPr>
              <a:t>Policy</a:t>
            </a:r>
            <a:r>
              <a:rPr lang="en-US">
                <a:solidFill>
                  <a:schemeClr val="accent1"/>
                </a:solidFill>
                <a:latin typeface="Cambria Math"/>
                <a:ea typeface="+mj-ea"/>
                <a:cs typeface="Cambria Math"/>
              </a:rPr>
              <a:t> </a:t>
            </a:r>
            <a:r>
              <a:rPr lang="zh-CN">
                <a:solidFill>
                  <a:schemeClr val="accent1"/>
                </a:solidFill>
                <a:latin typeface="Cambria Math"/>
                <a:ea typeface="+mj-ea"/>
                <a:cs typeface="Cambria Math"/>
              </a:rPr>
              <a:t>Based Data Structures</a:t>
            </a:r>
            <a:endParaRPr lang="zh-CN">
              <a:solidFill>
                <a:schemeClr val="accent1"/>
              </a:solidFill>
              <a:latin typeface="Cambria Math"/>
              <a:ea typeface="+mj-ea"/>
              <a:cs typeface="Cambria Math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>
                <a:solidFill>
                  <a:schemeClr val="accent1"/>
                </a:solidFill>
              </a:rPr>
              <a:t>参数</a:t>
            </a:r>
            <a:endParaRPr lang="zh-CN">
              <a:solidFill>
                <a:schemeClr val="accent1"/>
              </a:solidFill>
            </a:endParaRPr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>
                <a:solidFill>
                  <a:schemeClr val="dk1"/>
                </a:solidFill>
              </a:rPr>
              <a:t>Key		</a:t>
            </a:r>
            <a:r>
              <a:rPr lang="zh-CN" sz="2400">
                <a:solidFill>
                  <a:schemeClr val="dk1"/>
                </a:solidFill>
              </a:rPr>
              <a:t>存储的元素类型</a:t>
            </a:r>
            <a:endParaRPr lang="zh-CN" sz="2400">
              <a:solidFill>
                <a:schemeClr val="dk1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sz="2400">
                <a:solidFill>
                  <a:schemeClr val="dk1"/>
                </a:solidFill>
              </a:rPr>
              <a:t>Mapped	</a:t>
            </a:r>
            <a:r>
              <a:rPr lang="zh-CN" sz="2400">
                <a:solidFill>
                  <a:schemeClr val="dk1"/>
                </a:solidFill>
              </a:rPr>
              <a:t>映射规则（如果指示关联容器为集合，则映射规则为</a:t>
            </a:r>
            <a:r>
              <a:rPr lang="en-US" sz="2400">
                <a:solidFill>
                  <a:schemeClr val="dk1"/>
                </a:solidFill>
              </a:rPr>
              <a:t>null_type)</a:t>
            </a:r>
            <a:endParaRPr lang="en-US" sz="2400">
              <a:solidFill>
                <a:schemeClr val="dk1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sz="2400">
                <a:solidFill>
                  <a:schemeClr val="dk1"/>
                </a:solidFill>
              </a:rPr>
              <a:t>Cmp_Fn	</a:t>
            </a:r>
            <a:r>
              <a:rPr lang="zh-CN" sz="2400">
                <a:solidFill>
                  <a:schemeClr val="dk1"/>
                </a:solidFill>
              </a:rPr>
              <a:t>关键字比较函子（比较规则）</a:t>
            </a:r>
            <a:endParaRPr lang="zh-CN" sz="2400">
              <a:solidFill>
                <a:schemeClr val="dk1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sz="2400">
                <a:solidFill>
                  <a:schemeClr val="dk1"/>
                </a:solidFill>
              </a:rPr>
              <a:t>Tag		</a:t>
            </a:r>
            <a:r>
              <a:rPr lang="zh-CN" sz="2400">
                <a:solidFill>
                  <a:schemeClr val="dk1"/>
                </a:solidFill>
              </a:rPr>
              <a:t>使用的树的类型，默认为</a:t>
            </a:r>
            <a:r>
              <a:rPr lang="en-US" sz="2400">
                <a:solidFill>
                  <a:schemeClr val="dk1"/>
                </a:solidFill>
              </a:rPr>
              <a:t>rb_tree_tag</a:t>
            </a:r>
            <a:endParaRPr lang="en-US" sz="2400">
              <a:solidFill>
                <a:schemeClr val="dk1"/>
              </a:solidFill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sz="2150">
                <a:solidFill>
                  <a:schemeClr val="dk1"/>
                </a:solidFill>
              </a:rPr>
              <a:t>rb_tree_tag		</a:t>
            </a:r>
            <a:r>
              <a:rPr lang="zh-CN" sz="2150">
                <a:solidFill>
                  <a:schemeClr val="dk1"/>
                </a:solidFill>
              </a:rPr>
              <a:t>红黑树</a:t>
            </a:r>
            <a:endParaRPr lang="zh-CN" sz="2150">
              <a:solidFill>
                <a:schemeClr val="dk1"/>
              </a:solidFill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sz="2150">
                <a:solidFill>
                  <a:schemeClr val="dk1"/>
                </a:solidFill>
              </a:rPr>
              <a:t>splay_tree_tag		Splay</a:t>
            </a:r>
            <a:r>
              <a:rPr lang="zh-CN" sz="2150">
                <a:solidFill>
                  <a:schemeClr val="dk1"/>
                </a:solidFill>
              </a:rPr>
              <a:t>树</a:t>
            </a:r>
            <a:endParaRPr lang="zh-CN" sz="2150">
              <a:solidFill>
                <a:schemeClr val="dk1"/>
              </a:solidFill>
            </a:endParaRPr>
          </a:p>
          <a:p>
            <a:pPr marL="228600" lvl="0" indent="-228600">
              <a:lnSpc>
                <a:spcPct val="120000"/>
              </a:lnSpc>
              <a:buFont typeface="Arial"/>
              <a:buChar char="●"/>
              <a:defRPr/>
            </a:pPr>
            <a:r>
              <a:rPr lang="en-US" sz="2400">
                <a:solidFill>
                  <a:schemeClr val="dk1"/>
                </a:solidFill>
              </a:rPr>
              <a:t>Node_Update	</a:t>
            </a:r>
            <a:r>
              <a:rPr lang="zh-CN" sz="2400">
                <a:solidFill>
                  <a:schemeClr val="dk1"/>
                </a:solidFill>
              </a:rPr>
              <a:t>更新树的结点</a:t>
            </a:r>
            <a:r>
              <a:rPr lang="zh-CN" sz="2400">
                <a:solidFill>
                  <a:schemeClr val="dk1"/>
                </a:solidFill>
              </a:rPr>
              <a:t>不变量的策略，默认为</a:t>
            </a:r>
            <a:r>
              <a:rPr lang="en-US" sz="2400">
                <a:solidFill>
                  <a:schemeClr val="dk1"/>
                </a:solidFill>
              </a:rPr>
              <a:t>null_node_update</a:t>
            </a:r>
            <a:endParaRPr lang="en-US" sz="2400">
              <a:solidFill>
                <a:schemeClr val="dk1"/>
              </a:solidFill>
            </a:endParaRPr>
          </a:p>
          <a:p>
            <a:pPr marL="685800" lvl="1" indent="-228600">
              <a:lnSpc>
                <a:spcPct val="120000"/>
              </a:lnSpc>
              <a:buFont typeface="Arial"/>
              <a:buChar char="●"/>
              <a:defRPr/>
            </a:pPr>
            <a:r>
              <a:rPr lang="zh-CN" sz="2150">
                <a:solidFill>
                  <a:schemeClr val="dk1"/>
                </a:solidFill>
              </a:rPr>
              <a:t>如果使用</a:t>
            </a:r>
            <a:r>
              <a:rPr lang="en-US" sz="2150">
                <a:solidFill>
                  <a:schemeClr val="dk1"/>
                </a:solidFill>
              </a:rPr>
              <a:t>order_of_key</a:t>
            </a:r>
            <a:r>
              <a:rPr lang="zh-CN" sz="2150">
                <a:solidFill>
                  <a:schemeClr val="dk1"/>
                </a:solidFill>
              </a:rPr>
              <a:t>和</a:t>
            </a:r>
            <a:r>
              <a:rPr lang="en-US" sz="2150">
                <a:solidFill>
                  <a:schemeClr val="dk1"/>
                </a:solidFill>
              </a:rPr>
              <a:t>find_by_order</a:t>
            </a:r>
            <a:r>
              <a:rPr lang="zh-CN" sz="2150">
                <a:solidFill>
                  <a:schemeClr val="dk1"/>
                </a:solidFill>
              </a:rPr>
              <a:t>则需要使用</a:t>
            </a:r>
            <a:r>
              <a:rPr lang="en-US" sz="2150">
                <a:solidFill>
                  <a:schemeClr val="dk1"/>
                </a:solidFill>
              </a:rPr>
              <a:t>tree_order_statistics_node_update</a:t>
            </a:r>
            <a:endParaRPr lang="en-US" sz="2150">
              <a:solidFill>
                <a:schemeClr val="dk1"/>
              </a:solidFill>
            </a:endParaRPr>
          </a:p>
          <a:p>
            <a:pPr marL="228600" lvl="0" indent="-228600">
              <a:lnSpc>
                <a:spcPct val="120000"/>
              </a:lnSpc>
              <a:buFont typeface="Arial"/>
              <a:buChar char="●"/>
              <a:defRPr/>
            </a:pPr>
            <a:r>
              <a:rPr lang="en-US" sz="2400">
                <a:solidFill>
                  <a:schemeClr val="dk1"/>
                </a:solidFill>
              </a:rPr>
              <a:t>Allocator		</a:t>
            </a:r>
            <a:r>
              <a:rPr lang="zh-CN" sz="2400">
                <a:solidFill>
                  <a:schemeClr val="dk1"/>
                </a:solidFill>
              </a:rPr>
              <a:t>空间分配器类型</a:t>
            </a:r>
            <a:r>
              <a:rPr lang="en-US" sz="2400">
                <a:solidFill>
                  <a:schemeClr val="dk1"/>
                </a:solidFill>
              </a:rPr>
              <a:t>(</a:t>
            </a:r>
            <a:r>
              <a:rPr lang="zh-CN" sz="2400">
                <a:solidFill>
                  <a:schemeClr val="dk1"/>
                </a:solidFill>
              </a:rPr>
              <a:t>略</a:t>
            </a:r>
            <a:r>
              <a:rPr lang="en-US" sz="2400">
                <a:solidFill>
                  <a:schemeClr val="dk1"/>
                </a:solidFill>
              </a:rPr>
              <a:t>)</a:t>
            </a:r>
            <a:endParaRPr lang="en-US" sz="24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>
                <a:solidFill>
                  <a:schemeClr val="accent1"/>
                </a:solidFill>
              </a:rPr>
              <a:t>成员函数</a:t>
            </a:r>
            <a:endParaRPr lang="zh-CN">
              <a:solidFill>
                <a:schemeClr val="accent1"/>
              </a:solidFill>
            </a:endParaRPr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>
                <a:solidFill>
                  <a:schemeClr val="dk1"/>
                </a:solidFill>
              </a:rPr>
              <a:t>insert(x) 		</a:t>
            </a:r>
            <a:r>
              <a:rPr lang="zh-CN" sz="2400">
                <a:solidFill>
                  <a:schemeClr val="dk1"/>
                </a:solidFill>
              </a:rPr>
              <a:t>向树中插入元素</a:t>
            </a:r>
            <a:r>
              <a:rPr lang="en-US" sz="2400">
                <a:solidFill>
                  <a:schemeClr val="dk1"/>
                </a:solidFill>
              </a:rPr>
              <a:t>x</a:t>
            </a:r>
            <a:r>
              <a:rPr lang="zh-CN" sz="2400">
                <a:solidFill>
                  <a:schemeClr val="dk1"/>
                </a:solidFill>
              </a:rPr>
              <a:t>，返回</a:t>
            </a:r>
            <a:r>
              <a:rPr lang="en-US" sz="2400">
                <a:solidFill>
                  <a:schemeClr val="dk1"/>
                </a:solidFill>
              </a:rPr>
              <a:t>pair&lt;point_iterator,bool&gt;</a:t>
            </a:r>
            <a:endParaRPr lang="en-US" sz="24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sz="2400">
                <a:solidFill>
                  <a:schemeClr val="dk1"/>
                </a:solidFill>
              </a:rPr>
              <a:t>erase(x)		</a:t>
            </a:r>
            <a:r>
              <a:rPr lang="zh-CN" sz="2400">
                <a:solidFill>
                  <a:schemeClr val="dk1"/>
                </a:solidFill>
              </a:rPr>
              <a:t>从</a:t>
            </a:r>
            <a:r>
              <a:rPr lang="zh-CN" sz="2400">
                <a:solidFill>
                  <a:schemeClr val="dk1"/>
                </a:solidFill>
              </a:rPr>
              <a:t>树中删除元素</a:t>
            </a:r>
            <a:r>
              <a:rPr lang="en-US" sz="2400">
                <a:solidFill>
                  <a:schemeClr val="dk1"/>
                </a:solidFill>
              </a:rPr>
              <a:t>x</a:t>
            </a:r>
            <a:r>
              <a:rPr lang="zh-CN" sz="2400">
                <a:solidFill>
                  <a:schemeClr val="dk1"/>
                </a:solidFill>
              </a:rPr>
              <a:t>，返回</a:t>
            </a:r>
            <a:r>
              <a:rPr lang="en-US" sz="2400">
                <a:solidFill>
                  <a:schemeClr val="dk1"/>
                </a:solidFill>
              </a:rPr>
              <a:t>bool</a:t>
            </a:r>
            <a:r>
              <a:rPr lang="zh-CN" sz="2400">
                <a:solidFill>
                  <a:schemeClr val="dk1"/>
                </a:solidFill>
              </a:rPr>
              <a:t>表示是否删除成功</a:t>
            </a:r>
            <a:endParaRPr lang="zh-CN" sz="24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sz="2400">
                <a:solidFill>
                  <a:schemeClr val="dk1"/>
                </a:solidFill>
              </a:rPr>
              <a:t>order_of_key(x)	</a:t>
            </a:r>
            <a:r>
              <a:rPr lang="zh-CN" sz="2400">
                <a:solidFill>
                  <a:schemeClr val="dk1"/>
                </a:solidFill>
              </a:rPr>
              <a:t>返回</a:t>
            </a:r>
            <a:r>
              <a:rPr lang="en-US" sz="2400">
                <a:solidFill>
                  <a:schemeClr val="dk1"/>
                </a:solidFill>
              </a:rPr>
              <a:t>x</a:t>
            </a:r>
            <a:r>
              <a:rPr lang="zh-CN" sz="2400">
                <a:solidFill>
                  <a:schemeClr val="dk1"/>
                </a:solidFill>
              </a:rPr>
              <a:t>在树中比较的排名，比较方式为</a:t>
            </a:r>
            <a:r>
              <a:rPr lang="en-US" sz="2400">
                <a:solidFill>
                  <a:schemeClr val="dk1"/>
                </a:solidFill>
              </a:rPr>
              <a:t>Cmp_Fn</a:t>
            </a:r>
            <a:endParaRPr lang="en-US" sz="24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sz="2400">
                <a:solidFill>
                  <a:schemeClr val="dk1"/>
                </a:solidFill>
              </a:rPr>
              <a:t>find_by_order(x)</a:t>
            </a:r>
            <a:r>
              <a:rPr lang="zh-CN" sz="2400">
                <a:solidFill>
                  <a:schemeClr val="dk1"/>
                </a:solidFill>
              </a:rPr>
              <a:t>返回树上第</a:t>
            </a:r>
            <a:r>
              <a:rPr lang="en-US" sz="2400">
                <a:solidFill>
                  <a:schemeClr val="dk1"/>
                </a:solidFill>
              </a:rPr>
              <a:t>x</a:t>
            </a:r>
            <a:r>
              <a:rPr lang="zh-CN" sz="2400">
                <a:solidFill>
                  <a:schemeClr val="dk1"/>
                </a:solidFill>
              </a:rPr>
              <a:t>个元素，比较方式为</a:t>
            </a:r>
            <a:r>
              <a:rPr lang="en-US" sz="2400">
                <a:solidFill>
                  <a:schemeClr val="dk1"/>
                </a:solidFill>
              </a:rPr>
              <a:t>Cmp_Fn</a:t>
            </a:r>
            <a:endParaRPr lang="en-US" sz="24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sz="2400">
                <a:solidFill>
                  <a:schemeClr val="dk1"/>
                </a:solidFill>
              </a:rPr>
              <a:t>lower_bound(x) &amp; upper_bound(x) </a:t>
            </a:r>
            <a:r>
              <a:rPr lang="zh-CN" sz="2400">
                <a:solidFill>
                  <a:schemeClr val="dk1"/>
                </a:solidFill>
              </a:rPr>
              <a:t>返回迭代器，比较方式为</a:t>
            </a:r>
            <a:r>
              <a:rPr lang="en-US" sz="2400">
                <a:solidFill>
                  <a:schemeClr val="dk1"/>
                </a:solidFill>
              </a:rPr>
              <a:t>Cmp_Fn</a:t>
            </a:r>
            <a:endParaRPr lang="en-US" sz="24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sz="2400">
                <a:solidFill>
                  <a:schemeClr val="dk1"/>
                </a:solidFill>
              </a:rPr>
              <a:t>join(x) 		</a:t>
            </a:r>
            <a:r>
              <a:rPr lang="zh-CN" sz="2400">
                <a:solidFill>
                  <a:schemeClr val="dk1"/>
                </a:solidFill>
              </a:rPr>
              <a:t>将</a:t>
            </a:r>
            <a:r>
              <a:rPr lang="en-US" sz="2400">
                <a:solidFill>
                  <a:schemeClr val="dk1"/>
                </a:solidFill>
              </a:rPr>
              <a:t>x</a:t>
            </a:r>
            <a:r>
              <a:rPr lang="zh-CN" sz="2400">
                <a:solidFill>
                  <a:schemeClr val="dk1"/>
                </a:solidFill>
              </a:rPr>
              <a:t>树与当前树合并，</a:t>
            </a:r>
            <a:r>
              <a:rPr lang="en-US" sz="2400">
                <a:solidFill>
                  <a:schemeClr val="dk1"/>
                </a:solidFill>
              </a:rPr>
              <a:t>x</a:t>
            </a:r>
            <a:r>
              <a:rPr lang="zh-CN" sz="2400">
                <a:solidFill>
                  <a:schemeClr val="dk1"/>
                </a:solidFill>
              </a:rPr>
              <a:t>树被删除</a:t>
            </a:r>
            <a:endParaRPr lang="zh-CN" sz="24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sz="2400">
                <a:solidFill>
                  <a:schemeClr val="dk1"/>
                </a:solidFill>
              </a:rPr>
              <a:t>empty()		</a:t>
            </a:r>
            <a:r>
              <a:rPr lang="zh-CN" sz="2400">
                <a:solidFill>
                  <a:schemeClr val="dk1"/>
                </a:solidFill>
              </a:rPr>
              <a:t>返回是否为空</a:t>
            </a:r>
            <a:endParaRPr lang="zh-CN" sz="24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sz="2400">
                <a:solidFill>
                  <a:schemeClr val="dk1"/>
                </a:solidFill>
              </a:rPr>
              <a:t>size()		</a:t>
            </a:r>
            <a:r>
              <a:rPr lang="zh-CN" sz="2400">
                <a:solidFill>
                  <a:schemeClr val="dk1"/>
                </a:solidFill>
              </a:rPr>
              <a:t>返回该树的大小</a:t>
            </a:r>
            <a:endParaRPr lang="zh-CN" sz="24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>
                <a:solidFill>
                  <a:schemeClr val="accent1"/>
                </a:solidFill>
              </a:rPr>
              <a:t>时间复杂度</a:t>
            </a:r>
            <a:endParaRPr lang="zh-CN">
              <a:solidFill>
                <a:schemeClr val="accent1"/>
              </a:solidFill>
            </a:endParaRPr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p>
            <a:pPr>
              <a:defRPr/>
            </a:pPr>
            <a:r>
              <a:rPr lang="en-US" sz="2800">
                <a:solidFill>
                  <a:schemeClr val="dk1"/>
                </a:solidFill>
              </a:rPr>
              <a:t>rb_tree</a:t>
            </a:r>
            <a:r>
              <a:rPr lang="zh-CN" sz="2800">
                <a:solidFill>
                  <a:schemeClr val="dk1"/>
                </a:solidFill>
              </a:rPr>
              <a:t>所有操作的而时间复杂度均为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800" i="1">
                          <a:solidFill>
                            <a:schemeClr val="dk1"/>
                          </a:solidFill>
                          <a:latin typeface="Cambria Math"/>
                          <a:cs typeface="Cambria Math"/>
                        </a:rPr>
                        <m:t>𝑂</m:t>
                      </m:r>
                      <m:r>
                        <m:rPr/>
                        <a:rPr lang="en-US" sz="2800" i="1">
                          <a:solidFill>
                            <a:schemeClr val="dk1"/>
                          </a:solidFill>
                          <a:latin typeface="Cambria Math"/>
                          <a:cs typeface="Cambria Math"/>
                        </a:rPr>
                        <m:t>(</m:t>
                      </m:r>
                      <m:r>
                        <m:rPr/>
                        <a:rPr lang="en-US" sz="2800" i="1">
                          <a:solidFill>
                            <a:schemeClr val="dk1"/>
                          </a:solidFill>
                          <a:latin typeface="Cambria Math"/>
                          <a:cs typeface="Cambria Math"/>
                        </a:rPr>
                        <m:t>𝑙𝑜𝑔𝑛</m:t>
                      </m:r>
                      <m:r>
                        <m:rPr/>
                        <a:rPr lang="en-US" sz="2800" i="1">
                          <a:solidFill>
                            <a:schemeClr val="dk1"/>
                          </a:solidFill>
                          <a:latin typeface="Cambria Math"/>
                          <a:ea typeface="MS Mincho"/>
                          <a:cs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lang="en-US" sz="2800" i="1">
              <a:solidFill>
                <a:schemeClr val="dk1"/>
              </a:solidFill>
              <a:latin typeface="Cambria Math"/>
              <a:ea typeface="MS Mincho"/>
              <a:cs typeface="Cambria Math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accent1"/>
                </a:solidFill>
              </a:rPr>
              <a:t>Example - P3369</a:t>
            </a: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7" name="内容占位符 6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>
            <a:off x="1087120" y="1490345"/>
            <a:ext cx="10010140" cy="4759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accent1"/>
                </a:solidFill>
              </a:rPr>
              <a:t>__gnu_pbds::*_hash_table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8330" y="2329815"/>
            <a:ext cx="8608060" cy="2729230"/>
          </a:xfrm>
        </p:spPr>
        <p:txBody>
          <a:bodyPr>
            <a:normAutofit fontScale="90000"/>
          </a:bodyPr>
          <a:lstStyle/>
          <a:p>
            <a:pPr marL="0" indent="0">
              <a:buNone/>
              <a:defRPr/>
            </a:pPr>
            <a:r>
              <a:rPr lang="zh-CN" sz="3000">
                <a:solidFill>
                  <a:schemeClr val="dk1"/>
                </a:solidFill>
                <a:latin typeface="Bahnschrift Light"/>
                <a:cs typeface="Bahnschrift Light"/>
              </a:rPr>
              <a:t>#include</a:t>
            </a:r>
            <a:r>
              <a:rPr lang="en-US" sz="3000">
                <a:solidFill>
                  <a:schemeClr val="dk1"/>
                </a:solidFill>
                <a:latin typeface="Bahnschrift Light"/>
                <a:cs typeface="Bahnschrift Light"/>
              </a:rPr>
              <a:t> </a:t>
            </a:r>
            <a:r>
              <a:rPr lang="zh-CN" sz="3000">
                <a:solidFill>
                  <a:schemeClr val="dk1"/>
                </a:solidFill>
                <a:latin typeface="Bahnschrift Light"/>
                <a:cs typeface="Bahnschrift Light"/>
              </a:rPr>
              <a:t>&lt;ext/pb_ds/assoc_container.hpp&gt;</a:t>
            </a:r>
            <a:endParaRPr lang="en-US" sz="3000">
              <a:solidFill>
                <a:schemeClr val="dk1"/>
              </a:solidFill>
              <a:latin typeface="Bahnschrift Light"/>
              <a:cs typeface="Bahnschrift Light"/>
            </a:endParaRPr>
          </a:p>
          <a:p>
            <a:pPr marL="0" indent="0">
              <a:buNone/>
              <a:defRPr/>
            </a:pPr>
            <a:r>
              <a:rPr lang="en-US" sz="3000">
                <a:solidFill>
                  <a:schemeClr val="dk1"/>
                </a:solidFill>
                <a:latin typeface="Bahnschrift Light"/>
                <a:cs typeface="Bahnschrift Light"/>
              </a:rPr>
              <a:t>#include &lt;ext/pb_ds/hash_policy.hpp&gt;</a:t>
            </a:r>
            <a:endParaRPr lang="en-US" sz="3000">
              <a:solidFill>
                <a:schemeClr val="dk1"/>
              </a:solidFill>
              <a:latin typeface="Bahnschrift Light"/>
              <a:cs typeface="Bahnschrift Light"/>
            </a:endParaRPr>
          </a:p>
          <a:p>
            <a:pPr marL="0" indent="0">
              <a:buNone/>
              <a:defRPr/>
            </a:pPr>
            <a:r>
              <a:rPr lang="en-US" sz="3000">
                <a:solidFill>
                  <a:schemeClr val="dk1"/>
                </a:solidFill>
                <a:latin typeface="Bahnschrift Light"/>
                <a:cs typeface="Bahnschrift Light"/>
              </a:rPr>
              <a:t>cc_hash_table&lt;Type,Type&gt;h;	//</a:t>
            </a:r>
            <a:r>
              <a:rPr lang="zh-CN" sz="3000">
                <a:solidFill>
                  <a:schemeClr val="dk1"/>
                </a:solidFill>
                <a:latin typeface="Bahnschrift Light"/>
                <a:cs typeface="Bahnschrift Light"/>
              </a:rPr>
              <a:t>拉链法</a:t>
            </a:r>
            <a:endParaRPr lang="en-US" sz="3000">
              <a:solidFill>
                <a:schemeClr val="dk1"/>
              </a:solidFill>
              <a:latin typeface="Bahnschrift Light"/>
              <a:cs typeface="Bahnschrift Light"/>
            </a:endParaRPr>
          </a:p>
          <a:p>
            <a:pPr marL="0" indent="0">
              <a:buNone/>
              <a:defRPr/>
            </a:pPr>
            <a:r>
              <a:rPr lang="en-US" sz="3000">
                <a:solidFill>
                  <a:schemeClr val="dk1"/>
                </a:solidFill>
                <a:latin typeface="Bahnschrift Light"/>
                <a:cs typeface="Bahnschrift Light"/>
              </a:rPr>
              <a:t>gp_hash_table&lt;Type,Type&gt;h;	//</a:t>
            </a:r>
            <a:r>
              <a:rPr lang="zh-CN" sz="3000">
                <a:solidFill>
                  <a:schemeClr val="dk1"/>
                </a:solidFill>
                <a:latin typeface="Bahnschrift Light"/>
                <a:cs typeface="Bahnschrift Light"/>
              </a:rPr>
              <a:t>探测法</a:t>
            </a:r>
            <a:r>
              <a:rPr lang="en-US" sz="3000">
                <a:solidFill>
                  <a:schemeClr val="dk1"/>
                </a:solidFill>
                <a:latin typeface="Bahnschrift Light"/>
                <a:cs typeface="Bahnschrift Light"/>
              </a:rPr>
              <a:t>(better)</a:t>
            </a:r>
            <a:endParaRPr lang="en-US" sz="3000">
              <a:solidFill>
                <a:schemeClr val="dk1"/>
              </a:solidFill>
              <a:latin typeface="Bahnschrift Light"/>
              <a:cs typeface="Bahnschrift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>
                <a:solidFill>
                  <a:schemeClr val="accent1"/>
                </a:solidFill>
              </a:rPr>
              <a:t>成员函数</a:t>
            </a:r>
            <a:r>
              <a:rPr lang="en-US">
                <a:solidFill>
                  <a:schemeClr val="accent1"/>
                </a:solidFill>
              </a:rPr>
              <a:t>	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>
                <a:solidFill>
                  <a:schemeClr val="dk1"/>
                </a:solidFill>
                <a:latin typeface="Bahnschrift Light"/>
                <a:cs typeface="Bahnschrift Light"/>
              </a:rPr>
              <a:t>operator[](x)=y	</a:t>
            </a:r>
            <a:r>
              <a:rPr lang="zh-CN" sz="2800">
                <a:solidFill>
                  <a:schemeClr val="dk1"/>
                </a:solidFill>
                <a:latin typeface="Bahnschrift Light"/>
                <a:cs typeface="Bahnschrift Light"/>
              </a:rPr>
              <a:t>将</a:t>
            </a:r>
            <a:r>
              <a:rPr lang="en-US" sz="2800">
                <a:solidFill>
                  <a:schemeClr val="dk1"/>
                </a:solidFill>
                <a:latin typeface="Bahnschrift Light"/>
                <a:cs typeface="Bahnschrift Light"/>
              </a:rPr>
              <a:t>{x,y}</a:t>
            </a:r>
            <a:r>
              <a:rPr lang="zh-CN" sz="2800">
                <a:solidFill>
                  <a:schemeClr val="dk1"/>
                </a:solidFill>
                <a:latin typeface="Bahnschrift Light"/>
                <a:cs typeface="Bahnschrift Light"/>
              </a:rPr>
              <a:t>加入该</a:t>
            </a:r>
            <a:r>
              <a:rPr lang="en-US" sz="2800">
                <a:solidFill>
                  <a:schemeClr val="dk1"/>
                </a:solidFill>
                <a:latin typeface="Bahnschrift Light"/>
                <a:cs typeface="Bahnschrift Light"/>
              </a:rPr>
              <a:t>hash</a:t>
            </a:r>
            <a:r>
              <a:rPr lang="zh-CN" sz="2800">
                <a:solidFill>
                  <a:schemeClr val="dk1"/>
                </a:solidFill>
                <a:latin typeface="Bahnschrift Light"/>
                <a:cs typeface="Bahnschrift Light"/>
              </a:rPr>
              <a:t>表</a:t>
            </a:r>
            <a:endParaRPr lang="zh-CN" sz="2800">
              <a:solidFill>
                <a:schemeClr val="dk1"/>
              </a:solidFill>
              <a:latin typeface="Bahnschrift Light"/>
              <a:cs typeface="Bahnschrift Light"/>
            </a:endParaRPr>
          </a:p>
          <a:p>
            <a:pPr>
              <a:defRPr/>
            </a:pPr>
            <a:r>
              <a:rPr lang="en-US" sz="2800">
                <a:solidFill>
                  <a:schemeClr val="dk1"/>
                </a:solidFill>
                <a:latin typeface="Bahnschrift Light"/>
                <a:cs typeface="Bahnschrift Light"/>
              </a:rPr>
              <a:t>insert(make_pair(x,y))	↑</a:t>
            </a:r>
            <a:endParaRPr lang="en-US" sz="2800">
              <a:solidFill>
                <a:schemeClr val="dk1"/>
              </a:solidFill>
              <a:latin typeface="Bahnschrift Light"/>
              <a:cs typeface="Bahnschrift Light"/>
            </a:endParaRPr>
          </a:p>
          <a:p>
            <a:pPr>
              <a:defRPr/>
            </a:pPr>
            <a:r>
              <a:rPr lang="en-US" sz="2800">
                <a:solidFill>
                  <a:schemeClr val="dk1"/>
                </a:solidFill>
                <a:latin typeface="Bahnschrift Light"/>
                <a:cs typeface="Bahnschrift Light"/>
              </a:rPr>
              <a:t>find(x)			</a:t>
            </a:r>
            <a:r>
              <a:rPr lang="zh-CN" sz="2800">
                <a:solidFill>
                  <a:schemeClr val="dk1"/>
                </a:solidFill>
                <a:latin typeface="Bahnschrift Light"/>
                <a:cs typeface="Bahnschrift Light"/>
              </a:rPr>
              <a:t>在</a:t>
            </a:r>
            <a:r>
              <a:rPr lang="en-US" sz="2800">
                <a:solidFill>
                  <a:schemeClr val="dk1"/>
                </a:solidFill>
                <a:latin typeface="Bahnschrift Light"/>
                <a:cs typeface="Bahnschrift Light"/>
              </a:rPr>
              <a:t>hash</a:t>
            </a:r>
            <a:r>
              <a:rPr lang="zh-CN" sz="2800">
                <a:solidFill>
                  <a:schemeClr val="dk1"/>
                </a:solidFill>
                <a:latin typeface="Bahnschrift Light"/>
                <a:cs typeface="Bahnschrift Light"/>
              </a:rPr>
              <a:t>表中查找</a:t>
            </a:r>
            <a:r>
              <a:rPr lang="en-US" sz="2800">
                <a:solidFill>
                  <a:schemeClr val="dk1"/>
                </a:solidFill>
                <a:latin typeface="Bahnschrift Light"/>
                <a:cs typeface="Bahnschrift Light"/>
              </a:rPr>
              <a:t>x</a:t>
            </a:r>
            <a:r>
              <a:rPr lang="zh-CN" sz="2800">
                <a:solidFill>
                  <a:schemeClr val="dk1"/>
                </a:solidFill>
                <a:latin typeface="Bahnschrift Light"/>
                <a:cs typeface="Bahnschrift Light"/>
              </a:rPr>
              <a:t>，若未找到返回</a:t>
            </a:r>
            <a:r>
              <a:rPr lang="en-US" sz="2800">
                <a:solidFill>
                  <a:schemeClr val="dk1"/>
                </a:solidFill>
                <a:latin typeface="Bahnschrift Light"/>
                <a:cs typeface="Bahnschrift Light"/>
              </a:rPr>
              <a:t>end()</a:t>
            </a:r>
            <a:endParaRPr lang="en-US" sz="2800">
              <a:solidFill>
                <a:schemeClr val="dk1"/>
              </a:solidFill>
              <a:latin typeface="Bahnschrift Light"/>
              <a:cs typeface="Bahnschrift Light"/>
            </a:endParaRPr>
          </a:p>
          <a:p>
            <a:pPr>
              <a:defRPr/>
            </a:pPr>
            <a:endParaRPr lang="en-US" sz="2800">
              <a:solidFill>
                <a:schemeClr val="dk1"/>
              </a:solidFill>
              <a:latin typeface="Bahnschrift Light"/>
              <a:cs typeface="Bahnschrift Light"/>
            </a:endParaRPr>
          </a:p>
          <a:p>
            <a:pPr marL="0" indent="0">
              <a:buNone/>
              <a:defRPr/>
            </a:pPr>
            <a:endParaRPr lang="en-US" sz="2800">
              <a:solidFill>
                <a:schemeClr val="dk1"/>
              </a:solidFill>
              <a:latin typeface="Bahnschrift Light"/>
              <a:cs typeface="Bahnschrift Light"/>
            </a:endParaRPr>
          </a:p>
          <a:p>
            <a:pPr marL="0" indent="0">
              <a:buNone/>
              <a:defRPr/>
            </a:pPr>
            <a:r>
              <a:rPr lang="en-US" sz="2800">
                <a:solidFill>
                  <a:schemeClr val="dk1"/>
                </a:solidFill>
                <a:latin typeface="Bahnschrift Light"/>
                <a:cs typeface="Bahnschrift Light"/>
              </a:rPr>
              <a:t>						——</a:t>
            </a:r>
            <a:r>
              <a:rPr lang="zh-CN" sz="2800">
                <a:solidFill>
                  <a:schemeClr val="dk1"/>
                </a:solidFill>
                <a:latin typeface="Bahnschrift Light"/>
                <a:cs typeface="Bahnschrift Light"/>
              </a:rPr>
              <a:t>是不是与</a:t>
            </a:r>
            <a:r>
              <a:rPr lang="en-US" sz="2800">
                <a:solidFill>
                  <a:schemeClr val="dk1"/>
                </a:solidFill>
                <a:latin typeface="Bahnschrift Light"/>
                <a:cs typeface="Bahnschrift Light"/>
              </a:rPr>
              <a:t>map</a:t>
            </a:r>
            <a:r>
              <a:rPr lang="zh-CN" sz="2800">
                <a:solidFill>
                  <a:schemeClr val="dk1"/>
                </a:solidFill>
                <a:latin typeface="Bahnschrift Light"/>
                <a:cs typeface="Bahnschrift Light"/>
              </a:rPr>
              <a:t>有点相似（</a:t>
            </a:r>
            <a:endParaRPr lang="zh-CN" sz="2800">
              <a:solidFill>
                <a:schemeClr val="dk1"/>
              </a:solidFill>
              <a:latin typeface="Bahnschrift Light"/>
              <a:cs typeface="Bahnschrift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>
                <a:solidFill>
                  <a:schemeClr val="accent1"/>
                </a:solidFill>
              </a:rPr>
              <a:t>时间复杂度</a:t>
            </a:r>
            <a:endParaRPr lang="zh-CN">
              <a:solidFill>
                <a:schemeClr val="accent1"/>
              </a:solidFill>
            </a:endParaRPr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11504" y="1874520"/>
            <a:ext cx="10968990" cy="4494530"/>
          </a:xfrm>
        </p:spPr>
        <p:txBody>
          <a:bodyPr/>
          <a:p>
            <a:pPr>
              <a:defRPr/>
            </a:pPr>
            <a:r>
              <a:rPr lang="zh-CN" sz="2400">
                <a:solidFill>
                  <a:schemeClr val="dk1"/>
                </a:solidFill>
              </a:rPr>
              <a:t>总时间复杂度为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400" i="1">
                          <a:solidFill>
                            <a:schemeClr val="dk1"/>
                          </a:solidFill>
                          <a:latin typeface="Cambria Math"/>
                          <a:cs typeface="Cambria Math"/>
                        </a:rPr>
                        <m:t>𝑂</m:t>
                      </m:r>
                      <m:r>
                        <m:rPr/>
                        <a:rPr lang="en-US" sz="2400" i="1">
                          <a:solidFill>
                            <a:schemeClr val="dk1"/>
                          </a:solidFill>
                          <a:latin typeface="Cambria Math"/>
                          <a:cs typeface="Cambria Math"/>
                        </a:rPr>
                        <m:t>(</m:t>
                      </m:r>
                      <m:r>
                        <m:rPr/>
                        <a:rPr lang="en-US" sz="2400" i="1">
                          <a:solidFill>
                            <a:schemeClr val="dk1"/>
                          </a:solidFill>
                          <a:latin typeface="Cambria Math"/>
                          <a:cs typeface="Cambria Math"/>
                        </a:rPr>
                        <m:t>𝑛</m:t>
                      </m:r>
                      <m:r>
                        <m:rPr/>
                        <a:rPr lang="en-US" sz="2400" i="1">
                          <a:solidFill>
                            <a:schemeClr val="dk1"/>
                          </a:solidFill>
                          <a:latin typeface="Cambria Math"/>
                          <a:cs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lang="en-US" sz="2400" i="1">
              <a:solidFill>
                <a:schemeClr val="dk1"/>
              </a:solidFill>
              <a:latin typeface="Cambria Math"/>
              <a:cs typeface="Cambria Math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accent1"/>
                </a:solidFill>
              </a:rPr>
              <a:t>Example - P3370 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文本框 2" hidden="0"/>
          <p:cNvSpPr txBox="1"/>
          <p:nvPr isPhoto="0" userDrawn="0"/>
        </p:nvSpPr>
        <p:spPr bwMode="auto">
          <a:xfrm>
            <a:off x="608330" y="5544820"/>
            <a:ext cx="72663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sz="2400">
                <a:solidFill>
                  <a:schemeClr val="accent1"/>
                </a:solidFill>
              </a:rPr>
              <a:t>Others: P2786  P3879</a:t>
            </a:r>
            <a:endParaRPr lang="en-US" sz="2400">
              <a:solidFill>
                <a:schemeClr val="accent1"/>
              </a:solidFill>
            </a:endParaRPr>
          </a:p>
        </p:txBody>
      </p:sp>
      <p:pic>
        <p:nvPicPr>
          <p:cNvPr id="5" name="图片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611630" y="1671955"/>
            <a:ext cx="8968740" cy="3514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内容占位符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1062355" y="2445385"/>
            <a:ext cx="10067925" cy="139065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sz="4800">
                <a:solidFill>
                  <a:schemeClr val="accent1"/>
                </a:solidFill>
              </a:rPr>
              <a:t>完结撒花！★,°:.☆(￣▽￣)/$:.°★</a:t>
            </a:r>
            <a:r>
              <a:rPr lang="zh-CN" sz="5400">
                <a:solidFill>
                  <a:schemeClr val="accent1"/>
                </a:solidFill>
              </a:rPr>
              <a:t> </a:t>
            </a:r>
            <a:endParaRPr lang="zh-CN" sz="5400">
              <a:solidFill>
                <a:schemeClr val="accent1"/>
              </a:solidFill>
            </a:endParaRPr>
          </a:p>
        </p:txBody>
      </p:sp>
      <p:sp>
        <p:nvSpPr>
          <p:cNvPr id="2" name="文本框 1" hidden="0"/>
          <p:cNvSpPr txBox="1"/>
          <p:nvPr isPhoto="0" userDrawn="0"/>
        </p:nvSpPr>
        <p:spPr bwMode="auto">
          <a:xfrm>
            <a:off x="11532235" y="6551295"/>
            <a:ext cx="6597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1400">
                <a:solidFill>
                  <a:schemeClr val="dk2">
                    <a:lumMod val="50000"/>
                  </a:schemeClr>
                </a:solidFill>
              </a:rPr>
              <a:t>才怪</a:t>
            </a:r>
            <a:endParaRPr lang="zh-CN" sz="1400">
              <a:solidFill>
                <a:schemeClr val="dk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8400" y="608400"/>
            <a:ext cx="10969200" cy="705600"/>
          </a:xfrm>
        </p:spPr>
        <p:txBody>
          <a:bodyPr/>
          <a:lstStyle/>
          <a:p>
            <a:pPr>
              <a:defRPr/>
            </a:pPr>
            <a:r>
              <a:rPr lang="zh-CN">
                <a:solidFill>
                  <a:schemeClr val="accent1"/>
                </a:solidFill>
              </a:rPr>
              <a:t>什么是</a:t>
            </a:r>
            <a:r>
              <a:rPr lang="en-US">
                <a:solidFill>
                  <a:schemeClr val="accent1"/>
                </a:solidFill>
              </a:rPr>
              <a:t>pb_ds?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8330" y="2033905"/>
            <a:ext cx="10968990" cy="3618865"/>
          </a:xfrm>
        </p:spPr>
        <p:txBody>
          <a:bodyPr/>
          <a:lstStyle/>
          <a:p>
            <a:pPr>
              <a:defRPr/>
            </a:pPr>
            <a:r>
              <a:rPr lang="en-US" sz="2000">
                <a:solidFill>
                  <a:schemeClr val="dk1"/>
                </a:solidFill>
              </a:rPr>
              <a:t>Policy-Based Data Structures</a:t>
            </a:r>
            <a:endParaRPr 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zh-CN" sz="2000">
                <a:solidFill>
                  <a:schemeClr val="dk1"/>
                </a:solidFill>
              </a:rPr>
              <a:t>封装了若干个数据结构，如</a:t>
            </a:r>
            <a:r>
              <a:rPr lang="en-US" sz="2000">
                <a:solidFill>
                  <a:schemeClr val="dk1"/>
                </a:solidFill>
              </a:rPr>
              <a:t>: Hash</a:t>
            </a:r>
            <a:r>
              <a:rPr lang="zh-CN" sz="2000">
                <a:solidFill>
                  <a:schemeClr val="dk1"/>
                </a:solidFill>
              </a:rPr>
              <a:t>表、平衡二叉树、</a:t>
            </a:r>
            <a:r>
              <a:rPr lang="en-US" sz="2000">
                <a:solidFill>
                  <a:schemeClr val="dk1"/>
                </a:solidFill>
              </a:rPr>
              <a:t>Trie</a:t>
            </a:r>
            <a:r>
              <a:rPr lang="zh-CN" sz="2000">
                <a:solidFill>
                  <a:schemeClr val="dk1"/>
                </a:solidFill>
              </a:rPr>
              <a:t>树、</a:t>
            </a:r>
            <a:r>
              <a:rPr lang="en-US" sz="2000">
                <a:solidFill>
                  <a:schemeClr val="dk1"/>
                </a:solidFill>
              </a:rPr>
              <a:t>Priority_queue</a:t>
            </a:r>
            <a:r>
              <a:rPr lang="zh-CN" sz="2000">
                <a:solidFill>
                  <a:schemeClr val="dk1"/>
                </a:solidFill>
              </a:rPr>
              <a:t>等</a:t>
            </a:r>
            <a:endParaRPr lang="zh-CN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zh-CN" sz="2000">
                <a:solidFill>
                  <a:schemeClr val="dk1"/>
                </a:solidFill>
              </a:rPr>
              <a:t>其组件符合</a:t>
            </a:r>
            <a:r>
              <a:rPr lang="en-US" sz="2000">
                <a:solidFill>
                  <a:schemeClr val="dk1"/>
                </a:solidFill>
              </a:rPr>
              <a:t>STL</a:t>
            </a:r>
            <a:r>
              <a:rPr lang="zh-CN" sz="2000">
                <a:solidFill>
                  <a:schemeClr val="dk1"/>
                </a:solidFill>
              </a:rPr>
              <a:t>相关的接口规范</a:t>
            </a:r>
            <a:endParaRPr lang="zh-CN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zh-CN" sz="2000">
                <a:solidFill>
                  <a:schemeClr val="dk1"/>
                </a:solidFill>
              </a:rPr>
              <a:t>只在使用</a:t>
            </a:r>
            <a:r>
              <a:rPr lang="en-US" sz="2000">
                <a:solidFill>
                  <a:schemeClr val="dk1"/>
                </a:solidFill>
              </a:rPr>
              <a:t>libstdc++</a:t>
            </a:r>
            <a:r>
              <a:rPr lang="zh-CN" sz="2000">
                <a:solidFill>
                  <a:schemeClr val="dk1"/>
                </a:solidFill>
              </a:rPr>
              <a:t>为标准库的编译器下可用</a:t>
            </a:r>
            <a:endParaRPr lang="zh-CN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sz="2000">
                <a:solidFill>
                  <a:schemeClr val="dk1"/>
                </a:solidFill>
              </a:rPr>
              <a:t>2021</a:t>
            </a:r>
            <a:r>
              <a:rPr lang="zh-CN" sz="2000">
                <a:solidFill>
                  <a:schemeClr val="dk1"/>
                </a:solidFill>
              </a:rPr>
              <a:t>年，根据 《关于 NOI 系列活动中编程语言使用限制的补充说明》，允许使用以下划线开头的库函数和宏，</a:t>
            </a:r>
            <a:r>
              <a:rPr lang="en-US" sz="2000">
                <a:solidFill>
                  <a:schemeClr val="dk1"/>
                </a:solidFill>
              </a:rPr>
              <a:t>pb_ds</a:t>
            </a:r>
            <a:r>
              <a:rPr lang="zh-CN" sz="2000">
                <a:solidFill>
                  <a:schemeClr val="dk1"/>
                </a:solidFill>
              </a:rPr>
              <a:t>被允许在</a:t>
            </a:r>
            <a:r>
              <a:rPr lang="en-US" sz="2000">
                <a:solidFill>
                  <a:schemeClr val="dk1"/>
                </a:solidFill>
              </a:rPr>
              <a:t>NOI</a:t>
            </a:r>
            <a:r>
              <a:rPr lang="zh-CN" sz="2000">
                <a:solidFill>
                  <a:schemeClr val="dk1"/>
                </a:solidFill>
              </a:rPr>
              <a:t>系列比赛中使用</a:t>
            </a:r>
            <a:endParaRPr lang="zh-CN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accent1"/>
                </a:solidFill>
              </a:rPr>
              <a:t>pb_ds</a:t>
            </a:r>
            <a:r>
              <a:rPr lang="zh-CN">
                <a:solidFill>
                  <a:schemeClr val="accent1"/>
                </a:solidFill>
              </a:rPr>
              <a:t>组件选讲</a:t>
            </a:r>
            <a:endParaRPr lang="zh-CN">
              <a:solidFill>
                <a:schemeClr val="accent1"/>
              </a:solidFill>
            </a:endParaRPr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 sz="2400">
                <a:solidFill>
                  <a:schemeClr val="dk1"/>
                </a:solidFill>
              </a:rPr>
              <a:t>堆</a:t>
            </a:r>
            <a:endParaRPr lang="zh-CN" sz="2400">
              <a:solidFill>
                <a:schemeClr val="dk1"/>
              </a:solidFill>
            </a:endParaRPr>
          </a:p>
          <a:p>
            <a:pPr>
              <a:defRPr/>
            </a:pPr>
            <a:r>
              <a:rPr lang="zh-CN" sz="2400">
                <a:solidFill>
                  <a:schemeClr val="dk1"/>
                </a:solidFill>
              </a:rPr>
              <a:t>平衡树</a:t>
            </a:r>
            <a:endParaRPr lang="zh-CN" sz="24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sz="2400">
                <a:solidFill>
                  <a:schemeClr val="dk1"/>
                </a:solidFill>
              </a:rPr>
              <a:t>Hash</a:t>
            </a:r>
            <a:endParaRPr lang="en-US" sz="24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sz="2400">
                <a:solidFill>
                  <a:schemeClr val="dk1"/>
                </a:solidFill>
              </a:rPr>
              <a:t>Trie</a:t>
            </a:r>
            <a:endParaRPr lang="en-US" sz="24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accent1"/>
                </a:solidFill>
              </a:rPr>
              <a:t>__gnu_pbds::priority_queue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文本框 3" hidden="0"/>
          <p:cNvSpPr txBox="1"/>
          <p:nvPr isPhoto="0" userDrawn="0"/>
        </p:nvSpPr>
        <p:spPr bwMode="auto">
          <a:xfrm>
            <a:off x="1439545" y="2552700"/>
            <a:ext cx="9313545" cy="2748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sz="3600">
                <a:solidFill>
                  <a:schemeClr val="dk1"/>
                </a:solidFill>
                <a:latin typeface="Bahnschrift Light"/>
                <a:cs typeface="Bahnschrift Light"/>
              </a:rPr>
              <a:t>#include</a:t>
            </a:r>
            <a:r>
              <a:rPr lang="en-US" sz="3600">
                <a:solidFill>
                  <a:schemeClr val="dk1"/>
                </a:solidFill>
                <a:latin typeface="Bahnschrift Light"/>
                <a:cs typeface="Bahnschrift Light"/>
              </a:rPr>
              <a:t> </a:t>
            </a:r>
            <a:r>
              <a:rPr lang="zh-CN" sz="3600">
                <a:solidFill>
                  <a:schemeClr val="dk1"/>
                </a:solidFill>
                <a:latin typeface="Bahnschrift Light"/>
                <a:cs typeface="Bahnschrift Light"/>
              </a:rPr>
              <a:t>&lt;ext/pb_ds/assoc_container.hpp&gt;</a:t>
            </a:r>
            <a:endParaRPr lang="zh-CN" sz="3600">
              <a:solidFill>
                <a:schemeClr val="dk1"/>
              </a:solidFill>
              <a:latin typeface="Bahnschrift Light"/>
              <a:cs typeface="Bahnschrift Light"/>
            </a:endParaRPr>
          </a:p>
          <a:p>
            <a:pPr>
              <a:lnSpc>
                <a:spcPct val="120000"/>
              </a:lnSpc>
              <a:defRPr/>
            </a:pPr>
            <a:r>
              <a:rPr lang="zh-CN" sz="3600">
                <a:solidFill>
                  <a:schemeClr val="dk1"/>
                </a:solidFill>
                <a:latin typeface="Bahnschrift Light"/>
                <a:cs typeface="Bahnschrift Light"/>
              </a:rPr>
              <a:t>#include &lt;ext/pb_ds/priority_queue.hpp</a:t>
            </a:r>
            <a:r>
              <a:rPr lang="zh-CN" sz="3600">
                <a:solidFill>
                  <a:schemeClr val="dk1"/>
                </a:solidFill>
                <a:latin typeface="Bahnschrift Light"/>
                <a:cs typeface="Bahnschrift Light"/>
              </a:rPr>
              <a:t>&gt;</a:t>
            </a:r>
            <a:endParaRPr lang="en-US" sz="3600">
              <a:solidFill>
                <a:schemeClr val="dk1"/>
              </a:solidFill>
              <a:latin typeface="Bahnschrift Light"/>
              <a:cs typeface="Bahnschrift Light"/>
            </a:endParaRPr>
          </a:p>
          <a:p>
            <a:pPr>
              <a:lnSpc>
                <a:spcPct val="120000"/>
              </a:lnSpc>
              <a:defRPr/>
            </a:pPr>
            <a:r>
              <a:rPr lang="en-US" sz="3600">
                <a:solidFill>
                  <a:schemeClr val="dk1"/>
                </a:solidFill>
                <a:latin typeface="Bahnschrift Light"/>
                <a:cs typeface="Bahnschrift Light"/>
              </a:rPr>
              <a:t>using namespace __gnu_pbds;</a:t>
            </a:r>
            <a:endParaRPr lang="zh-CN" sz="3600">
              <a:solidFill>
                <a:schemeClr val="dk1"/>
              </a:solidFill>
              <a:latin typeface="Bahnschrift Light"/>
              <a:cs typeface="Bahnschrift Light"/>
            </a:endParaRPr>
          </a:p>
          <a:p>
            <a:pPr>
              <a:lnSpc>
                <a:spcPct val="120000"/>
              </a:lnSpc>
              <a:defRPr/>
            </a:pPr>
            <a:r>
              <a:rPr lang="zh-CN" sz="3600">
                <a:solidFill>
                  <a:schemeClr val="dk1"/>
                </a:solidFill>
                <a:latin typeface="Bahnschrift Light"/>
                <a:cs typeface="Bahnschrift Light"/>
              </a:rPr>
              <a:t>priority</a:t>
            </a:r>
            <a:r>
              <a:rPr lang="zh-CN" sz="3600">
                <a:solidFill>
                  <a:schemeClr val="dk1"/>
                </a:solidFill>
                <a:latin typeface="Bahnschrift Light"/>
                <a:cs typeface="Bahnschrift Light"/>
              </a:rPr>
              <a:t>_queue&lt;</a:t>
            </a:r>
            <a:r>
              <a:rPr lang="en-US" sz="3600">
                <a:solidFill>
                  <a:schemeClr val="dk1"/>
                </a:solidFill>
                <a:latin typeface="Bahnschrift Light"/>
                <a:cs typeface="Bahnschrift Light"/>
              </a:rPr>
              <a:t> </a:t>
            </a:r>
            <a:r>
              <a:rPr lang="zh-CN" sz="3600">
                <a:solidFill>
                  <a:schemeClr val="dk1"/>
                </a:solidFill>
                <a:latin typeface="Bahnschrift Light"/>
                <a:cs typeface="Bahnschrift Light"/>
              </a:rPr>
              <a:t>T, Compare, Tag, Allocator</a:t>
            </a:r>
            <a:r>
              <a:rPr lang="en-US" sz="3600">
                <a:solidFill>
                  <a:schemeClr val="dk1"/>
                </a:solidFill>
                <a:latin typeface="Bahnschrift Light"/>
                <a:cs typeface="Bahnschrift Light"/>
              </a:rPr>
              <a:t> </a:t>
            </a:r>
            <a:r>
              <a:rPr lang="zh-CN" sz="3600">
                <a:solidFill>
                  <a:schemeClr val="dk1"/>
                </a:solidFill>
                <a:latin typeface="Bahnschrift Light"/>
                <a:cs typeface="Bahnschrift Light"/>
              </a:rPr>
              <a:t>&gt;</a:t>
            </a:r>
            <a:endParaRPr lang="zh-CN" sz="3600">
              <a:solidFill>
                <a:schemeClr val="dk1"/>
              </a:solidFill>
              <a:latin typeface="Bahnschrift Light"/>
              <a:cs typeface="Bahnschrift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zh-CN">
                <a:solidFill>
                  <a:schemeClr val="accent1"/>
                </a:solidFill>
              </a:rPr>
              <a:t>参数</a:t>
            </a:r>
            <a:endParaRPr lang="zh-CN">
              <a:solidFill>
                <a:schemeClr val="accent1"/>
              </a:solidFill>
            </a:endParaRPr>
          </a:p>
        </p:txBody>
      </p:sp>
      <p:sp>
        <p:nvSpPr>
          <p:cNvPr id="5" name="文本框 4" hidden="0"/>
          <p:cNvSpPr txBox="1"/>
          <p:nvPr isPhoto="0" userDrawn="0"/>
        </p:nvSpPr>
        <p:spPr bwMode="auto">
          <a:xfrm>
            <a:off x="1036320" y="1827530"/>
            <a:ext cx="1007173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defRPr/>
            </a:pPr>
            <a:r>
              <a:rPr lang="zh-CN" sz="3200">
                <a:solidFill>
                  <a:schemeClr val="dk1"/>
                </a:solidFill>
                <a:latin typeface="Bahnschrift Light"/>
                <a:cs typeface="Bahnschrift Light"/>
              </a:rPr>
              <a:t>priority_queue&lt;</a:t>
            </a:r>
            <a:r>
              <a:rPr lang="en-US" sz="3200">
                <a:solidFill>
                  <a:schemeClr val="dk1"/>
                </a:solidFill>
                <a:latin typeface="Bahnschrift Light"/>
                <a:cs typeface="Bahnschrift Light"/>
              </a:rPr>
              <a:t> </a:t>
            </a:r>
            <a:r>
              <a:rPr lang="zh-CN" sz="3200">
                <a:solidFill>
                  <a:schemeClr val="dk1"/>
                </a:solidFill>
                <a:latin typeface="Bahnschrift Light"/>
                <a:cs typeface="Bahnschrift Light"/>
              </a:rPr>
              <a:t>T, Compare, Tag, Allocator</a:t>
            </a:r>
            <a:r>
              <a:rPr lang="en-US" sz="3200">
                <a:solidFill>
                  <a:schemeClr val="dk1"/>
                </a:solidFill>
                <a:latin typeface="Bahnschrift Light"/>
                <a:cs typeface="Bahnschrift Light"/>
              </a:rPr>
              <a:t> </a:t>
            </a:r>
            <a:r>
              <a:rPr lang="zh-CN" sz="3200">
                <a:solidFill>
                  <a:schemeClr val="dk1"/>
                </a:solidFill>
                <a:latin typeface="Bahnschrift Light"/>
                <a:cs typeface="Bahnschrift Light"/>
              </a:rPr>
              <a:t>&gt;</a:t>
            </a:r>
            <a:endParaRPr lang="zh-CN" sz="3200">
              <a:solidFill>
                <a:schemeClr val="dk1"/>
              </a:solidFill>
              <a:latin typeface="Bahnschrift Light"/>
              <a:cs typeface="Bahnschrift Light"/>
            </a:endParaRPr>
          </a:p>
        </p:txBody>
      </p:sp>
      <p:sp>
        <p:nvSpPr>
          <p:cNvPr id="6" name="文本框 5" hidden="0"/>
          <p:cNvSpPr txBox="1"/>
          <p:nvPr isPhoto="0" userDrawn="0"/>
        </p:nvSpPr>
        <p:spPr bwMode="auto">
          <a:xfrm>
            <a:off x="1104900" y="2657475"/>
            <a:ext cx="9513570" cy="2460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800">
                <a:solidFill>
                  <a:schemeClr val="dk1"/>
                </a:solidFill>
              </a:rPr>
              <a:t>T  			</a:t>
            </a:r>
            <a:r>
              <a:rPr lang="zh-CN" sz="2800">
                <a:solidFill>
                  <a:schemeClr val="dk1"/>
                </a:solidFill>
              </a:rPr>
              <a:t>储存的元素类型</a:t>
            </a:r>
            <a:endParaRPr lang="zh-CN" sz="2800">
              <a:solidFill>
                <a:schemeClr val="dk1"/>
              </a:solidFill>
            </a:endParaRPr>
          </a:p>
          <a:p>
            <a:pPr>
              <a:lnSpc>
                <a:spcPct val="110000"/>
              </a:lnSpc>
              <a:defRPr/>
            </a:pPr>
            <a:r>
              <a:rPr lang="en-US" sz="2800">
                <a:solidFill>
                  <a:schemeClr val="dk1"/>
                </a:solidFill>
              </a:rPr>
              <a:t>Compare 		</a:t>
            </a:r>
            <a:r>
              <a:rPr lang="zh-CN" sz="2800">
                <a:solidFill>
                  <a:schemeClr val="dk1"/>
                </a:solidFill>
              </a:rPr>
              <a:t>比较类型</a:t>
            </a:r>
            <a:endParaRPr lang="zh-CN" sz="2800">
              <a:solidFill>
                <a:schemeClr val="dk1"/>
              </a:solidFill>
            </a:endParaRPr>
          </a:p>
          <a:p>
            <a:pPr>
              <a:lnSpc>
                <a:spcPct val="110000"/>
              </a:lnSpc>
              <a:defRPr/>
            </a:pPr>
            <a:r>
              <a:rPr lang="en-US" sz="2800">
                <a:solidFill>
                  <a:schemeClr val="dk1"/>
                </a:solidFill>
              </a:rPr>
              <a:t>Tag			</a:t>
            </a:r>
            <a:r>
              <a:rPr lang="zh-CN" sz="2800">
                <a:solidFill>
                  <a:schemeClr val="dk1"/>
                </a:solidFill>
              </a:rPr>
              <a:t>创建的堆类型</a:t>
            </a:r>
            <a:endParaRPr lang="zh-CN" sz="2800">
              <a:solidFill>
                <a:schemeClr val="dk1"/>
              </a:solidFill>
            </a:endParaRPr>
          </a:p>
          <a:p>
            <a:pPr>
              <a:lnSpc>
                <a:spcPct val="110000"/>
              </a:lnSpc>
              <a:defRPr/>
            </a:pPr>
            <a:r>
              <a:rPr lang="en-US" sz="2800">
                <a:solidFill>
                  <a:schemeClr val="dk1"/>
                </a:solidFill>
              </a:rPr>
              <a:t>	pairing_heap_tag </a:t>
            </a:r>
            <a:r>
              <a:rPr lang="zh-CN" sz="2800">
                <a:solidFill>
                  <a:schemeClr val="dk1"/>
                </a:solidFill>
              </a:rPr>
              <a:t>配对堆</a:t>
            </a:r>
            <a:r>
              <a:rPr lang="en-US" sz="2800">
                <a:solidFill>
                  <a:schemeClr val="dk1"/>
                </a:solidFill>
              </a:rPr>
              <a:t>    binary_heap_tag </a:t>
            </a:r>
            <a:r>
              <a:rPr lang="zh-CN" sz="2800">
                <a:solidFill>
                  <a:schemeClr val="dk1"/>
                </a:solidFill>
              </a:rPr>
              <a:t>二叉堆</a:t>
            </a:r>
            <a:endParaRPr lang="zh-CN" sz="2800">
              <a:solidFill>
                <a:schemeClr val="dk1"/>
              </a:solidFill>
            </a:endParaRPr>
          </a:p>
          <a:p>
            <a:pPr>
              <a:lnSpc>
                <a:spcPct val="110000"/>
              </a:lnSpc>
              <a:defRPr/>
            </a:pPr>
            <a:r>
              <a:rPr lang="en-US" sz="2800">
                <a:solidFill>
                  <a:schemeClr val="dk1"/>
                </a:solidFill>
              </a:rPr>
              <a:t>Allocator		</a:t>
            </a:r>
            <a:r>
              <a:rPr lang="zh-CN" sz="2800">
                <a:solidFill>
                  <a:schemeClr val="dk1"/>
                </a:solidFill>
              </a:rPr>
              <a:t>空间配置器</a:t>
            </a:r>
            <a:endParaRPr lang="zh-CN" sz="28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>
                <a:solidFill>
                  <a:schemeClr val="accent1"/>
                </a:solidFill>
              </a:rPr>
              <a:t>成员函数</a:t>
            </a:r>
            <a:endParaRPr lang="zh-CN">
              <a:solidFill>
                <a:schemeClr val="accent1"/>
              </a:solidFill>
            </a:endParaRPr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>
                <a:solidFill>
                  <a:schemeClr val="dk1"/>
                </a:solidFill>
              </a:rPr>
              <a:t>push(s) 		</a:t>
            </a:r>
            <a:r>
              <a:rPr lang="zh-CN" sz="2400">
                <a:solidFill>
                  <a:schemeClr val="dk1"/>
                </a:solidFill>
              </a:rPr>
              <a:t>向堆中压入一个元素，返回值为该元素位置的迭代器</a:t>
            </a:r>
            <a:endParaRPr lang="zh-CN" sz="24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sz="2400">
                <a:solidFill>
                  <a:schemeClr val="dk1"/>
                </a:solidFill>
              </a:rPr>
              <a:t>pop()		</a:t>
            </a:r>
            <a:r>
              <a:rPr lang="zh-CN" sz="2400">
                <a:solidFill>
                  <a:schemeClr val="dk1"/>
                </a:solidFill>
              </a:rPr>
              <a:t>将堆顶元素弹出</a:t>
            </a:r>
            <a:endParaRPr lang="zh-CN" sz="24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sz="2400">
                <a:solidFill>
                  <a:schemeClr val="dk1"/>
                </a:solidFill>
              </a:rPr>
              <a:t>top()		</a:t>
            </a:r>
            <a:r>
              <a:rPr lang="zh-CN" sz="2400">
                <a:solidFill>
                  <a:schemeClr val="dk1"/>
                </a:solidFill>
              </a:rPr>
              <a:t>返回堆顶元素</a:t>
            </a:r>
            <a:endParaRPr lang="zh-CN" sz="24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sz="2400">
                <a:solidFill>
                  <a:schemeClr val="dk1"/>
                </a:solidFill>
              </a:rPr>
              <a:t>size()		</a:t>
            </a:r>
            <a:r>
              <a:rPr lang="zh-CN" sz="2400">
                <a:solidFill>
                  <a:schemeClr val="dk1"/>
                </a:solidFill>
              </a:rPr>
              <a:t>返回元素个数</a:t>
            </a:r>
            <a:endParaRPr lang="zh-CN" sz="24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sz="2400">
                <a:solidFill>
                  <a:schemeClr val="dk1"/>
                </a:solidFill>
              </a:rPr>
              <a:t>empty()		</a:t>
            </a:r>
            <a:r>
              <a:rPr lang="zh-CN" sz="2400">
                <a:solidFill>
                  <a:schemeClr val="dk1"/>
                </a:solidFill>
              </a:rPr>
              <a:t>返回是否非空</a:t>
            </a:r>
            <a:endParaRPr lang="zh-CN" sz="24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sz="2400">
                <a:solidFill>
                  <a:schemeClr val="dk1"/>
                </a:solidFill>
              </a:rPr>
              <a:t>modify(it,k)	</a:t>
            </a:r>
            <a:r>
              <a:rPr lang="zh-CN" sz="2400">
                <a:solidFill>
                  <a:schemeClr val="dk1"/>
                </a:solidFill>
              </a:rPr>
              <a:t>更改</a:t>
            </a:r>
            <a:r>
              <a:rPr lang="en-US" sz="2400">
                <a:solidFill>
                  <a:schemeClr val="dk1"/>
                </a:solidFill>
              </a:rPr>
              <a:t>it</a:t>
            </a:r>
            <a:r>
              <a:rPr lang="zh-CN" sz="2400">
                <a:solidFill>
                  <a:schemeClr val="dk1"/>
                </a:solidFill>
              </a:rPr>
              <a:t>位置的元素值为</a:t>
            </a:r>
            <a:r>
              <a:rPr lang="en-US" sz="2400">
                <a:solidFill>
                  <a:schemeClr val="dk1"/>
                </a:solidFill>
              </a:rPr>
              <a:t>k</a:t>
            </a:r>
            <a:endParaRPr lang="zh-CN" sz="24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sz="2400">
                <a:solidFill>
                  <a:schemeClr val="dk1"/>
                </a:solidFill>
              </a:rPr>
              <a:t>erase(it)		</a:t>
            </a:r>
            <a:r>
              <a:rPr lang="zh-CN" sz="2400">
                <a:solidFill>
                  <a:schemeClr val="dk1"/>
                </a:solidFill>
              </a:rPr>
              <a:t>把迭代器所指向的元素删除</a:t>
            </a:r>
            <a:endParaRPr lang="zh-CN" sz="24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sz="2400">
                <a:solidFill>
                  <a:schemeClr val="dk1"/>
                </a:solidFill>
              </a:rPr>
              <a:t>join(pq)		</a:t>
            </a:r>
            <a:r>
              <a:rPr lang="zh-CN" sz="2400">
                <a:solidFill>
                  <a:schemeClr val="dk1"/>
                </a:solidFill>
              </a:rPr>
              <a:t>合并另一个</a:t>
            </a:r>
            <a:r>
              <a:rPr lang="en-US" sz="2400">
                <a:solidFill>
                  <a:schemeClr val="dk1"/>
                </a:solidFill>
              </a:rPr>
              <a:t>priority_queue</a:t>
            </a:r>
            <a:r>
              <a:rPr lang="zh-CN" sz="2400">
                <a:solidFill>
                  <a:schemeClr val="dk1"/>
                </a:solidFill>
              </a:rPr>
              <a:t>并把其清空</a:t>
            </a:r>
            <a:endParaRPr lang="zh-CN" sz="24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>
                <a:solidFill>
                  <a:schemeClr val="accent1"/>
                </a:solidFill>
              </a:rPr>
              <a:t>时间复杂度</a:t>
            </a:r>
            <a:endParaRPr lang="zh-CN">
              <a:solidFill>
                <a:schemeClr val="accent1"/>
              </a:solidFill>
            </a:endParaRPr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 sz="2800">
                <a:solidFill>
                  <a:schemeClr val="dk1"/>
                </a:solidFill>
              </a:rPr>
              <a:t>使用的</a:t>
            </a:r>
            <a:r>
              <a:rPr lang="en-US" sz="2800">
                <a:solidFill>
                  <a:schemeClr val="dk1"/>
                </a:solidFill>
              </a:rPr>
              <a:t>Tag</a:t>
            </a:r>
            <a:r>
              <a:rPr lang="zh-CN" sz="2800">
                <a:solidFill>
                  <a:schemeClr val="dk1"/>
                </a:solidFill>
              </a:rPr>
              <a:t>类型决定了每个操作的时间复杂度。</a:t>
            </a:r>
            <a:endParaRPr lang="zh-CN" sz="2800">
              <a:solidFill>
                <a:schemeClr val="dk1"/>
              </a:solidFill>
            </a:endParaRPr>
          </a:p>
        </p:txBody>
      </p:sp>
      <p:graphicFrame>
        <p:nvGraphicFramePr>
          <p:cNvPr id="5" name="表格 4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608330" y="3047365"/>
          <a:ext cx="10930255" cy="2093595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{75E5E635-CAEE-3E13-75CB-2EB2343D860E}</a:tableStyleId>
              </a:tblPr>
              <a:tblGrid>
                <a:gridCol w="1565847"/>
                <a:gridCol w="1652921"/>
                <a:gridCol w="2203070"/>
                <a:gridCol w="2382520"/>
                <a:gridCol w="2209218"/>
                <a:gridCol w="916679"/>
              </a:tblGrid>
              <a:tr h="365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  <a:defRPr/>
                      </a:pPr>
                      <a:endParaRPr 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en-US"/>
                        <a:t>push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en-US"/>
                        <a:t>pop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en-US"/>
                        <a:t>erase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en-US"/>
                        <a:t>modify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en-US"/>
                        <a:t>join</a:t>
                      </a:r>
                      <a:endParaRPr lang="en-US"/>
                    </a:p>
                  </a:txBody>
                  <a:tcPr/>
                </a:tc>
              </a:tr>
              <a:tr h="81343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en-US"/>
                        <a:t>paring_heap_tag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en-US" i="1">
                                    <a:latin typeface="Cambria Math"/>
                                    <a:cs typeface="Cambria Math"/>
                                  </a:rPr>
                                  <m:t>𝑂</m:t>
                                </m:r>
                                <m:r>
                                  <m:rPr/>
                                  <a:rPr lang="en-US" i="1">
                                    <a:latin typeface="Cambria Math"/>
                                    <a:cs typeface="Cambria Math"/>
                                  </a:rPr>
                                  <m:t>(</m:t>
                                </m:r>
                                <m:r>
                                  <m:rPr/>
                                  <a:rPr lang="en-US" i="1">
                                    <a:latin typeface="Cambria Math"/>
                                    <a:cs typeface="Cambria Math"/>
                                  </a:rPr>
                                  <m:t>1</m:t>
                                </m:r>
                                <m:r>
                                  <m:rPr/>
                                  <a:rPr lang="en-US" i="1">
                                    <a:latin typeface="Cambria Math"/>
                                    <a:cs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zh-CN" b="0">
                          <a:latin typeface="Cambria Math"/>
                          <a:cs typeface="Cambria Math"/>
                        </a:rPr>
                        <a:t>最坏</a:t>
                      </a: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/>
                                  <a:rPr lang="en-US" i="1">
                                    <a:latin typeface="Cambria Math"/>
                                    <a:cs typeface="Cambria Math"/>
                                  </a:rPr>
                                  <m:t>𝜃</m:t>
                                </m:r>
                                <m:r>
                                  <m:rPr/>
                                  <a:rPr lang="en-US" i="1">
                                    <a:latin typeface="Cambria Math"/>
                                    <a:cs typeface="Cambria Math"/>
                                  </a:rPr>
                                  <m:t>(</m:t>
                                </m:r>
                                <m:r>
                                  <m:rPr/>
                                  <a:rPr lang="en-US" i="1">
                                    <a:latin typeface="Cambria Math"/>
                                    <a:cs typeface="Cambria Math"/>
                                  </a:rPr>
                                  <m:t>𝑛</m:t>
                                </m:r>
                                <m:r>
                                  <m:rPr/>
                                  <a:rPr lang="en-US" i="1">
                                    <a:latin typeface="Cambria Math"/>
                                    <a:cs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 i="1">
                        <a:latin typeface="Cambria Math"/>
                        <a:cs typeface="Cambria Math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zh-CN" i="1">
                          <a:latin typeface="Cambria Math"/>
                          <a:cs typeface="Cambria Math"/>
                        </a:rPr>
                        <a:t>均摊</a:t>
                      </a: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/>
                                  <a:rPr lang="en-US" i="1">
                                    <a:latin typeface="Cambria Math"/>
                                    <a:cs typeface="Cambria Math"/>
                                  </a:rPr>
                                  <m:t>𝜃</m:t>
                                </m:r>
                                <m:r>
                                  <m:rPr/>
                                  <a:rPr lang="en-US" i="1">
                                    <a:latin typeface="Cambria Math"/>
                                    <a:cs typeface="Cambria Math"/>
                                  </a:rPr>
                                  <m:t>(</m:t>
                                </m:r>
                                <m:r>
                                  <m:rPr/>
                                  <a:rPr lang="en-US" i="1">
                                    <a:latin typeface="Cambria Math"/>
                                    <a:cs typeface="Cambria Math"/>
                                  </a:rPr>
                                  <m:t>𝑙𝑜𝑔</m:t>
                                </m:r>
                                <m:r>
                                  <m:rPr/>
                                  <a:rPr lang="en-US" i="1">
                                    <a:latin typeface="Cambria Math"/>
                                    <a:cs typeface="Cambria Math"/>
                                  </a:rPr>
                                  <m:t>(</m:t>
                                </m:r>
                                <m:r>
                                  <m:rPr/>
                                  <a:rPr lang="en-US" i="1">
                                    <a:latin typeface="Cambria Math"/>
                                    <a:cs typeface="Cambria Math"/>
                                  </a:rPr>
                                  <m:t>𝑛</m:t>
                                </m:r>
                                <m:r>
                                  <m:rPr/>
                                  <a:rPr lang="en-US" i="1">
                                    <a:latin typeface="Cambria Math"/>
                                    <a:cs typeface="Cambria Math"/>
                                  </a:rPr>
                                  <m:t>)</m:t>
                                </m:r>
                                <m:r>
                                  <m:rPr/>
                                  <a:rPr lang="en-US" i="1">
                                    <a:latin typeface="Cambria Math"/>
                                    <a:cs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zh-CN" i="1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zh-CN" sz="1800">
                          <a:latin typeface="Cambria Math"/>
                          <a:cs typeface="Cambria Math"/>
                        </a:rPr>
                        <a:t>最坏</a:t>
                      </a: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𝜃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(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𝑛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 sz="1800" i="1">
                        <a:latin typeface="Cambria Math"/>
                        <a:cs typeface="Cambria Math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zh-CN" sz="1800" i="1">
                          <a:latin typeface="Cambria Math"/>
                          <a:cs typeface="Cambria Math"/>
                        </a:rPr>
                        <a:t>均摊</a:t>
                      </a: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𝜃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(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𝑙𝑜𝑔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(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𝑛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))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zh-CN" sz="1800">
                          <a:latin typeface="Cambria Math"/>
                          <a:cs typeface="Cambria Math"/>
                        </a:rPr>
                        <a:t>最坏</a:t>
                      </a: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𝜃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(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𝑛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 sz="1800" i="1">
                        <a:latin typeface="Cambria Math"/>
                        <a:cs typeface="Cambria Math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zh-CN" sz="1800" i="1">
                          <a:latin typeface="Cambria Math"/>
                          <a:cs typeface="Cambria Math"/>
                        </a:rPr>
                        <a:t>均摊</a:t>
                      </a: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𝜃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(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𝑙𝑜𝑔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(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𝑛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))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𝑂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(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1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zh-CN" sz="1800"/>
                    </a:p>
                    <a:p>
                      <a:pPr algn="ctr">
                        <a:buNone/>
                        <a:defRPr/>
                      </a:pPr>
                      <a:endParaRPr lang="zh-CN"/>
                    </a:p>
                  </a:txBody>
                  <a:tcPr/>
                </a:tc>
              </a:tr>
              <a:tr h="640079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en-US"/>
                        <a:t>binary_heap_tag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zh-CN" sz="1800">
                          <a:latin typeface="Cambria Math"/>
                          <a:cs typeface="Cambria Math"/>
                        </a:rPr>
                        <a:t>最坏</a:t>
                      </a: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𝜃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(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𝑛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 sz="1800" i="1">
                        <a:latin typeface="Cambria Math"/>
                        <a:cs typeface="Cambria Math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zh-CN" sz="1800" i="1">
                          <a:latin typeface="Cambria Math"/>
                          <a:cs typeface="Cambria Math"/>
                        </a:rPr>
                        <a:t>均摊</a:t>
                      </a: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𝜃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(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𝑙𝑜𝑔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(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𝑛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))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zh-CN" sz="1800">
                          <a:latin typeface="Cambria Math"/>
                          <a:cs typeface="Cambria Math"/>
                        </a:rPr>
                        <a:t>最坏</a:t>
                      </a: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𝜃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(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𝑛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 sz="1800" i="1">
                        <a:latin typeface="Cambria Math"/>
                        <a:cs typeface="Cambria Math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zh-CN" sz="1800" i="1">
                          <a:latin typeface="Cambria Math"/>
                          <a:cs typeface="Cambria Math"/>
                        </a:rPr>
                        <a:t>均摊</a:t>
                      </a: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𝜃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(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𝑙𝑜𝑔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(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𝑛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))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zh-CN" sz="1800" i="1">
                        <a:latin typeface="Cambria Math"/>
                        <a:cs typeface="Cambria Math"/>
                      </a:endParaRPr>
                    </a:p>
                    <a:p>
                      <a:pPr algn="ctr">
                        <a:buNone/>
                        <a:defRPr/>
                      </a:pPr>
                      <a:endParaRPr 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𝑂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(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𝑛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zh-CN" sz="1800"/>
                    </a:p>
                    <a:p>
                      <a:pPr algn="ctr">
                        <a:buNone/>
                        <a:defRPr/>
                      </a:pPr>
                      <a:endParaRPr 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𝑂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(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𝑛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zh-CN" sz="1800"/>
                    </a:p>
                    <a:p>
                      <a:pPr algn="ctr">
                        <a:lnSpc>
                          <a:spcPct val="100000"/>
                        </a:lnSpc>
                        <a:buNone/>
                        <a:defRPr/>
                      </a:pPr>
                      <a:endParaRPr lang="zh-CN" sz="1800"/>
                    </a:p>
                    <a:p>
                      <a:pPr algn="ctr">
                        <a:buNone/>
                        <a:defRPr/>
                      </a:pPr>
                      <a:endParaRPr 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𝑂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(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𝑛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cs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zh-CN" sz="1800"/>
                    </a:p>
                    <a:p>
                      <a:pPr algn="ctr">
                        <a:buNone/>
                        <a:defRPr/>
                      </a:pPr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accent1"/>
                </a:solidFill>
              </a:rPr>
              <a:t>Example</a:t>
            </a: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3" name="图片 2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560195" y="1709420"/>
            <a:ext cx="9072245" cy="4536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>
                <a:solidFill>
                  <a:schemeClr val="accent1"/>
                </a:solidFill>
              </a:rPr>
              <a:t>__gnu_pbds::tree</a:t>
            </a:r>
            <a:endParaRPr lang="zh-CN">
              <a:solidFill>
                <a:schemeClr val="accent1"/>
              </a:solidFill>
            </a:endParaRPr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8330" y="1636395"/>
            <a:ext cx="10968990" cy="446849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sz="2400">
                <a:solidFill>
                  <a:schemeClr val="dk1"/>
                </a:solidFill>
                <a:latin typeface="Bahnschrift Light"/>
                <a:cs typeface="Bahnschrift Light"/>
              </a:rPr>
              <a:t>#include &lt;ext/pb_ds/assoc_container.hpp&gt; </a:t>
            </a:r>
            <a:endParaRPr lang="zh-CN" sz="2400">
              <a:solidFill>
                <a:schemeClr val="dk1"/>
              </a:solidFill>
              <a:latin typeface="Bahnschrift Light"/>
              <a:cs typeface="Bahnschrift Light"/>
            </a:endParaRPr>
          </a:p>
          <a:p>
            <a:pPr marL="0" indent="0">
              <a:buNone/>
              <a:defRPr/>
            </a:pPr>
            <a:r>
              <a:rPr lang="zh-CN" sz="2400">
                <a:solidFill>
                  <a:schemeClr val="dk1"/>
                </a:solidFill>
                <a:latin typeface="Bahnschrift Light"/>
                <a:cs typeface="Bahnschrift Light"/>
              </a:rPr>
              <a:t>#include &lt;ext/pb_ds/tree_policy.hpp&gt;</a:t>
            </a:r>
            <a:endParaRPr lang="zh-CN" sz="2400">
              <a:solidFill>
                <a:schemeClr val="dk1"/>
              </a:solidFill>
              <a:latin typeface="Bahnschrift Light"/>
              <a:cs typeface="Bahnschrift Light"/>
            </a:endParaRPr>
          </a:p>
          <a:p>
            <a:pPr marL="0" indent="0">
              <a:buNone/>
              <a:defRPr/>
            </a:pPr>
            <a:r>
              <a:rPr lang="zh-CN" sz="2400">
                <a:solidFill>
                  <a:schemeClr val="dk1"/>
                </a:solidFill>
                <a:latin typeface="Bahnschrift Light"/>
                <a:cs typeface="Bahnschrift Light"/>
              </a:rPr>
              <a:t>using namespace __gnu_pbds;</a:t>
            </a:r>
            <a:endParaRPr lang="zh-CN" sz="2400">
              <a:solidFill>
                <a:schemeClr val="dk1"/>
              </a:solidFill>
              <a:latin typeface="Bahnschrift Light"/>
              <a:cs typeface="Bahnschrift Light"/>
            </a:endParaRPr>
          </a:p>
          <a:p>
            <a:pPr marL="0" indent="0">
              <a:buNone/>
              <a:defRPr/>
            </a:pPr>
            <a:r>
              <a:rPr lang="zh-CN" sz="2400">
                <a:solidFill>
                  <a:schemeClr val="dk1"/>
                </a:solidFill>
                <a:latin typeface="Bahnschrift Light"/>
                <a:cs typeface="Bahnschrift Light"/>
              </a:rPr>
              <a:t>__gnu_pbds::tree&lt;</a:t>
            </a:r>
            <a:r>
              <a:rPr lang="en-US" sz="2400">
                <a:solidFill>
                  <a:schemeClr val="dk1"/>
                </a:solidFill>
                <a:latin typeface="Bahnschrift Light"/>
                <a:cs typeface="Bahnschrift Light"/>
              </a:rPr>
              <a:t> </a:t>
            </a:r>
            <a:r>
              <a:rPr lang="zh-CN" sz="2400">
                <a:solidFill>
                  <a:schemeClr val="dk1"/>
                </a:solidFill>
                <a:latin typeface="Bahnschrift Light"/>
                <a:cs typeface="Bahnschrift Light"/>
              </a:rPr>
              <a:t>Key, Mapped, Cmp_Fn = std::less&lt;Key&gt;, </a:t>
            </a:r>
            <a:endParaRPr lang="zh-CN" sz="2400">
              <a:solidFill>
                <a:schemeClr val="dk1"/>
              </a:solidFill>
              <a:latin typeface="Bahnschrift Light"/>
              <a:cs typeface="Bahnschrift Light"/>
            </a:endParaRPr>
          </a:p>
          <a:p>
            <a:pPr marL="0" indent="0">
              <a:buNone/>
              <a:defRPr/>
            </a:pPr>
            <a:r>
              <a:rPr lang="en-US" sz="2400">
                <a:solidFill>
                  <a:schemeClr val="dk1"/>
                </a:solidFill>
                <a:latin typeface="Bahnschrift Light"/>
                <a:cs typeface="Bahnschrift Light"/>
              </a:rPr>
              <a:t>			</a:t>
            </a:r>
            <a:r>
              <a:rPr lang="zh-CN" sz="2400">
                <a:solidFill>
                  <a:schemeClr val="dk1"/>
                </a:solidFill>
                <a:latin typeface="Bahnschrift Light"/>
                <a:cs typeface="Bahnschrift Light"/>
              </a:rPr>
              <a:t>Tag = rb_tree_tag,</a:t>
            </a:r>
            <a:endParaRPr lang="zh-CN" sz="2400">
              <a:solidFill>
                <a:schemeClr val="dk1"/>
              </a:solidFill>
              <a:latin typeface="Bahnschrift Light"/>
              <a:cs typeface="Bahnschrift Light"/>
            </a:endParaRPr>
          </a:p>
          <a:p>
            <a:pPr marL="0" indent="0">
              <a:buNone/>
              <a:defRPr/>
            </a:pPr>
            <a:r>
              <a:rPr lang="zh-CN" sz="2400">
                <a:solidFill>
                  <a:schemeClr val="dk1"/>
                </a:solidFill>
                <a:latin typeface="Bahnschrift Light"/>
                <a:cs typeface="Bahnschrift Light"/>
              </a:rPr>
              <a:t>                  </a:t>
            </a:r>
            <a:r>
              <a:rPr lang="en-US" sz="2400">
                <a:solidFill>
                  <a:schemeClr val="dk1"/>
                </a:solidFill>
                <a:latin typeface="Bahnschrift Light"/>
                <a:cs typeface="Bahnschrift Light"/>
              </a:rPr>
              <a:t>		</a:t>
            </a:r>
            <a:r>
              <a:rPr lang="zh-CN" sz="2400">
                <a:solidFill>
                  <a:schemeClr val="dk1"/>
                </a:solidFill>
                <a:latin typeface="Bahnschrift Light"/>
                <a:cs typeface="Bahnschrift Light"/>
              </a:rPr>
              <a:t>Node_Update = null_tree_node_update,</a:t>
            </a:r>
            <a:endParaRPr lang="zh-CN" sz="2400">
              <a:solidFill>
                <a:schemeClr val="dk1"/>
              </a:solidFill>
              <a:latin typeface="Bahnschrift Light"/>
              <a:cs typeface="Bahnschrift Light"/>
            </a:endParaRPr>
          </a:p>
          <a:p>
            <a:pPr marL="0" indent="0">
              <a:buNone/>
              <a:defRPr/>
            </a:pPr>
            <a:r>
              <a:rPr lang="zh-CN" sz="2400">
                <a:solidFill>
                  <a:schemeClr val="dk1"/>
                </a:solidFill>
                <a:latin typeface="Bahnschrift Light"/>
                <a:cs typeface="Bahnschrift Light"/>
              </a:rPr>
              <a:t>                  </a:t>
            </a:r>
            <a:r>
              <a:rPr lang="en-US" sz="2400">
                <a:solidFill>
                  <a:schemeClr val="dk1"/>
                </a:solidFill>
                <a:latin typeface="Bahnschrift Light"/>
                <a:cs typeface="Bahnschrift Light"/>
              </a:rPr>
              <a:t>		</a:t>
            </a:r>
            <a:r>
              <a:rPr lang="zh-CN" sz="2400">
                <a:solidFill>
                  <a:schemeClr val="dk1"/>
                </a:solidFill>
                <a:latin typeface="Bahnschrift Light"/>
                <a:cs typeface="Bahnschrift Light"/>
              </a:rPr>
              <a:t>Allocator = std::allocator&lt;char&gt; &gt;</a:t>
            </a:r>
            <a:endParaRPr lang="zh-CN" sz="2400">
              <a:solidFill>
                <a:schemeClr val="dk1"/>
              </a:solidFill>
              <a:latin typeface="Bahnschrift Light"/>
              <a:cs typeface="Bahnschrift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fade thruBlk="0"/>
      </p:transition>
    </mc:Choice>
    <mc:Fallback>
      <p:transition spd="med" advClick="1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1_Office 主题​​">
  <a:themeElements>
    <a:clrScheme name="">
      <a:dk1>
        <a:srgbClr val="000000"/>
      </a:dk1>
      <a:lt1>
        <a:srgbClr val="FFFFFF"/>
      </a:lt1>
      <a:dk2>
        <a:srgbClr val="E8EEF2"/>
      </a:dk2>
      <a:lt2>
        <a:srgbClr val="F9FAFB"/>
      </a:lt2>
      <a:accent1>
        <a:srgbClr val="2B4663"/>
      </a:accent1>
      <a:accent2>
        <a:srgbClr val="5C7885"/>
      </a:accent2>
      <a:accent3>
        <a:srgbClr val="94ACBC"/>
      </a:accent3>
      <a:accent4>
        <a:srgbClr val="B9CAE1"/>
      </a:accent4>
      <a:accent5>
        <a:srgbClr val="97ABBD"/>
      </a:accent5>
      <a:accent6>
        <a:srgbClr val="3B606F"/>
      </a:accent6>
      <a:hlink>
        <a:srgbClr val="5FCBFB"/>
      </a:hlink>
      <a:folHlink>
        <a:srgbClr val="B759BC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ONLYOFFICE/6.4.2.6</Application>
  <DocSecurity>0</DocSecurity>
  <PresentationFormat>自定义</PresentationFormat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Policy-Based Data Structures</dc:title>
  <dc:subject/>
  <dc:creator/>
  <cp:keywords/>
  <dc:description/>
  <dc:identifier/>
  <dc:language/>
  <cp:lastModifiedBy/>
  <cp:revision>380</cp:revision>
  <dcterms:created xsi:type="dcterms:W3CDTF">2019-06-19T02:08:00Z</dcterms:created>
  <dcterms:modified xsi:type="dcterms:W3CDTF">2021-12-18T14:49:37Z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ECBC5E28EA0F4CEFB7CD9D400EE2A828</vt:lpwstr>
  </property>
</Properties>
</file>