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228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E8D1F-DBB0-49AD-8E21-E12B822CBA0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6C7B-8E49-4E38-97D0-9C60CA99F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R3-2*R2</a:t>
            </a:r>
          </a:p>
          <a:p>
            <a:r>
              <a:rPr lang="en-US" altLang="zh-CN" dirty="0"/>
              <a:t>R1/=2</a:t>
            </a:r>
          </a:p>
          <a:p>
            <a:r>
              <a:rPr lang="en-US" altLang="zh-CN" dirty="0"/>
              <a:t>R1-R2*2.5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76C7B-8E49-4E38-97D0-9C60CA99FC1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7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9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2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EE51-D70C-47A2-84D2-32B7B87200BF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F0C4F-D8FE-E19B-06AD-C0847CB06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线性代数概论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5C017-FEE3-C032-7D42-EAD1092B9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东营市第一中学 张瑞熙</a:t>
            </a:r>
          </a:p>
        </p:txBody>
      </p:sp>
    </p:spTree>
    <p:extLst>
      <p:ext uri="{BB962C8B-B14F-4D97-AF65-F5344CB8AC3E}">
        <p14:creationId xmlns:p14="http://schemas.microsoft.com/office/powerpoint/2010/main" val="42400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F962-BF89-FCAF-7F0C-BA45D2DF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如何组成？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6D7A7-790C-4232-0655-551791F3A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两个向量标量乘法之和的结果被称为这两个向量的线性组合</a:t>
                </a:r>
                <a:endParaRPr lang="en-US" altLang="zh-CN" dirty="0"/>
              </a:p>
              <a:p>
                <a:r>
                  <a:rPr lang="zh-CN" altLang="en-US" dirty="0"/>
                  <a:t>如：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  </a:t>
                </a:r>
                <a:endParaRPr lang="en-US" altLang="zh-CN" b="1" dirty="0"/>
              </a:p>
              <a:p>
                <a:r>
                  <a:rPr lang="zh-CN" altLang="en-US" b="1" dirty="0"/>
                  <a:t>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的全部线性组合构成的向量集合：</a:t>
                </a:r>
                <a:r>
                  <a:rPr lang="zh-CN" altLang="en-US" b="1" dirty="0"/>
                  <a:t>张成的空间</a:t>
                </a:r>
                <a:endParaRPr lang="en-US" altLang="zh-CN" b="1" dirty="0"/>
              </a:p>
              <a:p>
                <a:r>
                  <a:rPr lang="zh-CN" altLang="en-US" dirty="0"/>
                  <a:t>当存在多个如此的向量时，如果每一个向量都对扩大该向量集合有贡献，则称这些向量为</a:t>
                </a:r>
                <a:r>
                  <a:rPr lang="zh-CN" altLang="en-US" b="1" dirty="0"/>
                  <a:t>线性无关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否则，称为</a:t>
                </a:r>
                <a:r>
                  <a:rPr lang="zh-CN" altLang="en-US" b="1" dirty="0"/>
                  <a:t>线性相关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所以：什么才是真正的基？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6D7A7-790C-4232-0655-551791F3A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B1EF-FCE5-84FB-243F-BEBE11AF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解决这个问题之前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F19A6-1894-6793-4B07-793BBCE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什么才是线性？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严格定义</a:t>
            </a:r>
          </a:p>
        </p:txBody>
      </p:sp>
    </p:spTree>
    <p:extLst>
      <p:ext uri="{BB962C8B-B14F-4D97-AF65-F5344CB8AC3E}">
        <p14:creationId xmlns:p14="http://schemas.microsoft.com/office/powerpoint/2010/main" val="5337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D06-DB21-53A8-4AA3-EA20F17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7922D7-D047-DF2F-4124-ED3EEBACD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现有：向量集合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，域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，加法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，标量乘法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满足：</a:t>
                </a:r>
                <a:r>
                  <a:rPr lang="zh-CN" altLang="en-US" dirty="0">
                    <a:solidFill>
                      <a:srgbClr val="FFFFFF"/>
                    </a:solidFill>
                    <a:latin typeface="-apple-system"/>
                  </a:rPr>
                  <a:t>加法交换律、加法结合律、加法单位元、加法逆元、标量乘法和向量加法的分配律、标量乘法一致于单位乘法、标量乘法单位元</a:t>
                </a:r>
                <a:endParaRPr lang="en-US" altLang="zh-CN" dirty="0">
                  <a:solidFill>
                    <a:srgbClr val="FFFFFF"/>
                  </a:solidFill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FFFFFF"/>
                    </a:solidFill>
                    <a:latin typeface="-apple-system"/>
                  </a:rPr>
                  <a:t>则：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,+,∙,</m:t>
                        </m:r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dirty="0"/>
                  <a:t> 构成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上的一个线性空间，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为基域，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中元素称为向量。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7922D7-D047-DF2F-4124-ED3EEBACD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F335-D8BF-FB68-3158-999B9725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 </a:t>
            </a:r>
            <a:r>
              <a:rPr lang="en-US" altLang="zh-CN" dirty="0"/>
              <a:t>&amp; </a:t>
            </a:r>
            <a:r>
              <a:rPr lang="zh-CN" altLang="en-US" dirty="0"/>
              <a:t>线性无关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4B2DC-2506-4DAD-043A-D65F2CF8C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为一个向量组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为该向量组的一个线性表出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，满足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则称该向量组线性无关，否则线性相关。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4B2DC-2506-4DAD-043A-D65F2CF8C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1122-FBB7-42C7-009A-3E58D211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极大线性无关组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FE161-703A-A95E-94F7-9816CA264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}∈{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，若：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线性无关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线性相关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一个极大线性无关组</a:t>
                </a:r>
                <a:endParaRPr lang="en-US" altLang="zh-CN" dirty="0"/>
              </a:p>
              <a:p>
                <a:r>
                  <a:rPr lang="zh-CN" altLang="en-US" dirty="0"/>
                  <a:t>其大小为向量组的秩，记作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FE161-703A-A95E-94F7-9816CA264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C769-FBDF-2ED6-0065-961A8F7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Hamel </a:t>
            </a:r>
            <a:r>
              <a:rPr lang="zh-CN" altLang="en-US" dirty="0"/>
              <a:t>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8F7B-0D4A-E4F4-6D90-32ED793D9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称线性空间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的一个极大线性无关组为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的一组</a:t>
                </a:r>
                <a:r>
                  <a:rPr lang="en-US" altLang="zh-CN" dirty="0"/>
                  <a:t> Hamel </a:t>
                </a:r>
                <a:r>
                  <a:rPr lang="zh-CN" altLang="en-US" dirty="0"/>
                  <a:t>基</a:t>
                </a:r>
                <a:endParaRPr lang="en-US" altLang="zh-CN" dirty="0"/>
              </a:p>
              <a:p>
                <a:r>
                  <a:rPr lang="zh-CN" altLang="en-US" dirty="0"/>
                  <a:t>即线形基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维数为基的元素个数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中任意极大线性无关组均为其基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8F7B-0D4A-E4F4-6D90-32ED793D9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0CA8-73DE-042A-5965-BA4ADAC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让我们回到直观上来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5900B-EDA7-E7CF-EC48-4D987E8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线性：运算在维度上时均匀的，不会出现坐标系“变形”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线性无关：存在一些向量，他们均不共线，并且无法通过组合其他向量的方式合成出来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秩：由这些线性无关的向量（极大线性无关组）最多可以确定的维数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Hamel </a:t>
            </a:r>
            <a:r>
              <a:rPr lang="zh-CN" altLang="en-US" dirty="0"/>
              <a:t>基：基底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9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8302F-41CD-EB0A-63A5-E31F46CC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OI </a:t>
            </a:r>
            <a:r>
              <a:rPr lang="zh-CN" altLang="en-US" dirty="0"/>
              <a:t>上有什么用？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DFCD-9784-9317-9F06-146A2B70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对给定的向量组，找到一组极大线性无关组（张成空间的基）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向给定的向量组插入某些向量，在插入操作后的向量组中找到一组极大线性无关组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对找到的一组基，判断某向量能否被其线性表出</a:t>
            </a: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求秩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-apple-system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325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15223-0358-6820-7B10-2BF80EA7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异或线性基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D5813-0C2A-0A44-7FCE-5E6BEE34F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域：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两个元素的有限域，定义加法为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CN" altLang="en-US" dirty="0"/>
                  <a:t> 意义上的加法，即异或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在这个域中，每个向量可以看做一个二进制数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D5813-0C2A-0A44-7FCE-5E6BEE34F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FC7A-2586-4D7E-D49F-F856A64B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异或线性基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50C57-B5A1-A5CE-334D-B85FBD4E7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域：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dirty="0"/>
                  <a:t>，即二进制域，定义加法为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意义上的加法。</a:t>
                </a:r>
                <a:endParaRPr lang="en-US" altLang="zh-CN" dirty="0"/>
              </a:p>
              <a:p>
                <a:r>
                  <a:rPr lang="zh-CN" altLang="en-US" dirty="0"/>
                  <a:t>定义 </a:t>
                </a:r>
                <a:r>
                  <a:rPr lang="en-US" altLang="zh-CN" dirty="0"/>
                  <a:t>Hamel </a:t>
                </a:r>
                <a:r>
                  <a:rPr lang="zh-CN" altLang="en-US" dirty="0"/>
                  <a:t>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则：域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上的任一集合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总可以被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异或和与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50C57-B5A1-A5CE-334D-B85FBD4E7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653D-A931-54BA-DCF3-13EBBD8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C1075-BE9A-57D5-4D61-899C595B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endParaRPr lang="en-US" altLang="zh-CN" dirty="0"/>
          </a:p>
          <a:p>
            <a:r>
              <a:rPr lang="zh-CN" altLang="en-US" dirty="0"/>
              <a:t>群论</a:t>
            </a:r>
          </a:p>
        </p:txBody>
      </p:sp>
    </p:spTree>
    <p:extLst>
      <p:ext uri="{BB962C8B-B14F-4D97-AF65-F5344CB8AC3E}">
        <p14:creationId xmlns:p14="http://schemas.microsoft.com/office/powerpoint/2010/main" val="14012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9E15D-BE43-DA73-A27B-B4AE7DC9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3CBAD-3F8C-F907-6AEC-F4CE09DA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动态向线性基中插入元素，如果插入的向量可以被基中其他元素异或出来，舍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50FD2B-BFE5-AF70-CA80-38B45C35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95" y="3196011"/>
            <a:ext cx="456190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1A5E3E-1F62-9009-3AB3-A1CFF6AB8D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𝑃𝑟𝑜𝑏𝑙𝑒𝑚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1A5E3E-1F62-9009-3AB3-A1CFF6AB8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AE20D-A051-287F-340A-A9176724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P3812</a:t>
            </a:r>
          </a:p>
          <a:p>
            <a:r>
              <a:rPr lang="en-US" altLang="zh-CN" dirty="0"/>
              <a:t>P4570</a:t>
            </a:r>
          </a:p>
          <a:p>
            <a:r>
              <a:rPr lang="en-US" altLang="zh-CN" dirty="0"/>
              <a:t>P4151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27C25-5501-50F1-7E1A-68FD8D1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4DBD9-6EA2-A5EE-64AA-186E65759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什么是函数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将数字进行有序转换的工具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变换：将向量进行有序转换，即运动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线性变换：原点不变，且坐标线垂直并等距分布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4DBD9-6EA2-A5EE-64AA-186E65759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D6DD-45E9-BE72-B85F-ADA70B8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如何描述？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D63605-5AF1-310B-C20E-D01CF133E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→????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记录基向量的位置变换：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合二为一：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/>
                  <a:t>为这个变换的</a:t>
                </a:r>
                <a:r>
                  <a:rPr lang="zh-CN" altLang="en-US" b="1" dirty="0"/>
                  <a:t>变换矩阵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将任意在原基下的坐标与该矩阵进行叠加（相乘），就能得到变换后相对于原基的坐标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D63605-5AF1-310B-C20E-D01CF133E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8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B4E2-4DD5-03D2-95A1-364DC1ED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8AC60-A8C9-21A3-C9C5-7EAF64A8F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一个二维变换均可以由四个数字构成的矩阵确定 </a:t>
                </a:r>
                <a:endParaRPr lang="en-US" altLang="zh-CN" dirty="0"/>
              </a:p>
              <a:p>
                <a:r>
                  <a:rPr lang="zh-CN" altLang="en-US" dirty="0"/>
                  <a:t>变换唯一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8AC60-A8C9-21A3-C9C5-7EAF64A8F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A4C3-0457-20AD-A316-892DB8F7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变换的叠加？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BF0B-91C0-E3C9-4597-BA471DC3C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如果两个变换：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先后作用于初始向量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上：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（群的性质）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先后叠加两个变换的结果等价于先合成两个变换后叠加的结果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BF0B-91C0-E3C9-4597-BA471DC3C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EF21-4540-EA89-4F34-8540AA05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689C-34E0-5703-4DE2-738F17868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首先：对于初始向量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的去向？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首先变成了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然后进行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变换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689C-34E0-5703-4DE2-738F1786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16EE-0DC8-F0BE-7F5C-B7136DE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7B67E-D645-15A4-64C5-2A7584C25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，情况相同：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首先变成了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然后进行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变换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组合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𝑓𝑑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7B67E-D645-15A4-64C5-2A7584C25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97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AC92-8307-AF3D-58F9-2A77E0E7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96DE-D75D-E916-92C3-D9AE63D4B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，存在：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即：群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,∙)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不是阿贝尔群，其中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表示矩阵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96DE-D75D-E916-92C3-D9AE63D4B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B45B2-177E-E8EC-F5C6-440EC339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972C2-D473-D637-7372-22DED24CC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OI </a:t>
                </a:r>
                <a:r>
                  <a:rPr lang="zh-CN" altLang="en-US" dirty="0"/>
                  <a:t>上，一般可以通过二维数组模拟矩阵。</a:t>
                </a:r>
                <a:endParaRPr lang="en-US" altLang="zh-CN" dirty="0"/>
              </a:p>
              <a:p>
                <a:r>
                  <a:rPr lang="zh-CN" altLang="en-US" dirty="0"/>
                  <a:t>不难发现，如果设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为两个矩阵的乘积，则有：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易求解。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972C2-D473-D637-7372-22DED24CC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44ABE-6675-04ED-4BD2-318D449D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向量到底是什么？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02863-1CC6-FE03-7698-E2F4B997C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对于物理学者：有大小和方向的箭头</a:t>
                </a:r>
                <a:endParaRPr lang="en-US" altLang="zh-CN" dirty="0"/>
              </a:p>
              <a:p>
                <a:r>
                  <a:rPr lang="zh-CN" altLang="en-US" dirty="0"/>
                  <a:t>对于计算机学者：列表</a:t>
                </a:r>
                <a:endParaRPr lang="en-US" altLang="zh-CN" dirty="0"/>
              </a:p>
              <a:p>
                <a:r>
                  <a:rPr lang="zh-CN" altLang="en-US" dirty="0"/>
                  <a:t>对于数学学者：</a:t>
                </a:r>
                <a:r>
                  <a:rPr lang="en-US" altLang="zh-CN" dirty="0"/>
                  <a:t>Anything</a:t>
                </a:r>
                <a:r>
                  <a:rPr lang="zh-CN" altLang="en-US" dirty="0"/>
                  <a:t>，但是保证其运算有意义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想到了什么？</a:t>
                </a:r>
                <a:endParaRPr lang="en-US" altLang="zh-CN" dirty="0"/>
              </a:p>
              <a:p>
                <a:r>
                  <a:rPr lang="zh-CN" altLang="en-US" dirty="0"/>
                  <a:t>群：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,+,∗,×)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02863-1CC6-FE03-7698-E2F4B997C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C8AC-A2A9-BABB-E143-EBC1E66F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FEB717-F1F7-D587-8B90-C58798CD3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7188" y="1825625"/>
                <a:ext cx="445661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FEB717-F1F7-D587-8B90-C58798CD3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7188" y="1825625"/>
                <a:ext cx="445661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13F205F-9097-3D2E-2D7E-994A7143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6486"/>
            <a:ext cx="5965372" cy="4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918D7-C2BD-CB40-4A3E-768BFBF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D01D5C-5EAD-EE2C-2215-909E00F9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几何意义：通过某个变换，坐标系上某一面积变化的倍数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=1×2−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×1=3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但是</a:t>
                </a:r>
                <a:r>
                  <a:rPr lang="en-US" altLang="zh-CN" b="0" dirty="0"/>
                  <a:t>……</a:t>
                </a:r>
              </a:p>
              <a:p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D01D5C-5EAD-EE2C-2215-909E00F9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5FED3C-B064-3ED2-4F84-6A7DDDA7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92" y="3610130"/>
            <a:ext cx="3282508" cy="25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15F4A-0DBF-B66D-1FD7-9789D7798C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15F4A-0DBF-B66D-1FD7-9789D7798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C8E07-2F61-6710-D9FF-C101F285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变换可以翻转坐标系。</a:t>
            </a:r>
            <a:endParaRPr lang="en-US" altLang="zh-CN" dirty="0"/>
          </a:p>
          <a:p>
            <a:r>
              <a:rPr lang="zh-CN" altLang="en-US" dirty="0"/>
              <a:t>当两个基向量的左右关系发生变化时，坐标系就被翻转了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行列式的值为负数代表翻转后的面积。</a:t>
            </a:r>
          </a:p>
        </p:txBody>
      </p:sp>
    </p:spTree>
    <p:extLst>
      <p:ext uri="{BB962C8B-B14F-4D97-AF65-F5344CB8AC3E}">
        <p14:creationId xmlns:p14="http://schemas.microsoft.com/office/powerpoint/2010/main" val="16804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D50B9-C82D-7FA5-14B0-ED7C1CF0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3E87D-7BB1-B33E-34B5-2A352316D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dirty="0"/>
                  <a:t>两个矩阵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试说明，为什么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3E87D-7BB1-B33E-34B5-2A352316D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77BF-BE73-74BC-98B8-6C65F67F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7B978-587C-8463-8A08-184C4BF26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两行交换，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某一行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若某一行乘上某个数加到另一行上，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为上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下三角矩阵，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trike="sngStrike" dirty="0"/>
                  <a:t>  </a:t>
                </a:r>
              </a:p>
              <a:p>
                <a:r>
                  <a:rPr lang="en-US" altLang="zh-CN" sz="1800" dirty="0"/>
                  <a:t>https://www.luogu.com.cn/blog/Stormy-Rey/calculate-det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7B978-587C-8463-8A08-184C4BF26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97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F036-BA83-C395-5C00-B871164F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EAFE9-4F9C-2D2A-0E79-7E037BE6A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⟺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在消元法中，参与计算和发生改变的是方程中各变量的系数</a:t>
                </a:r>
                <a:endParaRPr lang="en-US" altLang="zh-CN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各变量并未参与计算，且没有发生改变</a:t>
                </a:r>
                <a:endParaRPr lang="en-US" altLang="zh-CN" dirty="0">
                  <a:solidFill>
                    <a:srgbClr val="FFFFFF"/>
                  </a:solidFill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可以利用系数的位置表示变量，从而省略变量</a:t>
                </a:r>
                <a:endParaRPr lang="en-US" altLang="zh-CN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在计算中将变量简化省略，方程的解不变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EAFE9-4F9C-2D2A-0E79-7E037BE6A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1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5FE84-1B67-AB26-8DE9-398EBF22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78A95-7049-9943-AD22-33439431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几何意义？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拆开来看：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可以看做：我们有基向量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，通过构造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个基向量来形成向量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(5,0)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zh-CN" altLang="en-US" dirty="0"/>
                  <a:t>容易得到：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78A95-7049-9943-AD22-33439431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9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BD670-72A7-CF60-C3D3-ED2E5E41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1845C-3611-FECD-F747-6FFC2DB3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将方程组转化为矩阵</a:t>
            </a:r>
            <a:endParaRPr lang="en-US" altLang="zh-CN" dirty="0"/>
          </a:p>
          <a:p>
            <a:r>
              <a:rPr lang="zh-CN" altLang="en-US" dirty="0"/>
              <a:t>矩阵变换为最简形</a:t>
            </a:r>
            <a:endParaRPr lang="en-US" altLang="zh-CN" dirty="0"/>
          </a:p>
          <a:p>
            <a:r>
              <a:rPr lang="zh-CN" altLang="en-US" dirty="0"/>
              <a:t>还原方程组</a:t>
            </a:r>
            <a:endParaRPr lang="en-US" altLang="zh-CN" dirty="0"/>
          </a:p>
          <a:p>
            <a:r>
              <a:rPr lang="zh-CN" altLang="en-US" dirty="0"/>
              <a:t>求解第一个变量</a:t>
            </a:r>
            <a:endParaRPr lang="en-US" altLang="zh-CN" dirty="0"/>
          </a:p>
          <a:p>
            <a:r>
              <a:rPr lang="zh-CN" altLang="en-US" dirty="0"/>
              <a:t>补充自由未知量</a:t>
            </a:r>
            <a:endParaRPr lang="en-US" altLang="zh-CN" dirty="0"/>
          </a:p>
          <a:p>
            <a:r>
              <a:rPr lang="zh-CN" altLang="en-US" dirty="0"/>
              <a:t>列方程组表示通解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1FE06-D4A2-6EC5-7FDF-DD92409A1178}"/>
                  </a:ext>
                </a:extLst>
              </p:cNvPr>
              <p:cNvSpPr txBox="1"/>
              <p:nvPr/>
            </p:nvSpPr>
            <p:spPr>
              <a:xfrm>
                <a:off x="5521234" y="2717074"/>
                <a:ext cx="4014652" cy="14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1FE06-D4A2-6EC5-7FDF-DD92409A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4" y="2717074"/>
                <a:ext cx="4014652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7B7B-E665-CC43-D76B-216E4D7F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什么时候有解？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D8124-E722-FEB0-4C12-6CC46FE8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我们讲过，一个矩阵的秩是其能确定的最大维度</a:t>
            </a:r>
            <a:endParaRPr lang="en-US" altLang="zh-CN" dirty="0"/>
          </a:p>
          <a:p>
            <a:r>
              <a:rPr lang="zh-CN" altLang="en-US" dirty="0"/>
              <a:t>也就是说，如果我们给定的坐标维度在这个最大维度内，这个矩阵就可以确定这个坐标的信息。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换而言之，如果一个线性方程组的未知数的数量不大于秩，则有确定解，否则只有通式，即在某个线（面）上</a:t>
            </a:r>
          </a:p>
        </p:txBody>
      </p:sp>
    </p:spTree>
    <p:extLst>
      <p:ext uri="{BB962C8B-B14F-4D97-AF65-F5344CB8AC3E}">
        <p14:creationId xmlns:p14="http://schemas.microsoft.com/office/powerpoint/2010/main" val="39579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B49B-C723-D7A8-CE6E-A16438C6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000C1-6205-DCEC-1F2C-CE6AC552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10B84-9F32-2102-DA21-51143D2E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075"/>
            <a:ext cx="7185436" cy="3669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5F3BC4-831A-D29F-01AD-79669BA8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496" y="3477822"/>
            <a:ext cx="3107304" cy="2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F9A7F-7B2C-391C-649A-9B36BCC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所以，怎么理解向量？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E4B0E3-4E10-8F94-E726-EDD230DD6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考虑：一个箭头：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(−2,3)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或者我们可以用矩阵表示为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落在坐标系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中。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观点碰撞：向量是列表？</a:t>
                </a:r>
                <a:endParaRPr lang="en-US" altLang="zh-CN" dirty="0"/>
              </a:p>
              <a:p>
                <a:r>
                  <a:rPr lang="zh-CN" altLang="en-US" dirty="0"/>
                  <a:t>向左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 ，向上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有序列表 </a:t>
                </a:r>
                <a:endParaRPr lang="en-US" altLang="zh-CN" dirty="0"/>
              </a:p>
              <a:p>
                <a:r>
                  <a:rPr lang="zh-CN" altLang="en-US" dirty="0"/>
                  <a:t>一个向量对应着一个箭头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E4B0E3-4E10-8F94-E726-EDD230DD6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13A89C-45BA-256E-2A2F-B500A3C7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2" y="3030259"/>
            <a:ext cx="3681660" cy="3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BB0C-7C07-587D-BB73-4441886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B4B7-1F71-38BB-9A2E-F1AAF30C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P3389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6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1F08-BAC6-418D-2BB1-A592888D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其他思路：高斯约旦消元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3D064-7627-BA8B-4938-39FC9CD4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选择一个尚未被选过的未知数作为主元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effectLst/>
                    <a:latin typeface="-apple-system"/>
                  </a:rPr>
                  <a:t>选择一个包含这个主元的方程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系数化为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i="0" dirty="0">
                    <a:effectLst/>
                    <a:latin typeface="-apple-system"/>
                  </a:rPr>
                  <a:t>通过加减消元，消掉其它方程中的这个未知数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/>
                  <a:t>重复以上步骤，直到把每一行都变成只有一项有系数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3D064-7627-BA8B-4938-39FC9CD4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28B2-2FC3-C54D-3F6D-30A441DD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DD2B-F79F-D107-5619-411F699D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高斯消元为上三角</a:t>
            </a:r>
            <a:endParaRPr lang="en-US" altLang="zh-CN" dirty="0"/>
          </a:p>
          <a:p>
            <a:r>
              <a:rPr lang="zh-CN" altLang="en-US" dirty="0"/>
              <a:t>对角线相乘</a:t>
            </a:r>
          </a:p>
        </p:txBody>
      </p:sp>
    </p:spTree>
    <p:extLst>
      <p:ext uri="{BB962C8B-B14F-4D97-AF65-F5344CB8AC3E}">
        <p14:creationId xmlns:p14="http://schemas.microsoft.com/office/powerpoint/2010/main" val="514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DF729-2218-E513-56E8-9A09DB2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D892E-AA25-B2F0-8A03-12EF62892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存在公式：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func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*</a:t>
                </a:r>
                <a:r>
                  <a:rPr lang="zh-CN" altLang="en-US" dirty="0"/>
                  <a:t>仅供欣赏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D892E-AA25-B2F0-8A03-12EF62892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A77-0441-1170-7071-0BCAA0A0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9D8AB-109D-FD8B-5FCC-7790AD340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欧几里得消元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如果</m:t>
                    </m:r>
                  </m:oMath>
                </a14:m>
                <a:r>
                  <a:rPr lang="zh-CN" altLang="en-US" dirty="0"/>
                  <a:t>没有消掉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则辗转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，直到消掉第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此时，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是一个上三角矩阵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9D8AB-109D-FD8B-5FCC-7790AD340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6BF3F-8813-3938-5E86-6FB80A12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12F91-EDA1-DCB4-AB0E-6B370E53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B1AD8-48A6-06CF-6B13-3AB5CF9C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566"/>
            <a:ext cx="7465542" cy="3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46FC-923A-F0EC-5401-DCEB5D4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2E8D92-DA8E-FCB5-6EA5-77B8886F2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当行列式为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时，该矩阵表示的变换时降维的，即丢失一个维度的信息，即不满秩</a:t>
                </a:r>
                <a:endParaRPr lang="en-US" altLang="zh-CN" dirty="0"/>
              </a:p>
              <a:p>
                <a:r>
                  <a:rPr lang="zh-CN" altLang="en-US" dirty="0"/>
                  <a:t>超过秩的阶数的行列式一定为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行列式为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：线性相关（不满秩）</a:t>
                </a:r>
                <a:endParaRPr lang="en-US" altLang="zh-CN" dirty="0"/>
              </a:p>
              <a:p>
                <a:r>
                  <a:rPr lang="zh-CN" altLang="en-US" dirty="0"/>
                  <a:t>行列式不为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线性无关（满秩）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2E8D92-DA8E-FCB5-6EA5-77B8886F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70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3B41-363A-46D7-4B1E-9C73B90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还原变换 </a:t>
            </a:r>
            <a:r>
              <a:rPr lang="en-US" altLang="zh-CN" dirty="0"/>
              <a:t>– </a:t>
            </a:r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83A98-499D-F043-0BD9-DDFA9885C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如果说矩阵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意味着一个变换，那如果想还原这个变换，通过的逆变换对应的矩阵叫做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的逆，记作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什么也不做，即：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一定有逆变换吗？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83A98-499D-F043-0BD9-DDFA9885C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829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BB76-D977-9F7E-A260-372EFEA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逆矩阵的存在性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FD55E-E50D-2EAA-D6DC-50E3EB2A3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如果一个变换是降秩的，则没有逆矩阵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逆矩阵变换的结果需要具有唯一性。如果三维的向量经过一个变换压至一个平面内，则其丢失了第三维的信息。</a:t>
                </a:r>
                <a:endParaRPr lang="en-US" altLang="zh-CN" dirty="0"/>
              </a:p>
              <a:p>
                <a:r>
                  <a:rPr lang="zh-CN" altLang="en-US" dirty="0"/>
                  <a:t>那么，其逆变换的结果就有无数种可能，故没有逆矩阵。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FD55E-E50D-2EAA-D6DC-50E3EB2A3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6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AC7F-9AFD-7FF8-2D6A-366C6CB5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6866D-B787-1162-5366-D68F659C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56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B7A9-0D7F-659B-5C78-E6C57585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运算：加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0ADFA-EF62-5A2D-CAE7-1D74F655A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平行四边形法则：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为什么是合理的？</a:t>
                </a:r>
                <a:endParaRPr lang="en-US" altLang="zh-CN" dirty="0"/>
              </a:p>
              <a:p>
                <a:r>
                  <a:rPr lang="zh-CN" altLang="en-US" dirty="0"/>
                  <a:t>运算本质：特定的运动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0ADFA-EF62-5A2D-CAE7-1D74F655A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9831C7A-DDEB-D74C-5752-51D38BE6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15" y="546462"/>
            <a:ext cx="2853640" cy="2882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A6FDB6-7B9C-5C83-1C58-86D28351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523" y="800143"/>
            <a:ext cx="3589832" cy="23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6629-EDBB-4465-18E8-7459604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漏洞：非方阵？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4966B-9BB7-75A9-55ED-2CCA51F9B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zh-CN" altLang="en-US" dirty="0"/>
                  <a:t>列？</a:t>
                </a:r>
                <a:endParaRPr lang="en-US" altLang="zh-CN" dirty="0"/>
              </a:p>
              <a:p>
                <a:r>
                  <a:rPr lang="zh-CN" altLang="en-US" dirty="0"/>
                  <a:t>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 行？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4966B-9BB7-75A9-55ED-2CCA51F9B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C247-65E3-6B99-589E-90E28E6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数乘向量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41CA-F10B-C024-C578-7C206D58A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运算本质：缩放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：标量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41CA-F10B-C024-C578-7C206D58A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5A0FB54-4F08-BEB4-7C66-54653022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77" y="4049486"/>
            <a:ext cx="3385117" cy="1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3630A-37DB-8782-AD49-83ED5D6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理解坐标的方式：基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E6073-9AD0-2FB9-62DC-B0A4CD1C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两个特殊的向量：</a:t>
                </a:r>
                <a:r>
                  <a:rPr lang="en-US" altLang="zh-CN" sz="2800" kern="1200" dirty="0">
                    <a:solidFill>
                      <a:srgbClr val="FFFFFF"/>
                    </a:solidFill>
                    <a:effectLst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定义了坐标系的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轴，单位 </a:t>
                </a:r>
                <a:r>
                  <a:rPr lang="en-US" altLang="zh-CN" dirty="0"/>
                  <a:t>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可以通过</a:t>
                </a:r>
                <a:r>
                  <a:rPr lang="zh-CN" altLang="en-US" b="1" dirty="0"/>
                  <a:t>数乘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加法</a:t>
                </a:r>
                <a:r>
                  <a:rPr lang="zh-CN" altLang="en-US" dirty="0"/>
                  <a:t>的方式组合为该系内所有的向量</a:t>
                </a:r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称为单位向量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基向量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E6073-9AD0-2FB9-62DC-B0A4CD1C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2343-43BD-7593-5C9E-9DCB2916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比如说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6E43C-A405-A452-007C-E8A8A35DD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右图中的向量可以表示为：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6E43C-A405-A452-007C-E8A8A35DD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78F8FE8-ED34-B297-97ED-F68F92E3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40" y="2360473"/>
            <a:ext cx="3681660" cy="3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B1032-21BA-BFBA-BEFC-4FA04903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C8A4D-6275-88E3-F175-B7B64DD5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如果选择完全不同的基，也一样会得到完全合理的系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选用不同的基会导致同样的箭头拥有不同的坐标</a:t>
            </a:r>
            <a:endParaRPr lang="en-US" altLang="zh-CN" dirty="0"/>
          </a:p>
          <a:p>
            <a:r>
              <a:rPr lang="zh-CN" altLang="en-US" dirty="0"/>
              <a:t>当我们描述向量时，很大程度上依赖于我们选择的基向量</a:t>
            </a:r>
          </a:p>
        </p:txBody>
      </p:sp>
    </p:spTree>
    <p:extLst>
      <p:ext uri="{BB962C8B-B14F-4D97-AF65-F5344CB8AC3E}">
        <p14:creationId xmlns:p14="http://schemas.microsoft.com/office/powerpoint/2010/main" val="23551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2025</Words>
  <Application>Microsoft Office PowerPoint</Application>
  <PresentationFormat>宽屏</PresentationFormat>
  <Paragraphs>268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线性代数概论</vt:lpstr>
      <vt:lpstr>前置知识</vt:lpstr>
      <vt:lpstr>向量到底是什么？</vt:lpstr>
      <vt:lpstr>所以，怎么理解向量？</vt:lpstr>
      <vt:lpstr>运算：加</vt:lpstr>
      <vt:lpstr>数乘向量</vt:lpstr>
      <vt:lpstr>理解坐标的方式：基</vt:lpstr>
      <vt:lpstr>比如说……</vt:lpstr>
      <vt:lpstr>多个基？</vt:lpstr>
      <vt:lpstr>如何组成？</vt:lpstr>
      <vt:lpstr>解决这个问题之前……</vt:lpstr>
      <vt:lpstr>线性空间</vt:lpstr>
      <vt:lpstr>线性相关 &amp; 线性无关</vt:lpstr>
      <vt:lpstr>极大线性无关组</vt:lpstr>
      <vt:lpstr>Hamel 基</vt:lpstr>
      <vt:lpstr>让我们回到直观上来……</vt:lpstr>
      <vt:lpstr>在OI 上有什么用？</vt:lpstr>
      <vt:lpstr>异或线性基</vt:lpstr>
      <vt:lpstr>异或线性基</vt:lpstr>
      <vt:lpstr>怎么做？</vt:lpstr>
      <vt:lpstr>Problem</vt:lpstr>
      <vt:lpstr>线性变换</vt:lpstr>
      <vt:lpstr>如何描述？</vt:lpstr>
      <vt:lpstr>运算过程</vt:lpstr>
      <vt:lpstr>变换的叠加？</vt:lpstr>
      <vt:lpstr>矩阵乘法</vt:lpstr>
      <vt:lpstr>矩阵乘法</vt:lpstr>
      <vt:lpstr>性质</vt:lpstr>
      <vt:lpstr>如何计算</vt:lpstr>
      <vt:lpstr>PowerPoint 演示文稿</vt:lpstr>
      <vt:lpstr>行列式</vt:lpstr>
      <vt:lpstr>det&lt;0?</vt:lpstr>
      <vt:lpstr>PowerPoint 演示文稿</vt:lpstr>
      <vt:lpstr>性质</vt:lpstr>
      <vt:lpstr>高斯消元</vt:lpstr>
      <vt:lpstr>线代解释</vt:lpstr>
      <vt:lpstr>如何计算？</vt:lpstr>
      <vt:lpstr>什么时候有解？</vt:lpstr>
      <vt:lpstr>PowerPoint 演示文稿</vt:lpstr>
      <vt:lpstr>PowerPoint 演示文稿</vt:lpstr>
      <vt:lpstr>其他思路：高斯约旦消元</vt:lpstr>
      <vt:lpstr>求解行列式</vt:lpstr>
      <vt:lpstr>求解行列式</vt:lpstr>
      <vt:lpstr>求解行列式</vt:lpstr>
      <vt:lpstr>PowerPoint 演示文稿</vt:lpstr>
      <vt:lpstr>几何理解</vt:lpstr>
      <vt:lpstr>还原变换 – 逆矩阵</vt:lpstr>
      <vt:lpstr>逆矩阵的存在性</vt:lpstr>
      <vt:lpstr>如何求解</vt:lpstr>
      <vt:lpstr>漏洞：非方阵？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线性代数概论</dc:title>
  <dc:creator>KONG KONG</dc:creator>
  <cp:lastModifiedBy>KONG KONG</cp:lastModifiedBy>
  <cp:revision>201</cp:revision>
  <dcterms:created xsi:type="dcterms:W3CDTF">2022-11-04T14:04:21Z</dcterms:created>
  <dcterms:modified xsi:type="dcterms:W3CDTF">2022-11-08T12:36:05Z</dcterms:modified>
</cp:coreProperties>
</file>