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B458A-6770-4E14-94EF-C80ADC64BD71}" v="3200" dt="2022-11-02T21:59:36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CC93-31E2-3CB9-1EE4-28794003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6D3B2-F901-CBB8-C286-E3185138D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BA785-FEF9-6F4F-1FE5-85245AFD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28364-D5D4-58EF-44DB-D833968A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32720-1ECC-76E8-052D-A6A79A7F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73274-46AB-6D12-8176-B0846FEC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24D48C-FC82-2C1E-991F-1A01ACE9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186EA-2AB2-CB12-48D9-2628D280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BB4C2-5A0C-FB72-E8E1-D5F14F1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49DD9-F4D7-7927-D85E-11463372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6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917D2-D30D-6349-B460-860D65DB7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18C71-AD70-7C18-0060-F111A7ED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AD9D7-5F7B-0BBA-FB05-393C7C70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D49EE-0904-CEED-FD51-D4A4DC06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19E92-45D5-D958-BF8A-D8E47EB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8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DB0A4-8C8F-ED34-4841-E05CF204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21D0B-39C9-A901-BF9C-EEED9B5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65DD8-F8C6-6265-165A-049E1678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98AE-0410-7004-C76D-95069BB7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108BF-0CCE-8E27-BFF8-E6A46D33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09058-C245-FDFC-FC3A-CD04D9D2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FA9B7-F52C-11CE-0315-90AD8A35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967BD-E90D-A7BE-9CD7-88D52BF1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9D3E4-E111-0A71-99C4-62C613E8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129D6-9D72-2B51-740C-CAAA6FF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30E97-6EF2-2003-8F66-C3F663B7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B2AB8-DC5D-7BDC-7DD7-A191712ED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739B4-3FEE-9907-8AD1-AABDDB2F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3DFCD-27E5-FD92-37CE-3165D370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7FDF5-EA00-074D-DFC6-EABD02BF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7ABBA-93A1-833C-D0F9-BD69C97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6FA0-B9B1-F504-BE76-E5FE844C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2689E-1A7B-DBDC-552A-9D744A1E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CB142-2851-B1C9-1F12-AD097BF8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5EF3E-476F-416D-CAB1-6230E116F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3B7D1D-742A-902B-97F0-CD13A2EBE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C03B88-00DF-A13B-1DD4-B4C642FE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1DFA8D-C51B-9000-3EB0-3DF140E7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BE456-8562-1141-CE5F-426F5622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A685-0FBC-0FC5-D367-27CEAF05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80482-36CD-4C6F-D2D6-36E2E7D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BFBE25-3438-D652-22FE-3D5092D3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63DD6-420E-DF97-64C3-9107C21A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39B9C-44B7-2D62-BC38-07663DC0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D6301-04A7-3B62-23AF-047D62C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4AF2A-CD88-DE0C-5E55-FF5866E8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4F1D-47C4-F5CD-921D-FFFF5B71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5BA13-DBCE-3449-030D-D41E6A62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AC3F9-2E7A-0F70-C036-019817D92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CB69D-B423-FABE-0F0E-8CDBE1CC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BE071-B81F-FC60-6004-51B2B01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C9BD6-8975-283F-8311-337965E9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3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3FF48-9DAF-D42E-5C4D-A1C07A47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69573-D590-68ED-6A13-8F1594D56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C904F-0A7D-FAE9-F805-06C0892CA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2C67-3E31-A138-18C7-01B5EEA0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624BC-E291-E24F-8F49-42CC343A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B490-C1CF-0668-02B1-93CA08B8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6343E-ED8B-DD26-2D48-F71A3FCE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3B5EC-7078-4884-8C55-FE32653F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1555F-4E75-6E36-95F8-F0349ADBE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F875-98E5-4ACC-8706-B57D182528DB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2E82-698E-A03B-7433-2421A7CBB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32E81-C3FE-4076-9C92-45DB8310A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A8C2-DF6D-4776-AC03-B84AAA78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D01C1-7BBC-9726-4913-F6887D7C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线</a:t>
            </a:r>
            <a:r>
              <a:rPr lang="zh-CN" altLang="en-US" sz="5400"/>
              <a:t>代角度下的</a:t>
            </a:r>
            <a:r>
              <a:rPr lang="en-US" altLang="zh-CN" sz="5400" dirty="0"/>
              <a:t>CRT</a:t>
            </a:r>
            <a:r>
              <a:rPr lang="zh-CN" altLang="en-US" sz="5400" dirty="0"/>
              <a:t>与</a:t>
            </a:r>
            <a:r>
              <a:rPr lang="en-US" altLang="zh-CN" sz="5400" dirty="0"/>
              <a:t>LIP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1919E-DE72-26DE-B043-0801D2045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东营市第一中学 张瑞熙</a:t>
            </a:r>
          </a:p>
        </p:txBody>
      </p:sp>
    </p:spTree>
    <p:extLst>
      <p:ext uri="{BB962C8B-B14F-4D97-AF65-F5344CB8AC3E}">
        <p14:creationId xmlns:p14="http://schemas.microsoft.com/office/powerpoint/2010/main" val="12127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890C-53F2-52A9-A3B8-DC678AAD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数论倒数 </a:t>
            </a:r>
            <a:r>
              <a:rPr lang="en-US" altLang="zh-CN" dirty="0"/>
              <a:t>– </a:t>
            </a:r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0690AB-184B-D223-5458-8166B227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接上问，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r>
                  <a:rPr lang="zh-CN" altLang="en-US" dirty="0"/>
                  <a:t> ，即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zh-CN" altLang="en-US" dirty="0"/>
                  <a:t>的数论倒数为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3∗2=6</m:t>
                    </m:r>
                  </m:oMath>
                </a14:m>
                <a:r>
                  <a:rPr lang="zh-CN" altLang="en-US" dirty="0"/>
                  <a:t> 代入，有以下过程：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3≡3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3≡0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6≡1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6≡0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 的基向量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同理可求出其他对的基向量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0690AB-184B-D223-5458-8166B227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9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8C1BC-3452-B378-0736-1325666B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对于多维同余坐标系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630CD-E252-897A-9106-E8D511CC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个数而言，如果想要成为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的基向量，就必须是其他所有数的公倍数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先把剩下的数乘起来，再乘上其逆元，求得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的基向量的值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算式表述：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b="1" dirty="0"/>
                  <a:t>  </a:t>
                </a:r>
                <a:r>
                  <a:rPr lang="zh-CN" altLang="en-US" dirty="0"/>
                  <a:t>以此类推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630CD-E252-897A-9106-E8D511CC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EC889-748F-D1CE-9BA4-D787234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整理：中国剩余定理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BF09B5-CDD7-BB5A-2E6D-FB572CE0C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对于同余方程组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两两互质，其解为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BF09B5-CDD7-BB5A-2E6D-FB572CE0C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54B8F-050B-385E-5CED-87EE1F27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FB7BE-D8A8-12CC-333B-F38CD59E6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今有物，不知其数。三三数之剩二，五五数之剩三，七七数之剩二。问：物几何？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如果使用上述方法，算的结果为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233</m:t>
                    </m:r>
                  </m:oMath>
                </a14:m>
                <a:r>
                  <a:rPr lang="zh-CN" altLang="en-US" b="0" dirty="0"/>
                  <a:t>，但是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明显也是符合要求的。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FB7BE-D8A8-12CC-333B-F38CD59E6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C692-77D7-3AC7-E63E-BA49BD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BBB17C-58F6-1AB9-E941-3197E3DA0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所有基向量的和一定会大于所有数的乘积。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BBB17C-58F6-1AB9-E941-3197E3DA0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D7DB4C5-C294-69A8-F82E-3BAE9B2F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00" y="2937374"/>
            <a:ext cx="5508500" cy="32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6192-8BA6-FD22-AA3B-25C8F089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整式的同余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C9F346-41AB-0C2D-B1BD-3C2213BD6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再计算：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再计算：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有什么规律吗？</a:t>
                </a:r>
                <a:endParaRPr lang="en-US" altLang="zh-CN" dirty="0"/>
              </a:p>
              <a:p>
                <a:r>
                  <a:rPr lang="zh-CN" altLang="en-US" dirty="0"/>
                  <a:t>是否可以将整数的同余迁移到整式呢？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C9F346-41AB-0C2D-B1BD-3C2213BD6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8DE25B-4DE5-43C3-C243-A10EDDA20CCF}"/>
                  </a:ext>
                </a:extLst>
              </p:cNvPr>
              <p:cNvSpPr txBox="1"/>
              <p:nvPr/>
            </p:nvSpPr>
            <p:spPr>
              <a:xfrm>
                <a:off x="3548742" y="2634342"/>
                <a:ext cx="4149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+4 ……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8DE25B-4DE5-43C3-C243-A10EDDA2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2634342"/>
                <a:ext cx="41496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845BAF-9EB3-A534-3FEE-CF7A3E466C66}"/>
                  </a:ext>
                </a:extLst>
              </p:cNvPr>
              <p:cNvSpPr txBox="1"/>
              <p:nvPr/>
            </p:nvSpPr>
            <p:spPr>
              <a:xfrm>
                <a:off x="3008809" y="3275741"/>
                <a:ext cx="4149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+2……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845BAF-9EB3-A534-3FEE-CF7A3E466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09" y="3275741"/>
                <a:ext cx="41496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B1BB-14D8-47DB-E93F-53406DA4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整式的同余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36A0A8-9262-9875-2F45-43294E8A4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+2……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≡4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整数同余的加、减、乘、逆元操作同样适用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36A0A8-9262-9875-2F45-43294E8A4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EB6D-856D-45CE-4769-EBD00C57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整式同余的性质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A8798-834B-5295-4513-C3ED53CB5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上式自乘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次得：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在整式中，同理则有：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求逆元时则有：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A8798-834B-5295-4513-C3ED53CB5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19A9-4BA6-3D2C-709B-7855C2D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整式的中国剩余定理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45B55-24FD-B69A-B43E-1534358F8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对于同余方程组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)≡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两两互质其解为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45B55-24FD-B69A-B43E-1534358F8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B1E5-A938-2A56-D3E1-D7E0FA47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step——</a:t>
            </a:r>
            <a:r>
              <a:rPr lang="zh-CN" altLang="en-US" dirty="0"/>
              <a:t>化简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4D4BB8-2266-6A44-EAB2-A0D621473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由性质可得：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代入化简：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其他的整式同理化简。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4D4BB8-2266-6A44-EAB2-A0D621473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4C7AA-D25E-B0AC-4339-0626B5D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从同余开始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65E6C-880A-A23F-63B5-40F60D08C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思考：对于同余方程组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几组可能的解？</a:t>
                </a:r>
                <a:endParaRPr lang="en-US" altLang="zh-CN" dirty="0"/>
              </a:p>
              <a:p>
                <a:r>
                  <a:rPr lang="zh-CN" altLang="en-US" dirty="0"/>
                  <a:t>答案十分显然，有六组：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2≡0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2≡2(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4≡0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4≡1(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0≡0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0≡0(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5≡1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5≡2(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1≡1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1≡1(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3≡1 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3≡0(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65E6C-880A-A23F-63B5-40F60D08C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3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EF0D-015E-9191-E66D-82D65C91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拉格朗日插值法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F6800E-DD5F-CC3E-A705-87A1D612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zh-CN" altLang="en-US" sz="4000" dirty="0"/>
                  <a:t> </a:t>
                </a:r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r>
                  <a:rPr lang="zh-CN" altLang="en-US" strike="sngStrike" dirty="0"/>
                  <a:t>拓展学习：</a:t>
                </a:r>
                <a14:m>
                  <m:oMath xmlns:m="http://schemas.openxmlformats.org/officeDocument/2006/math"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𝑊𝑖𝑛𝑜𝑔𝑟𝑎𝑑</m:t>
                    </m:r>
                  </m:oMath>
                </a14:m>
                <a:r>
                  <a:rPr lang="zh-CN" altLang="en-US" strike="sngStrike" dirty="0"/>
                  <a:t>算法：</a:t>
                </a:r>
                <a14:m>
                  <m:oMath xmlns:m="http://schemas.openxmlformats.org/officeDocument/2006/math"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𝐺𝑝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F6800E-DD5F-CC3E-A705-87A1D612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042E-CF22-8AB7-9CDA-B61C6F1B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1326D-ECD8-5C55-1238-CFFF15D2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2879-0378-3BC9-8D1E-EA14ECAC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F80BE-7A06-7ECD-6846-CDDBCDBC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不如来打个表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对于任意两个互质的模数，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都可以这样打表。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832074-5B7A-C383-62DC-95D3D7D2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86" y="672201"/>
            <a:ext cx="5685714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5939-7518-E22B-4BAC-2CDA968D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C7ADCA-3CC6-863E-4BCB-4740056E8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在这张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3∗5</m:t>
                    </m:r>
                  </m:oMath>
                </a14:m>
                <a:r>
                  <a:rPr lang="zh-CN" altLang="en-US" dirty="0"/>
                  <a:t> 的表格里，我们可以找到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zh-CN" altLang="en-US" dirty="0"/>
                  <a:t> 的所有余数。</a:t>
                </a:r>
                <a:endParaRPr lang="en-US" altLang="zh-CN" dirty="0"/>
              </a:p>
              <a:p>
                <a:r>
                  <a:rPr lang="zh-CN" altLang="en-US" dirty="0"/>
                  <a:t>摘出 </a:t>
                </a:r>
                <a:r>
                  <a:rPr lang="en-US" altLang="zh-CN" dirty="0"/>
                  <a:t>“6” “10” </a:t>
                </a:r>
                <a:r>
                  <a:rPr lang="zh-CN" altLang="en-US" dirty="0"/>
                  <a:t>两数分析，有：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6≡1(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5)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6≡0(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	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10≡0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5)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10≡1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发现了什么？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C7ADCA-3CC6-863E-4BCB-4740056E8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DDEF9E-B738-4547-D284-D57E2035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71" y="1245441"/>
            <a:ext cx="4216169" cy="43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1312-EECF-ED33-DD40-8A3E1AE0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同余线性空间下的基向量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816936-5B90-15FD-1F32-8DD7D00B2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6482" cy="4351338"/>
              </a:xfrm>
            </p:spPr>
            <p:txBody>
              <a:bodyPr/>
              <a:lstStyle/>
              <a:p>
                <a:r>
                  <a:rPr lang="zh-CN" altLang="en-US" dirty="0"/>
                  <a:t>对于右图中的坐标系，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10,0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dirty="0"/>
                  <a:t>就是该线性空间下的基向量。</a:t>
                </a:r>
                <a:endParaRPr lang="en-US" altLang="zh-CN" dirty="0"/>
              </a:p>
              <a:p>
                <a:r>
                  <a:rPr lang="zh-CN" altLang="en-US" dirty="0"/>
                  <a:t>对于点</a:t>
                </a:r>
                <a:r>
                  <a:rPr lang="en-US" altLang="zh-CN" dirty="0"/>
                  <a:t> “3”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6≡0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6≡1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18≡0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18≡3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5)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18≡3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15)</m:t>
                    </m:r>
                  </m:oMath>
                </a14:m>
                <a:r>
                  <a:rPr lang="en-US" altLang="zh-CN" dirty="0"/>
                  <a:t> 	</a:t>
                </a:r>
              </a:p>
              <a:p>
                <a:r>
                  <a:rPr lang="zh-CN" altLang="en-US" dirty="0"/>
                  <a:t>正好为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816936-5B90-15FD-1F32-8DD7D00B2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6482" cy="4351338"/>
              </a:xfrm>
              <a:blipFill>
                <a:blip r:embed="rId2"/>
                <a:stretch>
                  <a:fillRect l="-1650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74EE5F7-D128-E666-40ED-CCA7C8C1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311" y="1245441"/>
            <a:ext cx="4216169" cy="43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8CDD-26D7-9EA9-D213-1B54E20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同余线性空间下的坐标表示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5BF250-D171-AEB6-876C-CA08CBB0F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由上易得，同余坐标系中的任意点都可以使用基向量表示出来。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,6=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更一般地，她可以用来解任何模数互质的同余方程组。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5BF250-D171-AEB6-876C-CA08CBB0F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D16C-2B5B-57DD-9BDE-0600F479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16C6FF-650C-A5F6-401C-7E3EA3B18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三人同行七十稀，五树梅花廿一枝。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七子团圆正月半，除百零五便得知。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0≡1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3)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5)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7)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3)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21≡1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5)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7)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>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3)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15≡0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5)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15≡1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7)</m:t>
                          </m:r>
                        </m:e>
                      </m:mr>
                    </m:m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70,21,15</m:t>
                    </m:r>
                  </m:oMath>
                </a14:m>
                <a:r>
                  <a:rPr lang="zh-CN" altLang="en-US" dirty="0"/>
                  <a:t> 便是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3,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5,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</m:oMath>
                </a14:m>
                <a:r>
                  <a:rPr lang="zh-CN" altLang="en-US" dirty="0"/>
                  <a:t>坐标系下的基向量。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16C6FF-650C-A5F6-401C-7E3EA3B18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E2E6-400D-6938-529B-37E73AB0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9D389-2F5B-F0E1-4F94-D618EB70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那这些好用的基向量怎么求呢？</a:t>
            </a:r>
          </a:p>
        </p:txBody>
      </p:sp>
    </p:spTree>
    <p:extLst>
      <p:ext uri="{BB962C8B-B14F-4D97-AF65-F5344CB8AC3E}">
        <p14:creationId xmlns:p14="http://schemas.microsoft.com/office/powerpoint/2010/main" val="91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01F62-3D0D-C364-E4AA-98D8EDF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2694D-59E2-C734-0A24-25BB433AE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99431" cy="4351338"/>
              </a:xfrm>
            </p:spPr>
            <p:txBody>
              <a:bodyPr/>
              <a:lstStyle/>
              <a:p>
                <a:r>
                  <a:rPr lang="zh-CN" altLang="en-US" dirty="0"/>
                  <a:t>要成为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5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基向量，该数就得是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的倍数，即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行不行呢？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3≡3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，舍。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怎么求呢？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2694D-59E2-C734-0A24-25BB433AE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99431" cy="4351338"/>
              </a:xfrm>
              <a:blipFill>
                <a:blip r:embed="rId2"/>
                <a:stretch>
                  <a:fillRect l="-174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3F9DD20-0A2D-E9F6-B0B4-82B0A7C0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31" y="1825625"/>
            <a:ext cx="4216169" cy="43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819</Words>
  <Application>Microsoft Office PowerPoint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线代角度下的CRT与LIP</vt:lpstr>
      <vt:lpstr>从同余开始</vt:lpstr>
      <vt:lpstr>同余坐标系</vt:lpstr>
      <vt:lpstr>分析</vt:lpstr>
      <vt:lpstr>同余线性空间下的基向量</vt:lpstr>
      <vt:lpstr>同余线性空间下的坐标表示</vt:lpstr>
      <vt:lpstr>例</vt:lpstr>
      <vt:lpstr>PowerPoint 演示文稿</vt:lpstr>
      <vt:lpstr>PowerPoint 演示文稿</vt:lpstr>
      <vt:lpstr>数论倒数 – 逆元</vt:lpstr>
      <vt:lpstr>对于多维同余坐标系</vt:lpstr>
      <vt:lpstr>整理：中国剩余定理</vt:lpstr>
      <vt:lpstr>疑问</vt:lpstr>
      <vt:lpstr>PowerPoint 演示文稿</vt:lpstr>
      <vt:lpstr>整式的同余</vt:lpstr>
      <vt:lpstr>整式的同余</vt:lpstr>
      <vt:lpstr>整式同余的性质</vt:lpstr>
      <vt:lpstr>整式的中国剩余定理</vt:lpstr>
      <vt:lpstr>Last step——化简</vt:lpstr>
      <vt:lpstr>拉格朗日插值法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中国剩余定理 与拉格朗日差值</dc:title>
  <dc:creator>KONG KONG</dc:creator>
  <cp:lastModifiedBy>KONG KONG</cp:lastModifiedBy>
  <cp:revision>6</cp:revision>
  <dcterms:created xsi:type="dcterms:W3CDTF">2022-11-02T10:55:00Z</dcterms:created>
  <dcterms:modified xsi:type="dcterms:W3CDTF">2022-11-05T06:37:25Z</dcterms:modified>
</cp:coreProperties>
</file>