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4" r:id="rId16"/>
    <p:sldId id="275" r:id="rId17"/>
    <p:sldId id="276" r:id="rId18"/>
    <p:sldId id="277" r:id="rId19"/>
    <p:sldId id="278" r:id="rId20"/>
    <p:sldId id="289" r:id="rId21"/>
    <p:sldId id="269" r:id="rId22"/>
    <p:sldId id="288" r:id="rId23"/>
    <p:sldId id="270" r:id="rId24"/>
    <p:sldId id="271" r:id="rId25"/>
    <p:sldId id="273" r:id="rId26"/>
    <p:sldId id="279" r:id="rId27"/>
    <p:sldId id="280" r:id="rId28"/>
    <p:sldId id="281" r:id="rId29"/>
    <p:sldId id="282" r:id="rId30"/>
    <p:sldId id="285" r:id="rId31"/>
    <p:sldId id="283" r:id="rId32"/>
    <p:sldId id="284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8838C-149B-4C8F-BEA1-8A260EE8CBF2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4A36A-B627-4AF7-81C5-EE9C6CEDB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58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[sqrt(p)] </a:t>
            </a:r>
            <a:r>
              <a:rPr lang="zh-CN" altLang="en-US"/>
              <a:t>表示向上取整</a:t>
            </a:r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4A36A-B627-4AF7-81C5-EE9C6CEDB5C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00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EF58-342E-4945-B37E-7498DFDD0462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E183-73BC-47E8-9AEC-435B6D970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7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EF58-342E-4945-B37E-7498DFDD0462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E183-73BC-47E8-9AEC-435B6D970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87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EF58-342E-4945-B37E-7498DFDD0462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E183-73BC-47E8-9AEC-435B6D970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88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EF58-342E-4945-B37E-7498DFDD0462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E183-73BC-47E8-9AEC-435B6D970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8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EF58-342E-4945-B37E-7498DFDD0462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E183-73BC-47E8-9AEC-435B6D970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5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EF58-342E-4945-B37E-7498DFDD0462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E183-73BC-47E8-9AEC-435B6D970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0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EF58-342E-4945-B37E-7498DFDD0462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E183-73BC-47E8-9AEC-435B6D970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28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EF58-342E-4945-B37E-7498DFDD0462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E183-73BC-47E8-9AEC-435B6D970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7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EF58-342E-4945-B37E-7498DFDD0462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E183-73BC-47E8-9AEC-435B6D970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3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EF58-342E-4945-B37E-7498DFDD0462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E183-73BC-47E8-9AEC-435B6D970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88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EF58-342E-4945-B37E-7498DFDD0462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E183-73BC-47E8-9AEC-435B6D970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12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5EF58-342E-4945-B37E-7498DFDD0462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8E183-73BC-47E8-9AEC-435B6D970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5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681DC-5C3A-47D2-C53E-7A7B2037E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数论选讲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D2CF0E-638F-62D7-2B18-A92DFA923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sz="1800" dirty="0"/>
              <a:t>东营市第一中学  张瑞熙</a:t>
            </a:r>
          </a:p>
        </p:txBody>
      </p:sp>
    </p:spTree>
    <p:extLst>
      <p:ext uri="{BB962C8B-B14F-4D97-AF65-F5344CB8AC3E}">
        <p14:creationId xmlns:p14="http://schemas.microsoft.com/office/powerpoint/2010/main" val="260442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60F8F-A203-51A2-99F6-01DB53EA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Pollard Rho 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2A717-D28B-68E8-D58F-5E909D2490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通过某种方式寻找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直到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zh-CN" altLang="en-US" dirty="0"/>
                  <a:t> 或者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出现循环。</a:t>
                </a:r>
                <a:endParaRPr lang="en-US" altLang="zh-CN" dirty="0"/>
              </a:p>
              <a:p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为质数。否则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的一个质因子。</a:t>
                </a:r>
                <a:endParaRPr lang="en-US" altLang="zh-CN" dirty="0"/>
              </a:p>
              <a:p>
                <a:pPr>
                  <a:lnSpc>
                    <a:spcPct val="200000"/>
                  </a:lnSpc>
                </a:pPr>
                <a:r>
                  <a:rPr lang="zh-CN" altLang="en-US" dirty="0"/>
                  <a:t>递归地计算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𝑃𝑜𝑙𝑙𝑎𝑟𝑑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𝑃𝑜𝑙𝑙𝑎𝑟𝑑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，即可求出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的所有质因子。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2A717-D28B-68E8-D58F-5E909D249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59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DE65E26-05DF-B6EA-0143-5C991C03D7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怎么计算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DE65E26-05DF-B6EA-0143-5C991C03D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64B532-88B5-8C5A-977A-9660354320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逐步迭代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的值</a:t>
                </a:r>
                <a:endParaRPr lang="en-US" altLang="zh-CN" dirty="0"/>
              </a:p>
              <a:p>
                <a:r>
                  <a:rPr lang="zh-CN" altLang="en-US" dirty="0"/>
                  <a:t>通常取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出现循环时，退出进行判断。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64B532-88B5-8C5A-977A-966035432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02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E55F3-D979-DC71-D257-E3F976B6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判断循环？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6730A2-9B79-491A-D0A4-21677181F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“套圈” ： 循环测试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b="0" dirty="0"/>
                  <a:t>  </a:t>
                </a:r>
              </a:p>
              <a:p>
                <a:r>
                  <a:rPr lang="zh-CN" altLang="en-US" dirty="0"/>
                  <a:t>更新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判断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6730A2-9B79-491A-D0A4-21677181F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Pollard-rho1">
            <a:extLst>
              <a:ext uri="{FF2B5EF4-FFF2-40B4-BE49-F238E27FC236}">
                <a16:creationId xmlns:a16="http://schemas.microsoft.com/office/drawing/2014/main" id="{52ACDC2C-4646-0C3A-64D7-C6E5493CD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3331"/>
            <a:ext cx="47139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D0D44-41EC-0814-C824-D39E35BA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B631A53-ABBE-2E94-8B51-F52E54181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1857"/>
            <a:ext cx="5514286" cy="3714286"/>
          </a:xfrm>
        </p:spPr>
      </p:pic>
    </p:spTree>
    <p:extLst>
      <p:ext uri="{BB962C8B-B14F-4D97-AF65-F5344CB8AC3E}">
        <p14:creationId xmlns:p14="http://schemas.microsoft.com/office/powerpoint/2010/main" val="86506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ABFE5BF-F881-B0DB-7286-D6643277D5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𝑃𝑟𝑜𝑏𝑙𝑒𝑚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ABFE5BF-F881-B0DB-7286-D6643277D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39A7E-E26B-3EE0-DC89-69E418F4D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P4718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26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AB3AB-3F38-2D30-290A-E534919A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1626C3-64B7-F390-66F7-D5DFF76B9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表示小于等于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互质的数的个数。</a:t>
                </a:r>
                <a:endParaRPr lang="en-US" altLang="zh-CN" dirty="0"/>
              </a:p>
              <a:p>
                <a:r>
                  <a:rPr lang="zh-CN" altLang="en-US" dirty="0"/>
                  <a:t>比如说：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1626C3-64B7-F390-66F7-D5DFF76B9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30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7E977-2B2B-A00E-8C88-7668BB7A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优美性质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420770-2A97-5B5A-71DE-9FB830E73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为质数时：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即：欧拉函数为积性函数。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奇数时，有：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420770-2A97-5B5A-71DE-9FB830E73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3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214170D-F8F3-99FF-5A89-7728D02DA4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怎么求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214170D-F8F3-99FF-5A89-7728D02DA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0A26F-2204-30AD-6BB4-FA3A5EF3B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一个数的欧拉函数值可以根据其定义直接求解。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590A7A-F3D3-5776-44A7-1C3BDAA13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436" y="3357671"/>
            <a:ext cx="4914364" cy="28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F1E9C-4850-E2FB-4C33-37A63DE0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3E69B-C6D2-E59D-4046-5EA3B585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多个数的欧拉函数值呢？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115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30A85-1A1B-8CD5-A62C-E46B254D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A6B0AB-C4F1-F1AB-AE7D-2C1E9024D8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费马小定理？ 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 &amp;&amp;  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素数时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类似的：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</a:t>
                </a:r>
                <a:r>
                  <a:rPr lang="en-US" altLang="zh-CN" sz="1600" dirty="0"/>
                  <a:t>*</a:t>
                </a:r>
                <a:r>
                  <a:rPr lang="zh-CN" altLang="en-US" sz="1600" dirty="0"/>
                  <a:t>注意到上式中若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/>
                  <a:t>为质数，由于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代入</m:t>
                    </m:r>
                  </m:oMath>
                </a14:m>
                <a:r>
                  <a:rPr lang="zh-CN" altLang="en-US" sz="1600" dirty="0"/>
                  <a:t>可得费马小定理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A6B0AB-C4F1-F1AB-AE7D-2C1E9024D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64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284BA-D364-B58F-CEEB-9631DB07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Fermat </a:t>
            </a:r>
            <a:r>
              <a:rPr lang="zh-CN" altLang="en-US" dirty="0"/>
              <a:t>素性测试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24A41D-70C4-E858-B525-8EC8CB788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费马小定理？ 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 &amp;&amp;  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素数时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Fermat </a:t>
                </a:r>
                <a:r>
                  <a:rPr lang="zh-CN" altLang="en-US" dirty="0"/>
                  <a:t>素性测试利用了费马小定理的逆定理，即在区间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dirty="0"/>
                  <a:t>中寻找基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dirty="0"/>
                  <a:t>使其满足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。此时认为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为素数。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完全正确？  费马小定理的逆定理并不成立。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故 </a:t>
                </a:r>
                <a:r>
                  <a:rPr lang="en-US" altLang="zh-CN" dirty="0"/>
                  <a:t>Fermat </a:t>
                </a:r>
                <a:r>
                  <a:rPr lang="zh-CN" altLang="en-US" dirty="0"/>
                  <a:t>素性测试不完全准确</a:t>
                </a:r>
                <a:r>
                  <a:rPr lang="zh-CN" altLang="en-US" b="0" i="0" dirty="0">
                    <a:effectLst/>
                    <a:latin typeface="Fira Sans" panose="020B0604020202020204" pitchFamily="34" charset="0"/>
                  </a:rPr>
                  <a:t>，存在一类合数被认为是质数：卡迈克尔数。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24A41D-70C4-E858-B525-8EC8CB788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25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930A37F-305A-98DF-0A47-6E9FC022A5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𝑃𝑟𝑜𝑏𝑙𝑒𝑚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930A37F-305A-98DF-0A47-6E9FC022A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C8FC3-D58D-7AA6-448F-D85631E2C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P2158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402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9A458-C0BB-ADA3-8BDB-EF490107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离散对数问题 </a:t>
            </a:r>
            <a:r>
              <a:rPr lang="en-US" altLang="zh-CN" dirty="0"/>
              <a:t>(BSGS)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F671A8-1FAB-B944-73DD-C87674F6A4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容易想到，根据欧拉定理：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也就是说，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意义</m:t>
                    </m:r>
                  </m:oMath>
                </a14:m>
                <a:r>
                  <a:rPr lang="zh-CN" altLang="en-US" dirty="0"/>
                  <a:t>下有长为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的循环节</a:t>
                </a:r>
                <a:endParaRPr lang="en-US" altLang="zh-CN" dirty="0"/>
              </a:p>
              <a:p>
                <a:r>
                  <a:rPr lang="zh-CN" altLang="en-US" dirty="0"/>
                  <a:t>仅需考虑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内的情况，复杂度为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为质数时，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F671A8-1FAB-B944-73DD-C87674F6A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65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50AC8-C8C0-04FE-8CB5-C7C93218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离散对数问题 </a:t>
            </a:r>
            <a:r>
              <a:rPr lang="en-US" altLang="zh-CN" dirty="0"/>
              <a:t>(BSGS)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E5E4A8-E383-AD29-A414-54E608D229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中，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一定可以被拆为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化为：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计算同余号右侧所有取值</a:t>
                </a:r>
                <a:endParaRPr lang="en-US" altLang="zh-CN" dirty="0"/>
              </a:p>
              <a:p>
                <a:r>
                  <a:rPr lang="zh-CN" altLang="en-US" dirty="0"/>
                  <a:t>确定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的值，然后计算左边的值，存入哈希表</a:t>
                </a:r>
                <a:endParaRPr lang="en-US" altLang="zh-CN" dirty="0"/>
              </a:p>
              <a:p>
                <a:r>
                  <a:rPr lang="zh-CN" altLang="en-US" dirty="0"/>
                  <a:t>当这个值在右侧出现过，即是答案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的取值有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。当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取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zh-CN" altLang="en-US" dirty="0"/>
                  <a:t> 时最优</a:t>
                </a:r>
                <a:endParaRPr lang="en-US" altLang="zh-CN" dirty="0"/>
              </a:p>
              <a:p>
                <a:r>
                  <a:rPr lang="zh-CN" altLang="en-US" dirty="0"/>
                  <a:t>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E5E4A8-E383-AD29-A414-54E608D229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68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18D7-04E0-FB64-3CE9-11BED288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5A5FF5-CA1B-6687-2011-21DE4DDA8D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2857" y="2037897"/>
                <a:ext cx="5268686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5A5FF5-CA1B-6687-2011-21DE4DDA8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2857" y="2037897"/>
                <a:ext cx="5268686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1D3ABA4-9CDA-E2CE-BA72-5CD607185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97290"/>
            <a:ext cx="4095512" cy="48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3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7B4D6A-B87E-F95F-FF26-96F07A2951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𝑃𝑟𝑜𝑏𝑙𝑒𝑚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7B4D6A-B87E-F95F-FF26-96F07A2951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E6EBB-1B4B-9FB5-18CE-CDF23300C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P3846</a:t>
            </a:r>
          </a:p>
          <a:p>
            <a:r>
              <a:rPr lang="en-US" altLang="zh-CN" dirty="0"/>
              <a:t>P2485</a:t>
            </a:r>
          </a:p>
        </p:txBody>
      </p:sp>
    </p:spTree>
    <p:extLst>
      <p:ext uri="{BB962C8B-B14F-4D97-AF65-F5344CB8AC3E}">
        <p14:creationId xmlns:p14="http://schemas.microsoft.com/office/powerpoint/2010/main" val="108281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B91460F-E9A0-F33D-6362-120F661680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𝑒𝑥𝑡𝑒𝑛𝑑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B91460F-E9A0-F33D-6362-120F66168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4CA551-1ABF-C21D-12D3-46DFA910F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并不互质呢？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前置知识： 原根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前置知识：欧拉定理 拉格朗日定理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4CA551-1ABF-C21D-12D3-46DFA910F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3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9989F-E1DF-52FF-7950-6BFD5E87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B92A3C-9165-1240-6EB2-DD4C67A1D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素数，对于模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意义下的整系数多项式 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的同余方程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在模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意义下至多有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个不同的解。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strike="sngStrike" dirty="0"/>
                  <a:t>不用理解</a:t>
                </a:r>
                <a:endParaRPr lang="en-US" altLang="zh-CN" sz="2000" strike="sngStrike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B92A3C-9165-1240-6EB2-DD4C67A1D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27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272CA-622B-A069-FAD3-E72548B5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9F799F-BD49-68FC-595E-99F3D68772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由欧拉定理：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满足同余式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的最小正整数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即为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的阶，记作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𝑜𝑟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9F799F-BD49-68FC-595E-99F3D6877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1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A636B-D65D-5669-4934-9041E11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优美性质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ED843A-024F-3716-7C9E-C829368F4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两两不同余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zh-CN" altLang="en-US" dirty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ED843A-024F-3716-7C9E-C829368F4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81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94088-5880-10A2-9675-5AF43FEA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5A02BC-CF80-8C11-0449-20BC30D76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为模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的原根。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5A02BC-CF80-8C11-0449-20BC30D76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68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CB285-7BDB-A604-9D5B-E5D3730A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A236D3B7-96FE-536E-B3A4-CBFB5E8E4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4238"/>
            <a:ext cx="6828571" cy="2409524"/>
          </a:xfrm>
        </p:spPr>
      </p:pic>
    </p:spTree>
    <p:extLst>
      <p:ext uri="{BB962C8B-B14F-4D97-AF65-F5344CB8AC3E}">
        <p14:creationId xmlns:p14="http://schemas.microsoft.com/office/powerpoint/2010/main" val="384735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6D9AD-199A-80A4-2CA4-B851111A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5EC138E-775D-9D69-1AB3-2DFEA6B98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66460"/>
            <a:ext cx="4751623" cy="512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03FE424-EBC1-6F3F-4E32-AFFC0B4385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关于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BSGS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为质数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03FE424-EBC1-6F3F-4E32-AFFC0B438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342318-7C64-0ED9-FF92-7748FFD6CF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求解：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为质数</a:t>
                </a:r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zh-CN" altLang="en-US" dirty="0"/>
                  <a:t> 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的原根 （一定存在）</a:t>
                </a:r>
                <a:endParaRPr lang="en-US" altLang="zh-CN" dirty="0"/>
              </a:p>
              <a:p>
                <a:r>
                  <a:rPr lang="zh-CN" altLang="en-US" dirty="0"/>
                  <a:t>则：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此时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，则转化为一般的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𝐵𝑆𝐺𝑆</m:t>
                    </m:r>
                  </m:oMath>
                </a14:m>
                <a:r>
                  <a:rPr lang="zh-CN" altLang="en-US" dirty="0"/>
                  <a:t> 问题。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342318-7C64-0ED9-FF92-7748FFD6CF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66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CA58A05-FE9D-8DFA-B0FB-90E79335FE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𝑒𝑥𝐵𝑆𝐺𝑆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CA58A05-FE9D-8DFA-B0FB-90E79335F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9FD24D-7835-627C-2C73-E53534A43E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解：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   （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不一定互质）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，方程两侧同时除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dirty="0"/>
                  <a:t>有：</a:t>
                </a:r>
                <a:r>
                  <a:rPr lang="en-US" altLang="zh-CN" b="0" dirty="0"/>
                  <a:t>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，原方程无解。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b="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9FD24D-7835-627C-2C73-E53534A43E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60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CA58A05-FE9D-8DFA-B0FB-90E79335FE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𝑒𝑥𝐵𝑆𝐺𝑆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CA58A05-FE9D-8DFA-B0FB-90E79335F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9FD24D-7835-627C-2C73-E53534A43E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0" dirty="0"/>
                  <a:t>若依然有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则令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/>
                  <a:t>则有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/>
                  <a:t>进行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r>
                  <a:rPr lang="zh-CN" altLang="en-US" b="0" dirty="0"/>
                  <a:t>后，设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dirty="0" smtClean="0"/>
                      <m:t>此时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项移到右边，即为普通的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𝐵𝑆𝐺𝑆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问题。</a:t>
                </a:r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/>
                  <a:t>求解结果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dirty="0"/>
                  <a:t>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即</a:t>
                </a:r>
                <a:r>
                  <a:rPr lang="zh-CN" altLang="en-US" dirty="0"/>
                  <a:t>为原方程的解。</a:t>
                </a:r>
                <a:endParaRPr lang="en-US" altLang="zh-CN" b="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9FD24D-7835-627C-2C73-E53534A43E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25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8C2AA-DAD2-DFC7-3E34-44E6FF1D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CED76-DC8A-BDE8-4F50-A02E2CE5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45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3BEAB-D193-1D0F-CF44-224627B0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Millar Rabin</a:t>
            </a:r>
            <a:r>
              <a:rPr lang="zh-CN" altLang="en-US" dirty="0"/>
              <a:t>：优化的 </a:t>
            </a:r>
            <a:r>
              <a:rPr lang="en-US" altLang="zh-CN" dirty="0"/>
              <a:t>Fermat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B45E11-392E-8235-0192-3D0486471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dirty="0">
                    <a:latin typeface="Fira Sans" panose="020B0503050000020004" pitchFamily="34" charset="0"/>
                  </a:rPr>
                  <a:t>计算奇数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i="0" dirty="0">
                    <a:effectLst/>
                    <a:latin typeface="Fira Sans" panose="020B0503050000020004" pitchFamily="34" charset="0"/>
                  </a:rPr>
                  <a:t>使得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b="0" i="0" dirty="0">
                  <a:latin typeface="Fira Sans" panose="020B0503050000020004" pitchFamily="34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dirty="0">
                    <a:latin typeface="Fira Sans" panose="020B0503050000020004" pitchFamily="34" charset="0"/>
                  </a:rPr>
                  <a:t>选择随机数</a:t>
                </a:r>
                <a:r>
                  <a:rPr lang="en-US" altLang="zh-CN" dirty="0">
                    <a:latin typeface="Fira Sans" panose="020B05030500000200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b="0" dirty="0">
                  <a:latin typeface="Fira Sans" panose="020B0503050000020004" pitchFamily="34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b="0" i="0" dirty="0">
                    <a:effectLst/>
                    <a:latin typeface="Fira Sans" panose="020B0503050000020004" pitchFamily="34" charset="0"/>
                  </a:rPr>
                  <a:t>对于任意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i="0" dirty="0">
                    <a:effectLst/>
                    <a:latin typeface="Fira Sans" panose="020B0503050000020004" pitchFamily="34" charset="0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p>
                        </m:s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b="0" i="0" dirty="0">
                    <a:effectLst/>
                    <a:latin typeface="Fira Sans" panose="020B05030500000200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Fira Sans" panose="020B0503050000020004" pitchFamily="3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b="0" i="0" dirty="0">
                    <a:effectLst/>
                    <a:latin typeface="Fira Sans" panose="020B05030500000200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Fira Sans" panose="020B0503050000020004" pitchFamily="34" charset="0"/>
                  </a:rPr>
                  <a:t>通过随机数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b="0" i="0" dirty="0">
                    <a:effectLst/>
                    <a:latin typeface="Fira Sans" panose="020B05030500000200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Fira Sans" panose="020B0503050000020004" pitchFamily="34" charset="0"/>
                  </a:rPr>
                  <a:t>的测试。</a:t>
                </a:r>
                <a:endParaRPr lang="en-US" altLang="zh-CN" b="0" i="0" dirty="0">
                  <a:effectLst/>
                  <a:latin typeface="Fira Sans" panose="020B0503050000020004" pitchFamily="34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dirty="0">
                    <a:latin typeface="Fira Sans" panose="020B0503050000020004" pitchFamily="34" charset="0"/>
                  </a:rPr>
                  <a:t>或者，若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b="0" i="0" dirty="0">
                    <a:effectLst/>
                    <a:latin typeface="Fira Sans" panose="020B0503050000020004" pitchFamily="34" charset="0"/>
                  </a:rPr>
                  <a:t>，则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CN" dirty="0">
                    <a:latin typeface="Fira Sans" panose="020B0503050000020004" pitchFamily="34" charset="0"/>
                  </a:rPr>
                  <a:t> </a:t>
                </a:r>
                <a:r>
                  <a:rPr lang="zh-CN" altLang="en-US" dirty="0">
                    <a:latin typeface="Fira Sans" panose="020B0503050000020004" pitchFamily="34" charset="0"/>
                  </a:rPr>
                  <a:t>通过随机数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latin typeface="Fira Sans" panose="020B0503050000020004" pitchFamily="34" charset="0"/>
                  </a:rPr>
                  <a:t> </a:t>
                </a:r>
                <a:r>
                  <a:rPr lang="zh-CN" altLang="en-US" dirty="0">
                    <a:latin typeface="Fira Sans" panose="020B0503050000020004" pitchFamily="34" charset="0"/>
                  </a:rPr>
                  <a:t>的测试。</a:t>
                </a:r>
                <a:endParaRPr lang="en-US" altLang="zh-CN" dirty="0">
                  <a:latin typeface="Fira Sans" panose="020B0503050000020004" pitchFamily="34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dirty="0">
                    <a:latin typeface="Fira Sans" panose="020B0503050000020004" pitchFamily="34" charset="0"/>
                  </a:rPr>
                  <a:t>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latin typeface="Fira Sans" panose="020B0503050000020004" pitchFamily="34" charset="0"/>
                  </a:rPr>
                  <a:t> </a:t>
                </a:r>
                <a:r>
                  <a:rPr lang="zh-CN" altLang="en-US" dirty="0">
                    <a:latin typeface="Fira Sans" panose="020B0503050000020004" pitchFamily="34" charset="0"/>
                  </a:rPr>
                  <a:t>取不同的值对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Fira Sans" panose="020B0503050000020004" pitchFamily="34" charset="0"/>
                  </a:rPr>
                  <a:t> </a:t>
                </a:r>
                <a:r>
                  <a:rPr lang="zh-CN" altLang="en-US" dirty="0">
                    <a:latin typeface="Fira Sans" panose="020B0503050000020004" pitchFamily="34" charset="0"/>
                  </a:rPr>
                  <a:t>进行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Fira Sans" panose="020B0503050000020004" pitchFamily="34" charset="0"/>
                  </a:rPr>
                  <a:t>次测试，若全部通过则判定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Fira Sans" panose="020B0503050000020004" pitchFamily="34" charset="0"/>
                  </a:rPr>
                  <a:t> </a:t>
                </a:r>
                <a:r>
                  <a:rPr lang="zh-CN" altLang="en-US" dirty="0">
                    <a:latin typeface="Fira Sans" panose="020B0503050000020004" pitchFamily="34" charset="0"/>
                  </a:rPr>
                  <a:t>为素数。</a:t>
                </a:r>
                <a:endParaRPr lang="en-US" altLang="zh-CN" dirty="0">
                  <a:latin typeface="Fira Sans" panose="020B0503050000020004" pitchFamily="34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dirty="0">
                    <a:latin typeface="Fira Sans" panose="020B0503050000020004" pitchFamily="34" charset="0"/>
                  </a:rPr>
                  <a:t>错误的可能性？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latin typeface="Fira Sans" panose="020B0503050000020004" pitchFamily="34" charset="0"/>
                  </a:rPr>
                  <a:t>    </a:t>
                </a:r>
                <a:r>
                  <a:rPr lang="zh-CN" altLang="en-US" dirty="0">
                    <a:latin typeface="Fira Sans" panose="020B0503050000020004" pitchFamily="34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r>
                  <a:rPr lang="en-US" altLang="zh-CN" dirty="0">
                    <a:latin typeface="Fira Sans" panose="020B0503050000020004" pitchFamily="34" charset="0"/>
                  </a:rPr>
                  <a:t> </a:t>
                </a:r>
                <a:r>
                  <a:rPr lang="zh-CN" altLang="en-US" dirty="0">
                    <a:latin typeface="Fira Sans" panose="020B0503050000020004" pitchFamily="34" charset="0"/>
                  </a:rPr>
                  <a:t>时，正确性实际已超过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99.99%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>
                  <a:latin typeface="Fira Sans" panose="020B0503050000020004" pitchFamily="34" charset="0"/>
                </a:endParaRPr>
              </a:p>
              <a:p>
                <a:pPr>
                  <a:lnSpc>
                    <a:spcPct val="16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B45E11-392E-8235-0192-3D0486471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17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A25F5-A62C-FFC9-FE5A-4C964047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1350F1-6DCC-E3F4-B4DD-F9B1C65239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二次探测定理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为素数，则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的解为 </a:t>
                </a:r>
                <a:endParaRPr lang="en-US" altLang="zh-CN" dirty="0"/>
              </a:p>
              <a:p>
                <a:pPr marL="457200" lvl="1" indent="0" algn="ctr">
                  <a:lnSpc>
                    <a:spcPct val="150000"/>
                  </a:lnSpc>
                  <a:buNone/>
                </a:pPr>
                <a:r>
                  <a:rPr lang="en-US" altLang="zh-CN" dirty="0"/>
                  <a:t>   	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≡−1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1350F1-6DCC-E3F4-B4DD-F9B1C65239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66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2C7FB-6EBA-9F09-400D-5FF9CCDA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费马小定理 </a:t>
            </a:r>
            <a:r>
              <a:rPr lang="en-US" altLang="zh-CN" dirty="0"/>
              <a:t>× </a:t>
            </a:r>
            <a:r>
              <a:rPr lang="zh-CN" altLang="en-US" dirty="0"/>
              <a:t>二次探测定理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989A14-9D05-197C-BD89-07075C796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中的指数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分解为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对每轮随机的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先求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，然后对此值自乘 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次）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如果之前的数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≠±1 </m:t>
                    </m:r>
                  </m:oMath>
                </a14:m>
                <a:r>
                  <a:rPr lang="zh-CN" altLang="en-US" dirty="0"/>
                  <a:t>，但自乘后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：合数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如此进行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次，得到的数为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如果此数不为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:</a:t>
                </a:r>
                <a:r>
                  <a:rPr lang="zh-CN" altLang="en-US" dirty="0"/>
                  <a:t>合数    （违背费马小定理）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989A14-9D05-197C-BD89-07075C796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49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EB013-74BF-6A4C-A2D8-EEF9E504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F33283-D1A7-DFAA-7C40-1D2F0CAAD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3331"/>
            <a:ext cx="7936990" cy="4351338"/>
          </a:xfrm>
        </p:spPr>
      </p:pic>
    </p:spTree>
    <p:extLst>
      <p:ext uri="{BB962C8B-B14F-4D97-AF65-F5344CB8AC3E}">
        <p14:creationId xmlns:p14="http://schemas.microsoft.com/office/powerpoint/2010/main" val="10697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F5A7-6A56-61C3-9486-84D6BDCA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Fermat </a:t>
            </a:r>
            <a:r>
              <a:rPr lang="zh-CN" altLang="en-US" dirty="0"/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0CD539-89A9-F7E2-8C41-E52356125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对于任意偶数，可通过不断除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的方式变为奇数。</a:t>
                </a:r>
                <a:endParaRPr lang="en-US" altLang="zh-CN" dirty="0"/>
              </a:p>
              <a:p>
                <a:r>
                  <a:rPr lang="zh-CN" altLang="en-US" dirty="0"/>
                  <a:t>设该奇数为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若该数为合数，则有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 ，易得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则有：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0CD539-89A9-F7E2-8C41-E52356125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5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1EF9-19D3-C139-523F-309038FA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怎么枚举？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33148-293E-E164-04BB-103DFBD7BC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枚举每一个大于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的完全平方数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为完全平方数，则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均为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的质因子。</a:t>
                </a:r>
                <a:endParaRPr lang="en-US" altLang="zh-CN" dirty="0"/>
              </a:p>
              <a:p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但是效率并不高。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33148-293E-E164-04BB-103DFBD7BC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08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1391</Words>
  <Application>Microsoft Office PowerPoint</Application>
  <PresentationFormat>宽屏</PresentationFormat>
  <Paragraphs>147</Paragraphs>
  <Slides>34</Slides>
  <Notes>1</Notes>
  <HiddenSlides>11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等线</vt:lpstr>
      <vt:lpstr>Arial</vt:lpstr>
      <vt:lpstr>Calibri</vt:lpstr>
      <vt:lpstr>Calibri Light</vt:lpstr>
      <vt:lpstr>Cambria Math</vt:lpstr>
      <vt:lpstr>Fira Sans</vt:lpstr>
      <vt:lpstr>Office Theme</vt:lpstr>
      <vt:lpstr>数论选讲</vt:lpstr>
      <vt:lpstr>Fermat 素性测试</vt:lpstr>
      <vt:lpstr>PowerPoint 演示文稿</vt:lpstr>
      <vt:lpstr>Millar Rabin：优化的 Fermat</vt:lpstr>
      <vt:lpstr>如何实现？</vt:lpstr>
      <vt:lpstr>费马小定理 × 二次探测定理</vt:lpstr>
      <vt:lpstr>PowerPoint 演示文稿</vt:lpstr>
      <vt:lpstr>Fermat 分解</vt:lpstr>
      <vt:lpstr>怎么枚举？</vt:lpstr>
      <vt:lpstr>Pollard Rho 算法</vt:lpstr>
      <vt:lpstr>怎么计算a,b？</vt:lpstr>
      <vt:lpstr>判断循环？</vt:lpstr>
      <vt:lpstr>PowerPoint 演示文稿</vt:lpstr>
      <vt:lpstr>Problem</vt:lpstr>
      <vt:lpstr>欧拉函数</vt:lpstr>
      <vt:lpstr>优美性质</vt:lpstr>
      <vt:lpstr>怎么求 ϕ(n)？</vt:lpstr>
      <vt:lpstr>PowerPoint 演示文稿</vt:lpstr>
      <vt:lpstr>欧拉定理</vt:lpstr>
      <vt:lpstr>Problem</vt:lpstr>
      <vt:lpstr>离散对数问题 (BSGS)</vt:lpstr>
      <vt:lpstr>离散对数问题 (BSGS)</vt:lpstr>
      <vt:lpstr>PowerPoint 演示文稿</vt:lpstr>
      <vt:lpstr>Problem</vt:lpstr>
      <vt:lpstr>extend…</vt:lpstr>
      <vt:lpstr>拉格朗日定理</vt:lpstr>
      <vt:lpstr>阶</vt:lpstr>
      <vt:lpstr>优美性质</vt:lpstr>
      <vt:lpstr>原根</vt:lpstr>
      <vt:lpstr>PowerPoint 演示文稿</vt:lpstr>
      <vt:lpstr>关于BSGS：若 p 为质数</vt:lpstr>
      <vt:lpstr>exBSGS</vt:lpstr>
      <vt:lpstr>exBSGS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数论选讲</dc:title>
  <dc:creator>KONG KONG</dc:creator>
  <cp:lastModifiedBy>KONG KONG</cp:lastModifiedBy>
  <cp:revision>20</cp:revision>
  <dcterms:created xsi:type="dcterms:W3CDTF">2022-11-02T03:45:11Z</dcterms:created>
  <dcterms:modified xsi:type="dcterms:W3CDTF">2022-11-05T05:42:27Z</dcterms:modified>
</cp:coreProperties>
</file>