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301" r:id="rId2"/>
    <p:sldId id="302" r:id="rId3"/>
    <p:sldId id="303" r:id="rId4"/>
    <p:sldId id="296" r:id="rId5"/>
    <p:sldId id="297" r:id="rId6"/>
    <p:sldId id="298" r:id="rId7"/>
    <p:sldId id="299" r:id="rId8"/>
    <p:sldId id="300" r:id="rId9"/>
    <p:sldId id="261" r:id="rId10"/>
    <p:sldId id="285" r:id="rId11"/>
    <p:sldId id="286" r:id="rId12"/>
    <p:sldId id="287" r:id="rId13"/>
    <p:sldId id="305" r:id="rId14"/>
    <p:sldId id="289" r:id="rId15"/>
    <p:sldId id="304" r:id="rId16"/>
    <p:sldId id="291" r:id="rId17"/>
    <p:sldId id="292" r:id="rId18"/>
    <p:sldId id="290" r:id="rId19"/>
    <p:sldId id="271" r:id="rId20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Source Sans Pro" panose="02010600030101010101" charset="0"/>
      <p:regular r:id="rId23"/>
      <p:bold r:id="rId24"/>
      <p:italic r:id="rId25"/>
      <p:boldItalic r:id="rId26"/>
    </p:embeddedFont>
    <p:embeddedFont>
      <p:font typeface="Roboto Slab" panose="02010600030101010101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A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ABA7CC-E543-4D7A-9E79-AE5BFFD011ED}">
  <a:tblStyle styleId="{A5ABA7CC-E543-4D7A-9E79-AE5BFFD011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523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261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548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915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364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339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336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935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177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359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492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870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573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3384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078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1459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46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365564" y="1561515"/>
            <a:ext cx="8384540" cy="1955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+mj-lt"/>
              </a:rPr>
              <a:t>Identify the Influential Spreaders </a:t>
            </a:r>
            <a:r>
              <a:rPr lang="en-GB" sz="4000" dirty="0" smtClean="0">
                <a:latin typeface="+mj-lt"/>
              </a:rPr>
              <a:t>in Social Networks</a:t>
            </a:r>
            <a:endParaRPr lang="en-GB" sz="4000" dirty="0">
              <a:latin typeface="+mj-lt"/>
            </a:endParaRPr>
          </a:p>
        </p:txBody>
      </p:sp>
      <p:sp>
        <p:nvSpPr>
          <p:cNvPr id="2" name="文本框 0"/>
          <p:cNvSpPr txBox="1"/>
          <p:nvPr/>
        </p:nvSpPr>
        <p:spPr>
          <a:xfrm>
            <a:off x="3230881" y="4329514"/>
            <a:ext cx="2227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607D8B"/>
              </a:buClr>
              <a:buSzPts val="3000"/>
              <a:buFont typeface="Source Sans Pro" panose="020B0503030403020204"/>
            </a:pPr>
            <a:r>
              <a:rPr lang="en-GB" sz="2000" dirty="0">
                <a:solidFill>
                  <a:schemeClr val="tx1"/>
                </a:solidFill>
                <a:latin typeface="+mn-lt"/>
                <a:ea typeface="Source Sans Pro" panose="020B0503030403020204"/>
                <a:cs typeface="Source Sans Pro" panose="020B0503030403020204"/>
              </a:rPr>
              <a:t>Xiaotong </a:t>
            </a:r>
            <a:r>
              <a:rPr lang="en-GB" sz="2000" dirty="0" smtClean="0">
                <a:solidFill>
                  <a:schemeClr val="tx1"/>
                </a:solidFill>
                <a:latin typeface="+mn-lt"/>
                <a:ea typeface="Source Sans Pro" panose="020B0503030403020204"/>
                <a:cs typeface="Source Sans Pro" panose="020B0503030403020204"/>
              </a:rPr>
              <a:t>Diao </a:t>
            </a:r>
          </a:p>
          <a:p>
            <a:pPr algn="ctr">
              <a:lnSpc>
                <a:spcPct val="150000"/>
              </a:lnSpc>
              <a:buClr>
                <a:srgbClr val="607D8B"/>
              </a:buClr>
              <a:buSzPts val="3000"/>
              <a:buFont typeface="Source Sans Pro" panose="020B0503030403020204"/>
            </a:pPr>
            <a:r>
              <a:rPr lang="en-GB" sz="2000" dirty="0" smtClean="0">
                <a:solidFill>
                  <a:schemeClr val="tx1"/>
                </a:solidFill>
                <a:latin typeface="+mn-lt"/>
                <a:ea typeface="Source Sans Pro" panose="020B0503030403020204"/>
                <a:cs typeface="Source Sans Pro" panose="020B0503030403020204"/>
              </a:rPr>
              <a:t>Ziyuan Dong</a:t>
            </a:r>
          </a:p>
          <a:p>
            <a:pPr algn="ctr">
              <a:lnSpc>
                <a:spcPct val="150000"/>
              </a:lnSpc>
              <a:buClr>
                <a:srgbClr val="607D8B"/>
              </a:buClr>
              <a:buSzPts val="3000"/>
              <a:buFont typeface="Source Sans Pro" panose="020B0503030403020204"/>
            </a:pPr>
            <a:r>
              <a:rPr lang="en-GB" sz="2000" dirty="0" smtClean="0">
                <a:solidFill>
                  <a:schemeClr val="tx1"/>
                </a:solidFill>
                <a:latin typeface="+mn-lt"/>
                <a:ea typeface="Source Sans Pro" panose="020B0503030403020204"/>
                <a:cs typeface="Source Sans Pro" panose="020B0503030403020204"/>
              </a:rPr>
              <a:t>12.7.2018</a:t>
            </a:r>
            <a:endParaRPr lang="en-GB" sz="2000" dirty="0">
              <a:solidFill>
                <a:schemeClr val="tx1"/>
              </a:solidFill>
              <a:latin typeface="+mn-lt"/>
              <a:ea typeface="Source Sans Pro" panose="020B0503030403020204"/>
              <a:cs typeface="Source Sans Pro" panose="020B0503030403020204"/>
            </a:endParaRPr>
          </a:p>
        </p:txBody>
      </p:sp>
    </p:spTree>
    <p:extLst>
      <p:ext uri="{BB962C8B-B14F-4D97-AF65-F5344CB8AC3E}">
        <p14:creationId xmlns:p14="http://schemas.microsoft.com/office/powerpoint/2010/main" val="91467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39079" y="722992"/>
            <a:ext cx="7560000" cy="6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Degree-based heuristics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Google Shape;111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24836" y="1322362"/>
                <a:ext cx="8000186" cy="501077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0"/>
                  </a:spcBef>
                  <a:buClrTx/>
                </a:pP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Degree Distance</a:t>
                </a: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Two nodes in close distance have common neighbours</a:t>
                </a: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Spreading ranges wiil overlap each other</a:t>
                </a: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Distance threshold: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3</m:t>
                    </m:r>
                  </m:oMath>
                </a14:m>
                <a:endParaRPr lang="en-US" altLang="zh-CN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Put all the nodes in the candidate set</a:t>
                </a: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Add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u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with the maximum degree in the spreader list</a:t>
                </a: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Remove the nodes within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to u</a:t>
                </a:r>
                <a:endParaRPr lang="en-US" altLang="zh-CN" dirty="0"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+mn-lt"/>
                    <a:cs typeface="Arial" panose="020B0604020202020204" pitchFamily="34" charset="0"/>
                  </a:rPr>
                  <a:t>Repeat</a:t>
                </a:r>
                <a:r>
                  <a:rPr lang="en-US" altLang="zh-CN" sz="2000" dirty="0" smtClean="0">
                    <a:latin typeface="+mn-lt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 smtClean="0">
                    <a:latin typeface="+mn-lt"/>
                    <a:cs typeface="Arial" panose="020B0604020202020204" pitchFamily="34" charset="0"/>
                  </a:rPr>
                  <a:t>until the spreader list is full</a:t>
                </a:r>
                <a:endParaRPr lang="en-US" altLang="zh-CN" sz="2000" dirty="0">
                  <a:latin typeface="+mn-lt"/>
                </a:endParaRPr>
              </a:p>
            </p:txBody>
          </p:sp>
        </mc:Choice>
        <mc:Fallback>
          <p:sp>
            <p:nvSpPr>
              <p:cNvPr id="111" name="Google Shape;111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4836" y="1322362"/>
                <a:ext cx="8000186" cy="5010772"/>
              </a:xfrm>
              <a:prstGeom prst="rect">
                <a:avLst/>
              </a:prstGeom>
              <a:blipFill>
                <a:blip r:embed="rId3"/>
                <a:stretch>
                  <a:fillRect l="-1601" t="-2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b="0">
                <a:latin typeface="+mj-lt"/>
              </a:rPr>
              <a:t>10</a:t>
            </a:fld>
            <a:endParaRPr sz="1400" b="0" dirty="0">
              <a:latin typeface="+mj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567024" y="4394483"/>
            <a:ext cx="1524401" cy="1404080"/>
            <a:chOff x="6623295" y="4296009"/>
            <a:chExt cx="1524401" cy="1404080"/>
          </a:xfrm>
        </p:grpSpPr>
        <p:grpSp>
          <p:nvGrpSpPr>
            <p:cNvPr id="12" name="组合 11"/>
            <p:cNvGrpSpPr/>
            <p:nvPr/>
          </p:nvGrpSpPr>
          <p:grpSpPr>
            <a:xfrm>
              <a:off x="7015837" y="4296009"/>
              <a:ext cx="1131859" cy="1404080"/>
              <a:chOff x="6762823" y="4056858"/>
              <a:chExt cx="1131859" cy="140408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6762823" y="4056858"/>
                <a:ext cx="1131859" cy="1404080"/>
                <a:chOff x="6639951" y="3521028"/>
                <a:chExt cx="1131859" cy="1404080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6639951" y="3521028"/>
                  <a:ext cx="365760" cy="351692"/>
                </a:xfrm>
                <a:prstGeom prst="ellipse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 smtClean="0"/>
                    <a:t>u</a:t>
                  </a:r>
                  <a:endParaRPr lang="zh-CN" altLang="en-US" sz="2000" dirty="0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7406050" y="4573416"/>
                  <a:ext cx="365760" cy="351692"/>
                </a:xfrm>
                <a:prstGeom prst="ellipse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 smtClean="0"/>
                    <a:t>v</a:t>
                  </a:r>
                  <a:endParaRPr lang="zh-CN" altLang="en-US" sz="2000" dirty="0"/>
                </a:p>
              </p:txBody>
            </p:sp>
          </p:grpSp>
          <p:cxnSp>
            <p:nvCxnSpPr>
              <p:cNvPr id="3" name="直接连接符 2"/>
              <p:cNvCxnSpPr>
                <a:stCxn id="6" idx="5"/>
                <a:endCxn id="8" idx="1"/>
              </p:cNvCxnSpPr>
              <p:nvPr/>
            </p:nvCxnSpPr>
            <p:spPr>
              <a:xfrm>
                <a:off x="7075019" y="4357046"/>
                <a:ext cx="507467" cy="8037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椭圆 14"/>
            <p:cNvSpPr/>
            <p:nvPr/>
          </p:nvSpPr>
          <p:spPr>
            <a:xfrm>
              <a:off x="6623295" y="5205045"/>
              <a:ext cx="327412" cy="3402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>
              <a:endCxn id="15" idx="7"/>
            </p:cNvCxnSpPr>
            <p:nvPr/>
          </p:nvCxnSpPr>
          <p:spPr>
            <a:xfrm flipH="1">
              <a:off x="6902759" y="4647701"/>
              <a:ext cx="263496" cy="6071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5" idx="6"/>
              <a:endCxn id="8" idx="2"/>
            </p:cNvCxnSpPr>
            <p:nvPr/>
          </p:nvCxnSpPr>
          <p:spPr>
            <a:xfrm>
              <a:off x="6950707" y="5375195"/>
              <a:ext cx="831229" cy="1490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006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79066" y="724429"/>
            <a:ext cx="7560000" cy="6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Degree-based heuristics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Google Shape;111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39398" y="1336428"/>
                <a:ext cx="8239336" cy="499670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0"/>
                  </a:spcBef>
                  <a:buClrTx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Single Discount</a:t>
                </a: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simple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adaptive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strategy: If u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spreader, we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recalculate the degree of v and do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 count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u-</a:t>
                </a:r>
                <a:endPara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000" i="1" dirty="0" smtClean="0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be the number of infected neighbours of 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be the degree of v, so the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+mn-lt"/>
                  </a:rPr>
                  <a:t>adjusted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+mn-lt"/>
                  </a:rPr>
                  <a:t>“degree” of v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𝑠𝑑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altLang="zh-CN" sz="200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 the node with the maximum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the spreader list</a:t>
                </a: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its neighbours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sub>
                    </m:sSub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𝑠𝑑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sub>
                    </m:sSub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altLang="zh-CN" sz="1400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1" name="Google Shape;111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9398" y="1336428"/>
                <a:ext cx="8239336" cy="4996705"/>
              </a:xfrm>
              <a:prstGeom prst="rect">
                <a:avLst/>
              </a:prstGeom>
              <a:blipFill>
                <a:blip r:embed="rId3"/>
                <a:stretch>
                  <a:fillRect l="-1553" t="-2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b="0">
                <a:latin typeface="+mj-lt"/>
              </a:rPr>
              <a:t>11</a:t>
            </a:fld>
            <a:endParaRPr sz="1400" b="0" dirty="0">
              <a:latin typeface="+mj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342158" y="4352535"/>
            <a:ext cx="1812394" cy="1626234"/>
            <a:chOff x="6052319" y="3143297"/>
            <a:chExt cx="1812394" cy="1626234"/>
          </a:xfrm>
        </p:grpSpPr>
        <p:sp>
          <p:nvSpPr>
            <p:cNvPr id="28" name="椭圆 27"/>
            <p:cNvSpPr/>
            <p:nvPr/>
          </p:nvSpPr>
          <p:spPr>
            <a:xfrm>
              <a:off x="6977576" y="3880008"/>
              <a:ext cx="389245" cy="382119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u</a:t>
              </a:r>
              <a:endParaRPr lang="zh-CN" altLang="en-US" sz="2000" dirty="0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6052319" y="3143297"/>
              <a:ext cx="1812394" cy="1626234"/>
              <a:chOff x="6052319" y="3143297"/>
              <a:chExt cx="1812394" cy="1626234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6977576" y="3143297"/>
                <a:ext cx="379828" cy="3798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52319" y="3880008"/>
                <a:ext cx="379828" cy="3798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v</a:t>
                </a:r>
                <a:endParaRPr lang="zh-CN" altLang="en-US" sz="2000" dirty="0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21415869">
                <a:off x="7484885" y="4389703"/>
                <a:ext cx="379828" cy="3798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cxnSp>
            <p:nvCxnSpPr>
              <p:cNvPr id="34" name="直接连接符 33"/>
              <p:cNvCxnSpPr>
                <a:stCxn id="30" idx="4"/>
                <a:endCxn id="28" idx="0"/>
              </p:cNvCxnSpPr>
              <p:nvPr/>
            </p:nvCxnSpPr>
            <p:spPr>
              <a:xfrm>
                <a:off x="7167490" y="3523125"/>
                <a:ext cx="4709" cy="35688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31" idx="6"/>
                <a:endCxn id="28" idx="2"/>
              </p:cNvCxnSpPr>
              <p:nvPr/>
            </p:nvCxnSpPr>
            <p:spPr>
              <a:xfrm>
                <a:off x="6432147" y="4069922"/>
                <a:ext cx="545429" cy="1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28" idx="5"/>
                <a:endCxn id="33" idx="1"/>
              </p:cNvCxnSpPr>
              <p:nvPr/>
            </p:nvCxnSpPr>
            <p:spPr>
              <a:xfrm>
                <a:off x="7309817" y="4206167"/>
                <a:ext cx="223696" cy="24654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1079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439398" y="222526"/>
            <a:ext cx="7571700" cy="5993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Degree-based heuristics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Google Shape;111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39398" y="759190"/>
                <a:ext cx="8513686" cy="57119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0"/>
                  </a:spcBef>
                  <a:buClrTx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Degree Discount</a:t>
                </a: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esigned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the independent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cascade model: consider the transmission probability p</a:t>
                </a: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probability that v isn’t influenced by infected neighbours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(1−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sz="2000" dirty="0" smtClean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number of susceptible neighbours of v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altLang="zh-CN" sz="2000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The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+mn-lt"/>
                  </a:rPr>
                  <a:t>expected number of nodes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+mn-lt"/>
                  </a:rPr>
                  <a:t>influenced by v is:</a:t>
                </a:r>
              </a:p>
              <a:p>
                <a:pPr marL="533400" lvl="1" indent="0">
                  <a:lnSpc>
                    <a:spcPct val="150000"/>
                  </a:lnSpc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1−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sub>
                          </m:sSub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(1+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0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rPr>
                  <a:t>When p is small,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1−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sub>
                        </m:sSub>
                      </m:sup>
                    </m:s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𝑜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+mn-lt"/>
                    <a:ea typeface="+mj-ea"/>
                    <a:cs typeface="Arial" panose="020B0604020202020204" pitchFamily="34" charset="0"/>
                  </a:rPr>
                  <a:t> (Taylor expansion)</a:t>
                </a: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𝑝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𝑜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endParaRPr lang="en-US" altLang="zh-CN" sz="2000" dirty="0" smtClean="0">
                  <a:solidFill>
                    <a:schemeClr val="tx1"/>
                  </a:solidFill>
                  <a:latin typeface="+mn-lt"/>
                  <a:ea typeface="+mj-ea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+mn-lt"/>
                    <a:ea typeface="+mj-ea"/>
                    <a:cs typeface="Arial" panose="020B0604020202020204" pitchFamily="34" charset="0"/>
                  </a:rPr>
                  <a:t>Degree discount: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𝑑𝑑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−2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  <a:latin typeface="+mn-lt"/>
                  <a:ea typeface="+mj-ea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+mn-lt"/>
                  </a:rPr>
                  <a:t>R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+mn-lt"/>
                  </a:rPr>
                  <a:t>epeat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+mn-lt"/>
                  </a:rPr>
                  <a:t> the same 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+mn-lt"/>
                  </a:rPr>
                  <a:t>steps: selecting + updating</a:t>
                </a:r>
                <a:endParaRPr lang="en-US" altLang="zh-CN" sz="2000" dirty="0" smtClean="0">
                  <a:solidFill>
                    <a:schemeClr val="tx1"/>
                  </a:solidFill>
                  <a:latin typeface="+mn-lt"/>
                  <a:ea typeface="+mj-ea"/>
                  <a:cs typeface="Arial" panose="020B0604020202020204" pitchFamily="34" charset="0"/>
                </a:endParaRPr>
              </a:p>
              <a:p>
                <a:pPr lvl="1">
                  <a:lnSpc>
                    <a:spcPct val="200000"/>
                  </a:lnSpc>
                  <a:buClrTx/>
                  <a:buFont typeface="Arial" panose="020B0604020202020204" pitchFamily="34" charset="0"/>
                  <a:buChar char="•"/>
                </a:pPr>
                <a:endParaRPr lang="en-US" altLang="zh-CN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1" name="Google Shape;111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9398" y="759190"/>
                <a:ext cx="8513686" cy="5711949"/>
              </a:xfrm>
              <a:prstGeom prst="rect">
                <a:avLst/>
              </a:prstGeom>
              <a:blipFill>
                <a:blip r:embed="rId3"/>
                <a:stretch>
                  <a:fillRect l="-1503" t="-1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b="0">
                <a:latin typeface="+mj-lt"/>
              </a:rPr>
              <a:t>12</a:t>
            </a:fld>
            <a:endParaRPr sz="14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08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073889" y="1869245"/>
            <a:ext cx="2897007" cy="2789101"/>
            <a:chOff x="5780470" y="2681582"/>
            <a:chExt cx="2897007" cy="2789101"/>
          </a:xfrm>
        </p:grpSpPr>
        <p:sp>
          <p:nvSpPr>
            <p:cNvPr id="4" name="椭圆 3"/>
            <p:cNvSpPr/>
            <p:nvPr/>
          </p:nvSpPr>
          <p:spPr>
            <a:xfrm>
              <a:off x="6977577" y="3880009"/>
              <a:ext cx="379828" cy="3798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v</a:t>
              </a:r>
              <a:endParaRPr lang="zh-CN" altLang="en-US" sz="2000" dirty="0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780470" y="2681582"/>
              <a:ext cx="2897007" cy="2789101"/>
              <a:chOff x="5780470" y="2681582"/>
              <a:chExt cx="2897007" cy="2789101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977577" y="2681582"/>
                <a:ext cx="379828" cy="379828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780470" y="3882300"/>
                <a:ext cx="379828" cy="3798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8321268" y="3874710"/>
                <a:ext cx="356209" cy="379828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 rot="21415869">
                <a:off x="6996889" y="5090855"/>
                <a:ext cx="379828" cy="3798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cxnSp>
            <p:nvCxnSpPr>
              <p:cNvPr id="10" name="直接连接符 9"/>
              <p:cNvCxnSpPr>
                <a:stCxn id="6" idx="4"/>
                <a:endCxn id="4" idx="0"/>
              </p:cNvCxnSpPr>
              <p:nvPr/>
            </p:nvCxnSpPr>
            <p:spPr>
              <a:xfrm>
                <a:off x="7167491" y="3061410"/>
                <a:ext cx="0" cy="8185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7" idx="6"/>
              </p:cNvCxnSpPr>
              <p:nvPr/>
            </p:nvCxnSpPr>
            <p:spPr>
              <a:xfrm flipV="1">
                <a:off x="6160298" y="4070157"/>
                <a:ext cx="826696" cy="205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stCxn id="4" idx="4"/>
                <a:endCxn id="9" idx="0"/>
              </p:cNvCxnSpPr>
              <p:nvPr/>
            </p:nvCxnSpPr>
            <p:spPr>
              <a:xfrm>
                <a:off x="7167491" y="4259837"/>
                <a:ext cx="9145" cy="83129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8" idx="2"/>
                <a:endCxn id="4" idx="6"/>
              </p:cNvCxnSpPr>
              <p:nvPr/>
            </p:nvCxnSpPr>
            <p:spPr>
              <a:xfrm flipH="1">
                <a:off x="7357405" y="4064624"/>
                <a:ext cx="963863" cy="52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778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8847" y="230064"/>
            <a:ext cx="7571700" cy="5993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Degree-based heuristics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Google Shape;111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50660" y="829434"/>
                <a:ext cx="8328074" cy="598250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0"/>
                  </a:spcBef>
                  <a:buClrTx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Generalized Degree Discount</a:t>
                </a: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susceptible neighbours of v can not be treated equally</a:t>
                </a: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has more contribution to the potential influence of v than s</a:t>
                </a: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probability that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not influenced by it’s own infected neighbours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(1−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rPr>
                  <a:t>The expected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rPr>
                  <a:t>number of nodes that will be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rPr>
                  <a:t>influenced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rPr>
                  <a:t>by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rPr>
                  <a:t>v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1−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sub>
                        </m:sSub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(1+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(1−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𝑤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nary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0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rPr>
                  <a:t>Use second-order Taylor expansion to transform this expression and define the generalized degree discount in the same way:</a:t>
                </a:r>
              </a:p>
              <a:p>
                <a:pPr marL="533400" lvl="1" indent="0">
                  <a:lnSpc>
                    <a:spcPct val="150000"/>
                  </a:lnSpc>
                  <a:buClrTx/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𝑔𝑑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−2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−1)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m:rPr>
                        <m:nor/>
                      </m:rP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nary>
                  </m:oMath>
                </a14:m>
                <a:endParaRPr lang="en-US" altLang="zh-CN" sz="2000" dirty="0" smtClean="0">
                  <a:solidFill>
                    <a:schemeClr val="tx1"/>
                  </a:solidFill>
                  <a:latin typeface="+mn-lt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rPr>
                  <a:t>Select and update</a:t>
                </a:r>
              </a:p>
            </p:txBody>
          </p:sp>
        </mc:Choice>
        <mc:Fallback>
          <p:sp>
            <p:nvSpPr>
              <p:cNvPr id="111" name="Google Shape;111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0660" y="829434"/>
                <a:ext cx="8328074" cy="5982507"/>
              </a:xfrm>
              <a:prstGeom prst="rect">
                <a:avLst/>
              </a:prstGeom>
              <a:blipFill>
                <a:blip r:embed="rId3"/>
                <a:stretch>
                  <a:fillRect l="-1537" t="-1733" r="-1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b="0">
                <a:latin typeface="+mj-lt"/>
              </a:rPr>
              <a:t>14</a:t>
            </a:fld>
            <a:endParaRPr sz="14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225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56058" y="1581763"/>
            <a:ext cx="2427290" cy="2244649"/>
            <a:chOff x="5904980" y="3323685"/>
            <a:chExt cx="2180533" cy="1997451"/>
          </a:xfrm>
        </p:grpSpPr>
        <p:grpSp>
          <p:nvGrpSpPr>
            <p:cNvPr id="15" name="组合 14"/>
            <p:cNvGrpSpPr/>
            <p:nvPr/>
          </p:nvGrpSpPr>
          <p:grpSpPr>
            <a:xfrm>
              <a:off x="5921049" y="3323685"/>
              <a:ext cx="2162463" cy="1997451"/>
              <a:chOff x="6077764" y="3090881"/>
              <a:chExt cx="2162463" cy="1997451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6977577" y="3880009"/>
                <a:ext cx="379828" cy="3798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/>
                  <a:t>v</a:t>
                </a:r>
                <a:endParaRPr lang="zh-CN" altLang="en-US" sz="2000" dirty="0"/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6077764" y="3090881"/>
                <a:ext cx="2162463" cy="1997451"/>
                <a:chOff x="6077764" y="3090881"/>
                <a:chExt cx="2162463" cy="1997451"/>
              </a:xfrm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6977577" y="3090881"/>
                  <a:ext cx="379828" cy="37982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dirty="0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6077764" y="3881272"/>
                  <a:ext cx="379828" cy="37982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/>
                    <a:t>s</a:t>
                  </a:r>
                  <a:endParaRPr lang="zh-CN" altLang="en-US" sz="2000" dirty="0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7877391" y="3883172"/>
                  <a:ext cx="362836" cy="37982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 smtClean="0"/>
                    <a:t>t</a:t>
                  </a:r>
                  <a:endParaRPr lang="zh-CN" altLang="en-US" sz="2000" dirty="0"/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 rot="21415869">
                  <a:off x="6996888" y="4708504"/>
                  <a:ext cx="379828" cy="37982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dirty="0"/>
                </a:p>
              </p:txBody>
            </p:sp>
            <p:cxnSp>
              <p:nvCxnSpPr>
                <p:cNvPr id="31" name="直接连接符 30"/>
                <p:cNvCxnSpPr>
                  <a:stCxn id="27" idx="4"/>
                  <a:endCxn id="25" idx="0"/>
                </p:cNvCxnSpPr>
                <p:nvPr/>
              </p:nvCxnSpPr>
              <p:spPr>
                <a:xfrm>
                  <a:off x="7167491" y="3470709"/>
                  <a:ext cx="0" cy="4093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>
                  <a:stCxn id="28" idx="6"/>
                </p:cNvCxnSpPr>
                <p:nvPr/>
              </p:nvCxnSpPr>
              <p:spPr>
                <a:xfrm flipV="1">
                  <a:off x="6457592" y="4070158"/>
                  <a:ext cx="529402" cy="102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>
                  <a:stCxn id="25" idx="4"/>
                  <a:endCxn id="30" idx="0"/>
                </p:cNvCxnSpPr>
                <p:nvPr/>
              </p:nvCxnSpPr>
              <p:spPr>
                <a:xfrm>
                  <a:off x="7167491" y="4259837"/>
                  <a:ext cx="9144" cy="44893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>
                  <a:stCxn id="29" idx="2"/>
                  <a:endCxn id="25" idx="6"/>
                </p:cNvCxnSpPr>
                <p:nvPr/>
              </p:nvCxnSpPr>
              <p:spPr>
                <a:xfrm flipH="1" flipV="1">
                  <a:off x="7357405" y="4069923"/>
                  <a:ext cx="519986" cy="316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组合 15"/>
            <p:cNvGrpSpPr/>
            <p:nvPr/>
          </p:nvGrpSpPr>
          <p:grpSpPr>
            <a:xfrm>
              <a:off x="5904980" y="3482219"/>
              <a:ext cx="2180533" cy="1729063"/>
              <a:chOff x="5904980" y="3482219"/>
              <a:chExt cx="2180533" cy="172906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5904980" y="3482219"/>
                <a:ext cx="393895" cy="40796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5910053" y="4737598"/>
                <a:ext cx="393895" cy="40796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" name="直接连接符 18"/>
              <p:cNvCxnSpPr>
                <a:stCxn id="17" idx="4"/>
                <a:endCxn id="28" idx="0"/>
              </p:cNvCxnSpPr>
              <p:nvPr/>
            </p:nvCxnSpPr>
            <p:spPr>
              <a:xfrm>
                <a:off x="6101928" y="3890182"/>
                <a:ext cx="9035" cy="22389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28" idx="4"/>
                <a:endCxn id="18" idx="0"/>
              </p:cNvCxnSpPr>
              <p:nvPr/>
            </p:nvCxnSpPr>
            <p:spPr>
              <a:xfrm flipH="1">
                <a:off x="6107001" y="4493904"/>
                <a:ext cx="3962" cy="24369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椭圆 20"/>
              <p:cNvSpPr/>
              <p:nvPr/>
            </p:nvSpPr>
            <p:spPr>
              <a:xfrm>
                <a:off x="7705685" y="4831454"/>
                <a:ext cx="379828" cy="3798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7705685" y="3485475"/>
                <a:ext cx="379828" cy="3798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cxnSp>
            <p:nvCxnSpPr>
              <p:cNvPr id="23" name="直接连接符 22"/>
              <p:cNvCxnSpPr>
                <a:stCxn id="22" idx="4"/>
                <a:endCxn id="29" idx="0"/>
              </p:cNvCxnSpPr>
              <p:nvPr/>
            </p:nvCxnSpPr>
            <p:spPr>
              <a:xfrm>
                <a:off x="7895599" y="3865303"/>
                <a:ext cx="6495" cy="25067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29" idx="4"/>
                <a:endCxn id="21" idx="0"/>
              </p:cNvCxnSpPr>
              <p:nvPr/>
            </p:nvCxnSpPr>
            <p:spPr>
              <a:xfrm flipH="1">
                <a:off x="7895599" y="4495804"/>
                <a:ext cx="6495" cy="33565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427970" y="4591997"/>
                <a:ext cx="6935372" cy="9005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−1)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</m:nary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US" altLang="zh-CN" sz="20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𝑤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970" y="4591997"/>
                <a:ext cx="6935372" cy="900503"/>
              </a:xfrm>
              <a:prstGeom prst="rect">
                <a:avLst/>
              </a:prstGeom>
              <a:blipFill>
                <a:blip r:embed="rId3"/>
                <a:stretch>
                  <a:fillRect t="-3378" b="-7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3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832684" y="624518"/>
            <a:ext cx="7571700" cy="5993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Benchmark methods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Google Shape;111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8866" y="1223888"/>
                <a:ext cx="8239336" cy="445946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0"/>
                  </a:spcBef>
                  <a:buClrTx/>
                </a:pP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Degree/Betweenness/Closeness centrality</a:t>
                </a:r>
              </a:p>
              <a:p>
                <a:pPr lvl="0">
                  <a:lnSpc>
                    <a:spcPct val="150000"/>
                  </a:lnSpc>
                  <a:spcBef>
                    <a:spcPts val="0"/>
                  </a:spcBef>
                  <a:buClrTx/>
                </a:pP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Pagerank</a:t>
                </a:r>
              </a:p>
              <a:p>
                <a:pPr lvl="0">
                  <a:lnSpc>
                    <a:spcPct val="150000"/>
                  </a:lnSpc>
                  <a:spcBef>
                    <a:spcPts val="0"/>
                  </a:spcBef>
                  <a:buClrTx/>
                </a:pP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Coreness centrality</a:t>
                </a: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spreader with more connections to the neighbors located in the core of the network is more powerful</a:t>
                </a:r>
                <a:endParaRPr lang="en-US" altLang="zh-CN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neighborhood coreness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node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𝑛𝑐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m:rPr>
                            <m:brk m:alnAt="7"/>
                          </m:rPr>
                          <a:rPr lang="el-GR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d>
                      </m:sub>
                      <m:sup/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𝑘𝑠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000" b="0" i="1" dirty="0" smtClean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endParaRPr>
              </a:p>
              <a:p>
                <a:pPr marL="533400" lvl="1" indent="0" algn="just">
                  <a:lnSpc>
                    <a:spcPct val="150000"/>
                  </a:lnSpc>
                  <a:buClrTx/>
                  <a:buNone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	ks(w) is the k-shell index of node w</a:t>
                </a:r>
              </a:p>
              <a:p>
                <a:pPr lvl="1" algn="just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Coreness centrality of 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m:rPr>
                            <m:brk m:alnAt="7"/>
                          </m:rPr>
                          <a:rPr lang="el-GR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000" i="1" dirty="0" smtClean="0">
                  <a:latin typeface="+mj-lt"/>
                  <a:cs typeface="Arial" panose="020B0604020202020204" pitchFamily="34" charset="0"/>
                </a:endParaRPr>
              </a:p>
              <a:p>
                <a:pPr marL="533400" lvl="1" indent="0" algn="just">
                  <a:lnSpc>
                    <a:spcPct val="200000"/>
                  </a:lnSpc>
                  <a:buClrTx/>
                  <a:buNone/>
                </a:pPr>
                <a:endParaRPr lang="en-US" altLang="zh-CN" sz="2000" dirty="0" smtClean="0">
                  <a:latin typeface="+mj-lt"/>
                  <a:cs typeface="Arial" panose="020B0604020202020204" pitchFamily="34" charset="0"/>
                </a:endParaRPr>
              </a:p>
              <a:p>
                <a:pPr lvl="1">
                  <a:lnSpc>
                    <a:spcPct val="200000"/>
                  </a:lnSpc>
                  <a:buClrTx/>
                  <a:buFont typeface="Arial" panose="020B0604020202020204" pitchFamily="34" charset="0"/>
                  <a:buChar char="•"/>
                </a:pPr>
                <a:endParaRPr lang="en-US" altLang="zh-CN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>
                  <a:lnSpc>
                    <a:spcPct val="200000"/>
                  </a:lnSpc>
                  <a:spcBef>
                    <a:spcPts val="0"/>
                  </a:spcBef>
                  <a:buClrTx/>
                </a:pPr>
                <a:endParaRPr lang="en-US" altLang="zh-CN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1" name="Google Shape;111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8866" y="1223888"/>
                <a:ext cx="8239336" cy="4459460"/>
              </a:xfrm>
              <a:prstGeom prst="rect">
                <a:avLst/>
              </a:prstGeom>
              <a:blipFill>
                <a:blip r:embed="rId3"/>
                <a:stretch>
                  <a:fillRect l="-1554" t="-2326" b="-2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b="0">
                <a:latin typeface="+mj-lt"/>
              </a:rPr>
              <a:t>16</a:t>
            </a:fld>
            <a:endParaRPr sz="14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783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649804" y="303623"/>
            <a:ext cx="7571700" cy="5880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sz="2400" dirty="0">
                <a:latin typeface="+mj-lt"/>
              </a:rPr>
              <a:t>S</a:t>
            </a:r>
            <a:r>
              <a:rPr lang="en-US" altLang="zh-CN" sz="2400" dirty="0" smtClean="0">
                <a:latin typeface="+mj-lt"/>
              </a:rPr>
              <a:t>imulation</a:t>
            </a:r>
            <a:r>
              <a:rPr lang="en-US" altLang="zh-CN" sz="2400" dirty="0">
                <a:latin typeface="+mj-lt"/>
              </a:rPr>
              <a:t> </a:t>
            </a:r>
            <a:r>
              <a:rPr lang="en" altLang="zh-CN" sz="2400" dirty="0">
                <a:latin typeface="+mj-lt"/>
                <a:cs typeface="Arial" panose="020B0604020202020204" pitchFamily="34" charset="0"/>
              </a:rPr>
              <a:t>r</a:t>
            </a:r>
            <a:r>
              <a:rPr lang="en" sz="2400" dirty="0" smtClean="0">
                <a:latin typeface="+mj-lt"/>
                <a:cs typeface="Arial" panose="020B0604020202020204" pitchFamily="34" charset="0"/>
              </a:rPr>
              <a:t>esults</a:t>
            </a:r>
            <a:endParaRPr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b="0">
                <a:latin typeface="+mj-lt"/>
              </a:rPr>
              <a:t>17</a:t>
            </a:fld>
            <a:endParaRPr sz="1400" b="0" dirty="0"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04" y="891694"/>
            <a:ext cx="7571700" cy="57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832684" y="658366"/>
            <a:ext cx="7571700" cy="5880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uture work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ea typeface="Source Sans Pro"/>
                <a:cs typeface="Source Sans Pro"/>
                <a:sym typeface="Source Sans Pro"/>
              </a:rPr>
              <a:t>Adjusting 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ea typeface="Source Sans Pro"/>
                <a:cs typeface="Source Sans Pro"/>
                <a:sym typeface="Source Sans Pro"/>
              </a:rPr>
              <a:t>p based-on </a:t>
            </a:r>
          </a:p>
          <a:p>
            <a:pPr algn="ctr"/>
            <a:r>
              <a:rPr lang="en-US" altLang="zh-CN" sz="2000" dirty="0" smtClean="0">
                <a:solidFill>
                  <a:schemeClr val="tx1"/>
                </a:solidFill>
                <a:ea typeface="Source Sans Pro"/>
                <a:cs typeface="Source Sans Pro"/>
                <a:sym typeface="Source Sans Pro"/>
              </a:rPr>
              <a:t>closeness</a:t>
            </a:r>
            <a:endParaRPr lang="en-US" altLang="zh-CN" sz="2000" dirty="0">
              <a:solidFill>
                <a:schemeClr val="tx1"/>
              </a:solidFill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Google Shape;169;p23"/>
              <p:cNvSpPr/>
              <p:nvPr/>
            </p:nvSpPr>
            <p:spPr>
              <a:xfrm>
                <a:off x="733350" y="2133600"/>
                <a:ext cx="2724300" cy="2724300"/>
              </a:xfrm>
              <a:prstGeom prst="ellipse">
                <a:avLst/>
              </a:prstGeom>
              <a:noFill/>
              <a:ln w="9525" cap="flat" cmpd="sng">
                <a:solidFill>
                  <a:srgbClr val="0091EA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en-US" altLang="zh-CN" sz="2000" dirty="0">
                    <a:solidFill>
                      <a:schemeClr val="tx1"/>
                    </a:solidFill>
                    <a:ea typeface="Source Sans Pro"/>
                    <a:cs typeface="Source Sans Pro"/>
                    <a:sym typeface="Source Sans Pro"/>
                  </a:rPr>
                  <a:t>Changing the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"/>
                        <a:sym typeface="Source Sans Pro"/>
                      </a:rPr>
                      <m:t>𝜆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Source Sans Pro"/>
                    <a:cs typeface="Source Sans Pro"/>
                    <a:sym typeface="Source Sans Pro"/>
                  </a:rPr>
                  <a:t> and testing more social networks</a:t>
                </a:r>
              </a:p>
            </p:txBody>
          </p:sp>
        </mc:Choice>
        <mc:Fallback>
          <p:sp>
            <p:nvSpPr>
              <p:cNvPr id="169" name="Google Shape;169;p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50" y="2133600"/>
                <a:ext cx="2724300" cy="27243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rgbClr val="0091EA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Google Shape;170;p23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altLang="zh-CN" sz="2000" dirty="0">
              <a:solidFill>
                <a:schemeClr val="tx1"/>
              </a:solidFill>
              <a:ea typeface="Source Sans Pro"/>
              <a:cs typeface="Source Sans Pro"/>
              <a:sym typeface="Source Sans Pro"/>
            </a:endParaRPr>
          </a:p>
          <a:p>
            <a:pPr algn="ctr"/>
            <a:r>
              <a:rPr lang="en-US" altLang="zh-CN" sz="2000" dirty="0" smtClean="0">
                <a:solidFill>
                  <a:schemeClr val="tx1"/>
                </a:solidFill>
                <a:ea typeface="Source Sans Pro"/>
                <a:cs typeface="Source Sans Pro"/>
                <a:sym typeface="Source Sans Pro"/>
              </a:rPr>
              <a:t>Adding </a:t>
            </a:r>
            <a:r>
              <a:rPr lang="en-US" altLang="zh-CN" sz="2000" dirty="0">
                <a:solidFill>
                  <a:schemeClr val="tx1"/>
                </a:solidFill>
                <a:ea typeface="Source Sans Pro"/>
                <a:cs typeface="Source Sans Pro"/>
                <a:sym typeface="Source Sans Pro"/>
              </a:rPr>
              <a:t>weight </a:t>
            </a:r>
            <a:r>
              <a:rPr lang="en-US" altLang="zh-CN" sz="2000" dirty="0" smtClean="0">
                <a:solidFill>
                  <a:schemeClr val="tx1"/>
                </a:solidFill>
                <a:ea typeface="Source Sans Pro"/>
                <a:cs typeface="Source Sans Pro"/>
                <a:sym typeface="Source Sans Pro"/>
              </a:rPr>
              <a:t>based-on the importance of each node</a:t>
            </a:r>
            <a:endParaRPr lang="en-US" altLang="zh-CN" sz="2000" dirty="0">
              <a:solidFill>
                <a:schemeClr val="tx1"/>
              </a:solidFill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b="0">
                <a:latin typeface="+mj-lt"/>
              </a:rPr>
              <a:t>18</a:t>
            </a:fld>
            <a:endParaRPr sz="14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892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>
            <a:spLocks noGrp="1"/>
          </p:cNvSpPr>
          <p:nvPr>
            <p:ph type="ctrTitle" idx="4294967295"/>
          </p:nvPr>
        </p:nvSpPr>
        <p:spPr>
          <a:xfrm>
            <a:off x="631984" y="2321169"/>
            <a:ext cx="7772400" cy="10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latin typeface="+mj-lt"/>
              </a:rPr>
              <a:t>Thank you !</a:t>
            </a:r>
            <a:endParaRPr sz="4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58869" y="700612"/>
            <a:ext cx="7571700" cy="6302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 smtClean="0">
                <a:latin typeface="+mj-lt"/>
                <a:sym typeface="+mn-ea"/>
              </a:rPr>
              <a:t>Motivation</a:t>
            </a:r>
            <a:endParaRPr lang="en-US" altLang="en-GB" sz="2400" dirty="0">
              <a:latin typeface="+mj-lt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443156" y="1330886"/>
            <a:ext cx="8203125" cy="4764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Tx/>
            </a:pPr>
            <a:r>
              <a:rPr lang="en-GB" sz="2000" dirty="0" smtClean="0">
                <a:latin typeface="+mj-lt"/>
                <a:sym typeface="+mn-ea"/>
              </a:rPr>
              <a:t>Selecting individuals with the </a:t>
            </a:r>
            <a:r>
              <a:rPr lang="en-GB" sz="2000">
                <a:latin typeface="+mj-lt"/>
                <a:sym typeface="+mn-ea"/>
              </a:rPr>
              <a:t>most </a:t>
            </a:r>
            <a:r>
              <a:rPr lang="en-GB" sz="2000" smtClean="0">
                <a:latin typeface="+mj-lt"/>
                <a:sym typeface="+mn-ea"/>
              </a:rPr>
              <a:t>potential </a:t>
            </a:r>
            <a:r>
              <a:rPr lang="en-GB" sz="2000" dirty="0" smtClean="0">
                <a:latin typeface="+mj-lt"/>
                <a:sym typeface="+mn-ea"/>
              </a:rPr>
              <a:t>influence </a:t>
            </a:r>
            <a:r>
              <a:rPr lang="en-GB" sz="2000" dirty="0">
                <a:latin typeface="+mj-lt"/>
                <a:sym typeface="+mn-ea"/>
              </a:rPr>
              <a:t>in a large-scale complex </a:t>
            </a:r>
            <a:r>
              <a:rPr lang="en-GB" sz="2000" dirty="0" smtClean="0">
                <a:latin typeface="+mj-lt"/>
                <a:sym typeface="+mn-ea"/>
              </a:rPr>
              <a:t>networks can </a:t>
            </a:r>
            <a:r>
              <a:rPr lang="en-GB" sz="2000" dirty="0">
                <a:latin typeface="+mj-lt"/>
                <a:sym typeface="+mn-ea"/>
              </a:rPr>
              <a:t>help us control the spreading </a:t>
            </a:r>
            <a:r>
              <a:rPr lang="en-GB" sz="2000" dirty="0" smtClean="0">
                <a:latin typeface="+mj-lt"/>
                <a:sym typeface="+mn-ea"/>
              </a:rPr>
              <a:t>process</a:t>
            </a:r>
            <a:endParaRPr lang="en-GB" sz="2000" dirty="0">
              <a:latin typeface="+mj-lt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637562" y="6333134"/>
            <a:ext cx="315521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>
                <a:latin typeface="+mj-lt"/>
              </a:rPr>
              <a:t>2</a:t>
            </a:fld>
            <a:endParaRPr lang="en-GB" sz="14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435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30" y="683065"/>
            <a:ext cx="7571700" cy="5880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latin typeface="+mj-lt"/>
              </a:rPr>
              <a:t>Our Work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11389" y="1271136"/>
            <a:ext cx="7967345" cy="476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3000"/>
              <a:buChar char="◎"/>
            </a:pPr>
            <a:r>
              <a:rPr lang="en-US" altLang="en-GB" sz="2000" dirty="0">
                <a:latin typeface="+mn-lt"/>
              </a:rPr>
              <a:t>U</a:t>
            </a:r>
            <a:r>
              <a:rPr lang="en-GB" sz="2000" dirty="0">
                <a:latin typeface="+mn-lt"/>
              </a:rPr>
              <a:t>se improved SIR model to test 9 </a:t>
            </a:r>
            <a:r>
              <a:rPr lang="en-US" sz="2000" dirty="0" smtClean="0">
                <a:latin typeface="+mn-lt"/>
              </a:rPr>
              <a:t>method</a:t>
            </a:r>
            <a:r>
              <a:rPr lang="en-GB" sz="2000" dirty="0" smtClean="0">
                <a:latin typeface="+mn-lt"/>
              </a:rPr>
              <a:t>s </a:t>
            </a:r>
            <a:r>
              <a:rPr lang="en-GB" sz="2000" dirty="0">
                <a:latin typeface="+mn-lt"/>
              </a:rPr>
              <a:t>related to identifying influential </a:t>
            </a:r>
            <a:r>
              <a:rPr lang="en-GB" sz="2000" dirty="0" smtClean="0">
                <a:latin typeface="+mn-lt"/>
              </a:rPr>
              <a:t>spreaders</a:t>
            </a:r>
          </a:p>
          <a:p>
            <a:pPr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3000"/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Degree Distance</a:t>
            </a:r>
          </a:p>
          <a:p>
            <a:pPr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3000"/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Single Discount / Degree Discount</a:t>
            </a:r>
          </a:p>
          <a:p>
            <a:pPr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3000"/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Generalized Degree Discount</a:t>
            </a:r>
          </a:p>
          <a:p>
            <a:pPr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3000"/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Degree / Betweenness / Closeness centrality</a:t>
            </a:r>
          </a:p>
          <a:p>
            <a:pPr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3000"/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Pagerank</a:t>
            </a:r>
          </a:p>
          <a:p>
            <a:pPr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3000"/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Coreness centrality</a:t>
            </a:r>
            <a:endParaRPr lang="en-GB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237065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-GB" sz="1400" b="0">
                <a:latin typeface="+mj-lt"/>
              </a:rPr>
              <a:pPr/>
              <a:t>3</a:t>
            </a:fld>
            <a:endParaRPr lang="en-GB" sz="14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21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703384"/>
            <a:ext cx="7571700" cy="6443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latin typeface="+mn-lt"/>
              </a:rPr>
              <a:t>Dataset:  Gnutella Peer-to-peer Network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30" y="1682115"/>
            <a:ext cx="7967345" cy="476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3000"/>
              <a:buChar char="◎"/>
            </a:pPr>
            <a:r>
              <a:rPr lang="en-US" sz="2000" dirty="0" smtClean="0">
                <a:latin typeface="+mn-lt"/>
              </a:rPr>
              <a:t>Gnutella </a:t>
            </a:r>
            <a:r>
              <a:rPr lang="en-US" sz="2000" dirty="0">
                <a:latin typeface="+mn-lt"/>
              </a:rPr>
              <a:t>peer-to-peer file sharing </a:t>
            </a:r>
            <a:r>
              <a:rPr lang="en-US" sz="2000" dirty="0" smtClean="0">
                <a:latin typeface="+mn-lt"/>
              </a:rPr>
              <a:t>network, August 2002</a:t>
            </a:r>
          </a:p>
          <a:p>
            <a:pPr marL="45720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3000"/>
              <a:buChar char="◎"/>
            </a:pPr>
            <a:endParaRPr lang="en-US" sz="2000" dirty="0">
              <a:latin typeface="+mn-lt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623494" y="6333134"/>
            <a:ext cx="329589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>
                <a:latin typeface="+mj-lt"/>
              </a:rPr>
              <a:t>4</a:t>
            </a:fld>
            <a:endParaRPr lang="en-GB" sz="1400" b="0" dirty="0">
              <a:latin typeface="+mj-lt"/>
            </a:endParaRPr>
          </a:p>
        </p:txBody>
      </p:sp>
      <p:sp>
        <p:nvSpPr>
          <p:cNvPr id="2" name="文本框 0"/>
          <p:cNvSpPr txBox="1"/>
          <p:nvPr/>
        </p:nvSpPr>
        <p:spPr>
          <a:xfrm>
            <a:off x="395978" y="5867815"/>
            <a:ext cx="8433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Reference: Leskovec, Jure and Kleinberg, Jon and Faloutsos, Christos SNAP Datasets: Stanford Large Network Dataset Collection, http://snap.stanford.edu/data, (2014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799081"/>
              </p:ext>
            </p:extLst>
          </p:nvPr>
        </p:nvGraphicFramePr>
        <p:xfrm>
          <a:off x="1278731" y="2467095"/>
          <a:ext cx="6586538" cy="267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38538">
                  <a:extLst>
                    <a:ext uri="{9D8B030D-6E8A-4147-A177-3AD203B41FA5}">
                      <a16:colId xmlns:a16="http://schemas.microsoft.com/office/drawing/2014/main" val="139147165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4283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Network statistics</a:t>
                      </a:r>
                      <a:endParaRPr lang="zh-CN" altLang="en-US" sz="20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96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/>
                        <a:t>nodes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/>
                        <a:t>6301</a:t>
                      </a:r>
                      <a:endParaRPr lang="zh-CN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6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/>
                        <a:t>edgs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/>
                        <a:t>20777</a:t>
                      </a:r>
                      <a:endParaRPr lang="zh-CN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01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effectLst/>
                        </a:rPr>
                        <a:t>average </a:t>
                      </a:r>
                      <a:r>
                        <a:rPr lang="en-US" sz="2000" b="0" dirty="0">
                          <a:effectLst/>
                        </a:rPr>
                        <a:t>clustering coefficient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effectLst/>
                        </a:rPr>
                        <a:t>0.0109</a:t>
                      </a:r>
                      <a:endParaRPr lang="en-US" altLang="zh-CN" sz="2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28575" marB="28575" anchor="ctr"/>
                </a:tc>
                <a:extLst>
                  <a:ext uri="{0D108BD9-81ED-4DB2-BD59-A6C34878D82A}">
                    <a16:rowId xmlns:a16="http://schemas.microsoft.com/office/drawing/2014/main" val="310300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effectLst/>
                        </a:rPr>
                        <a:t>diameter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effectLst/>
                        </a:rPr>
                        <a:t>9</a:t>
                      </a:r>
                      <a:endParaRPr lang="en-US" altLang="zh-CN" sz="2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28575" marB="28575" anchor="ctr"/>
                </a:tc>
                <a:extLst>
                  <a:ext uri="{0D108BD9-81ED-4DB2-BD59-A6C34878D82A}">
                    <a16:rowId xmlns:a16="http://schemas.microsoft.com/office/drawing/2014/main" val="344968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effectLst/>
                        </a:rPr>
                        <a:t>is weighted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effectLst/>
                        </a:rPr>
                        <a:t>No</a:t>
                      </a:r>
                      <a:endParaRPr lang="en-US" altLang="zh-CN" sz="2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28575" marB="28575" anchor="ctr"/>
                </a:tc>
                <a:extLst>
                  <a:ext uri="{0D108BD9-81ED-4DB2-BD59-A6C34878D82A}">
                    <a16:rowId xmlns:a16="http://schemas.microsoft.com/office/drawing/2014/main" val="82310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effectLst/>
                        </a:rPr>
                        <a:t>is directed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 smtClean="0">
                          <a:effectLst/>
                        </a:rPr>
                        <a:t>No</a:t>
                      </a:r>
                      <a:endParaRPr lang="en-US" altLang="zh-CN" sz="2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28575" marB="28575" anchor="ctr"/>
                </a:tc>
                <a:extLst>
                  <a:ext uri="{0D108BD9-81ED-4DB2-BD59-A6C34878D82A}">
                    <a16:rowId xmlns:a16="http://schemas.microsoft.com/office/drawing/2014/main" val="126951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43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820717" y="516809"/>
            <a:ext cx="7571700" cy="6584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latin typeface="+mn-lt"/>
              </a:rPr>
              <a:t>Improved SIR Model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86166" y="1309052"/>
            <a:ext cx="7967345" cy="476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Tx/>
            </a:pPr>
            <a:r>
              <a:rPr lang="en-US" altLang="zh-CN" sz="2000" dirty="0">
                <a:latin typeface="Arial"/>
              </a:rPr>
              <a:t>Each infected node only transmit the “virus” to one of its neighbors at a time with probability </a:t>
            </a:r>
            <a:r>
              <a:rPr lang="en-US" altLang="zh-CN" sz="2000" i="1" dirty="0">
                <a:latin typeface="Arial"/>
              </a:rPr>
              <a:t>p</a:t>
            </a:r>
            <a:endParaRPr lang="en-US" altLang="zh-CN" sz="2000" dirty="0">
              <a:latin typeface="Arial"/>
            </a:endParaRP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endParaRPr lang="en-US" dirty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>
                <a:latin typeface="+mj-lt"/>
              </a:rPr>
              <a:t>5</a:t>
            </a:fld>
            <a:endParaRPr lang="en-GB" sz="1400" b="0" dirty="0">
              <a:latin typeface="+mj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150669" y="2777172"/>
            <a:ext cx="6616065" cy="929005"/>
            <a:chOff x="1150669" y="2777172"/>
            <a:chExt cx="6616065" cy="929005"/>
          </a:xfrm>
        </p:grpSpPr>
        <p:cxnSp>
          <p:nvCxnSpPr>
            <p:cNvPr id="18" name="直接连接符 17"/>
            <p:cNvCxnSpPr>
              <a:stCxn id="17" idx="6"/>
              <a:endCxn id="14" idx="2"/>
            </p:cNvCxnSpPr>
            <p:nvPr/>
          </p:nvCxnSpPr>
          <p:spPr>
            <a:xfrm flipV="1">
              <a:off x="3973244" y="3346132"/>
              <a:ext cx="321945" cy="146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4" idx="6"/>
              <a:endCxn id="15" idx="3"/>
            </p:cNvCxnSpPr>
            <p:nvPr/>
          </p:nvCxnSpPr>
          <p:spPr>
            <a:xfrm flipV="1">
              <a:off x="4669839" y="3072023"/>
              <a:ext cx="343791" cy="274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4" idx="6"/>
              <a:endCxn id="16" idx="2"/>
            </p:cNvCxnSpPr>
            <p:nvPr/>
          </p:nvCxnSpPr>
          <p:spPr>
            <a:xfrm>
              <a:off x="4669839" y="3346132"/>
              <a:ext cx="288925" cy="187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/>
            <p:cNvGrpSpPr/>
            <p:nvPr/>
          </p:nvGrpSpPr>
          <p:grpSpPr>
            <a:xfrm>
              <a:off x="1150669" y="2777172"/>
              <a:ext cx="6616065" cy="929005"/>
              <a:chOff x="1052195" y="2672715"/>
              <a:chExt cx="6616065" cy="929005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1052195" y="2672715"/>
                <a:ext cx="4182745" cy="929005"/>
                <a:chOff x="1052195" y="2672715"/>
                <a:chExt cx="4182745" cy="929005"/>
              </a:xfrm>
            </p:grpSpPr>
            <p:grpSp>
              <p:nvGrpSpPr>
                <p:cNvPr id="23" name="组合 22"/>
                <p:cNvGrpSpPr/>
                <p:nvPr/>
              </p:nvGrpSpPr>
              <p:grpSpPr>
                <a:xfrm>
                  <a:off x="3500120" y="2672715"/>
                  <a:ext cx="1734820" cy="929005"/>
                  <a:chOff x="5512" y="4209"/>
                  <a:chExt cx="2732" cy="1463"/>
                </a:xfrm>
              </p:grpSpPr>
              <p:sp>
                <p:nvSpPr>
                  <p:cNvPr id="14" name="椭圆 13"/>
                  <p:cNvSpPr/>
                  <p:nvPr/>
                </p:nvSpPr>
                <p:spPr>
                  <a:xfrm>
                    <a:off x="6609" y="4833"/>
                    <a:ext cx="590" cy="544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椭圆 14"/>
                  <p:cNvSpPr/>
                  <p:nvPr/>
                </p:nvSpPr>
                <p:spPr>
                  <a:xfrm>
                    <a:off x="7654" y="4209"/>
                    <a:ext cx="590" cy="544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椭圆 15"/>
                  <p:cNvSpPr/>
                  <p:nvPr/>
                </p:nvSpPr>
                <p:spPr>
                  <a:xfrm>
                    <a:off x="7654" y="5128"/>
                    <a:ext cx="590" cy="544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椭圆 16"/>
                  <p:cNvSpPr/>
                  <p:nvPr/>
                </p:nvSpPr>
                <p:spPr>
                  <a:xfrm>
                    <a:off x="5512" y="4856"/>
                    <a:ext cx="590" cy="544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" name="组合 9"/>
                <p:cNvGrpSpPr/>
                <p:nvPr/>
              </p:nvGrpSpPr>
              <p:grpSpPr>
                <a:xfrm>
                  <a:off x="1052195" y="2723515"/>
                  <a:ext cx="2367280" cy="863600"/>
                  <a:chOff x="1052195" y="2723515"/>
                  <a:chExt cx="2367280" cy="863600"/>
                </a:xfrm>
              </p:grpSpPr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1052195" y="2723515"/>
                    <a:ext cx="1932940" cy="863600"/>
                    <a:chOff x="1052195" y="2723515"/>
                    <a:chExt cx="1932940" cy="863600"/>
                  </a:xfrm>
                </p:grpSpPr>
                <p:sp>
                  <p:nvSpPr>
                    <p:cNvPr id="8" name="椭圆 0"/>
                    <p:cNvSpPr/>
                    <p:nvPr/>
                  </p:nvSpPr>
                  <p:spPr>
                    <a:xfrm>
                      <a:off x="1793875" y="3068955"/>
                      <a:ext cx="374650" cy="34544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" name="椭圆 1"/>
                    <p:cNvSpPr/>
                    <p:nvPr/>
                  </p:nvSpPr>
                  <p:spPr>
                    <a:xfrm>
                      <a:off x="2610485" y="2723515"/>
                      <a:ext cx="374650" cy="34544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" name="椭圆 2"/>
                    <p:cNvSpPr/>
                    <p:nvPr/>
                  </p:nvSpPr>
                  <p:spPr>
                    <a:xfrm>
                      <a:off x="2610485" y="3241675"/>
                      <a:ext cx="374650" cy="34544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" name="椭圆 3"/>
                    <p:cNvSpPr/>
                    <p:nvPr/>
                  </p:nvSpPr>
                  <p:spPr>
                    <a:xfrm>
                      <a:off x="1052195" y="3068955"/>
                      <a:ext cx="374650" cy="34544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5" name="直接连接符 4"/>
                    <p:cNvCxnSpPr>
                      <a:stCxn id="4" idx="6"/>
                      <a:endCxn id="1" idx="2"/>
                    </p:cNvCxnSpPr>
                    <p:nvPr/>
                  </p:nvCxnSpPr>
                  <p:spPr>
                    <a:xfrm>
                      <a:off x="1426845" y="3241675"/>
                      <a:ext cx="36703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" name="直接连接符 5"/>
                    <p:cNvCxnSpPr>
                      <a:stCxn id="1" idx="6"/>
                      <a:endCxn id="2" idx="3"/>
                    </p:cNvCxnSpPr>
                    <p:nvPr/>
                  </p:nvCxnSpPr>
                  <p:spPr>
                    <a:xfrm flipV="1">
                      <a:off x="2168525" y="3018155"/>
                      <a:ext cx="496570" cy="2235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直接连接符 6"/>
                    <p:cNvCxnSpPr>
                      <a:stCxn id="1" idx="6"/>
                      <a:endCxn id="3" idx="2"/>
                    </p:cNvCxnSpPr>
                    <p:nvPr/>
                  </p:nvCxnSpPr>
                  <p:spPr>
                    <a:xfrm>
                      <a:off x="2168525" y="3241675"/>
                      <a:ext cx="441960" cy="1727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" name="右箭头 20"/>
                  <p:cNvSpPr/>
                  <p:nvPr/>
                </p:nvSpPr>
                <p:spPr>
                  <a:xfrm>
                    <a:off x="3059430" y="3140710"/>
                    <a:ext cx="360045" cy="215900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2" name="右箭头 21"/>
              <p:cNvSpPr/>
              <p:nvPr/>
            </p:nvSpPr>
            <p:spPr>
              <a:xfrm>
                <a:off x="5370830" y="3148330"/>
                <a:ext cx="360045" cy="2159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5933440" y="2672715"/>
                <a:ext cx="1734820" cy="929005"/>
                <a:chOff x="5512" y="4209"/>
                <a:chExt cx="2732" cy="1463"/>
              </a:xfrm>
            </p:grpSpPr>
            <p:sp>
              <p:nvSpPr>
                <p:cNvPr id="25" name="椭圆 24"/>
                <p:cNvSpPr/>
                <p:nvPr/>
              </p:nvSpPr>
              <p:spPr>
                <a:xfrm>
                  <a:off x="6609" y="4833"/>
                  <a:ext cx="590" cy="544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7654" y="4209"/>
                  <a:ext cx="590" cy="544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7654" y="5128"/>
                  <a:ext cx="590" cy="544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5512" y="4856"/>
                  <a:ext cx="590" cy="544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29" name="直接连接符 28"/>
            <p:cNvCxnSpPr>
              <a:stCxn id="28" idx="6"/>
              <a:endCxn id="25" idx="2"/>
            </p:cNvCxnSpPr>
            <p:nvPr/>
          </p:nvCxnSpPr>
          <p:spPr>
            <a:xfrm flipV="1">
              <a:off x="6406564" y="3346132"/>
              <a:ext cx="321945" cy="146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5" idx="6"/>
              <a:endCxn id="26" idx="3"/>
            </p:cNvCxnSpPr>
            <p:nvPr/>
          </p:nvCxnSpPr>
          <p:spPr>
            <a:xfrm flipV="1">
              <a:off x="7103159" y="3072023"/>
              <a:ext cx="343791" cy="274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5" idx="6"/>
              <a:endCxn id="27" idx="2"/>
            </p:cNvCxnSpPr>
            <p:nvPr/>
          </p:nvCxnSpPr>
          <p:spPr>
            <a:xfrm>
              <a:off x="7103159" y="3346132"/>
              <a:ext cx="288925" cy="187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310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You can copy&amp;paste graphs from </a:t>
            </a:r>
            <a:r>
              <a:rPr lang="en-GB" u="sng">
                <a:hlinkClick r:id="rId3"/>
              </a:rPr>
              <a:t>Google Sheets</a:t>
            </a:r>
          </a:p>
        </p:txBody>
      </p:sp>
      <p:sp>
        <p:nvSpPr>
          <p:cNvPr id="338" name="Google Shape;338;p31"/>
          <p:cNvSpPr txBox="1">
            <a:spLocks noGrp="1"/>
          </p:cNvSpPr>
          <p:nvPr>
            <p:ph type="sldNum" idx="12"/>
          </p:nvPr>
        </p:nvSpPr>
        <p:spPr>
          <a:xfrm>
            <a:off x="8678618" y="6333125"/>
            <a:ext cx="240299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>
                <a:latin typeface="+mj-l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GB" sz="1400" b="0" dirty="0"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63" y="970818"/>
            <a:ext cx="8466455" cy="5485765"/>
          </a:xfrm>
          <a:prstGeom prst="rect">
            <a:avLst/>
          </a:prstGeom>
        </p:spPr>
      </p:pic>
      <p:sp>
        <p:nvSpPr>
          <p:cNvPr id="110" name="Google Shape;110;p17"/>
          <p:cNvSpPr txBox="1">
            <a:spLocks noGrp="1"/>
          </p:cNvSpPr>
          <p:nvPr>
            <p:ph type="title" idx="4294967295"/>
          </p:nvPr>
        </p:nvSpPr>
        <p:spPr>
          <a:xfrm>
            <a:off x="659541" y="509356"/>
            <a:ext cx="7571700" cy="6584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solidFill>
                  <a:srgbClr val="0091EA"/>
                </a:solidFill>
                <a:latin typeface="+mj-lt"/>
                <a:ea typeface="Roboto Slab"/>
                <a:cs typeface="Roboto Slab"/>
                <a:sym typeface="Roboto Slab"/>
              </a:rPr>
              <a:t>Social Networks is Scale-free</a:t>
            </a:r>
          </a:p>
        </p:txBody>
      </p:sp>
    </p:spTree>
    <p:extLst>
      <p:ext uri="{BB962C8B-B14F-4D97-AF65-F5344CB8AC3E}">
        <p14:creationId xmlns:p14="http://schemas.microsoft.com/office/powerpoint/2010/main" val="153394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832684" y="516059"/>
            <a:ext cx="7571700" cy="6443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latin typeface="+mj-lt"/>
              </a:rPr>
              <a:t>Improved SIR Model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34861" y="1474119"/>
            <a:ext cx="7967345" cy="39135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Tx/>
            </a:pPr>
            <a:r>
              <a:rPr lang="en-US" sz="2000" dirty="0">
                <a:latin typeface="+mn-lt"/>
              </a:rPr>
              <a:t>Each infected node only </a:t>
            </a:r>
            <a:r>
              <a:rPr lang="en-US" sz="2000" dirty="0" smtClean="0">
                <a:latin typeface="+mn-lt"/>
              </a:rPr>
              <a:t>transmit the “virus” to one </a:t>
            </a:r>
            <a:r>
              <a:rPr lang="en-US" sz="2000" dirty="0">
                <a:latin typeface="+mn-lt"/>
              </a:rPr>
              <a:t>of its neighbors at a </a:t>
            </a:r>
            <a:r>
              <a:rPr lang="en-US" sz="2000" dirty="0" smtClean="0">
                <a:latin typeface="+mn-lt"/>
              </a:rPr>
              <a:t>time </a:t>
            </a:r>
            <a:r>
              <a:rPr lang="en-US" altLang="zh-CN" sz="2000" dirty="0">
                <a:latin typeface="+mn-lt"/>
              </a:rPr>
              <a:t>with probability </a:t>
            </a:r>
            <a:r>
              <a:rPr lang="en-US" altLang="zh-CN" sz="2000" i="1" dirty="0" smtClean="0">
                <a:latin typeface="+mn-lt"/>
              </a:rPr>
              <a:t>p</a:t>
            </a:r>
            <a:endParaRPr lang="en-US" altLang="zh-CN" sz="2000" dirty="0">
              <a:latin typeface="+mn-lt"/>
            </a:endParaRPr>
          </a:p>
          <a:p>
            <a:pPr>
              <a:lnSpc>
                <a:spcPct val="150000"/>
              </a:lnSpc>
              <a:buClrTx/>
            </a:pPr>
            <a:endParaRPr lang="en-US" altLang="zh-CN" sz="2400" dirty="0">
              <a:solidFill>
                <a:schemeClr val="tx1"/>
              </a:solidFill>
              <a:latin typeface="+mn-lt"/>
            </a:endParaRPr>
          </a:p>
          <a:p>
            <a:pPr marL="38100" indent="0">
              <a:lnSpc>
                <a:spcPct val="150000"/>
              </a:lnSpc>
              <a:buClrTx/>
              <a:buNone/>
            </a:pPr>
            <a:endParaRPr lang="en-US" altLang="zh-CN" sz="2000" dirty="0" smtClean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  <a:buClrTx/>
            </a:pPr>
            <a:endParaRPr lang="en-US" altLang="zh-CN" sz="2000" dirty="0" smtClean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  <a:buClrTx/>
            </a:pP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Then this infected node (state “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”) will recover (state 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“</a:t>
            </a:r>
            <a:r>
              <a:rPr lang="en-US" altLang="zh-CN" sz="2000" i="1" dirty="0">
                <a:solidFill>
                  <a:schemeClr val="tx1"/>
                </a:solidFill>
                <a:latin typeface="+mn-lt"/>
              </a:rPr>
              <a:t>R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”) 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with probability 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q</a:t>
            </a:r>
          </a:p>
          <a:p>
            <a:pPr>
              <a:lnSpc>
                <a:spcPct val="150000"/>
              </a:lnSpc>
              <a:buClrTx/>
            </a:pP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The simulation will end when no infected node remains</a:t>
            </a:r>
            <a:endParaRPr lang="en-US" altLang="zh-CN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626018" y="6274189"/>
            <a:ext cx="327066" cy="422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>
                <a:latin typeface="+mj-lt"/>
              </a:rPr>
              <a:t>7</a:t>
            </a:fld>
            <a:endParaRPr lang="en-GB" sz="1400" b="0" dirty="0">
              <a:latin typeface="+mj-lt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310500" y="2853870"/>
            <a:ext cx="6616065" cy="929005"/>
            <a:chOff x="1150669" y="2777172"/>
            <a:chExt cx="6616065" cy="929005"/>
          </a:xfrm>
        </p:grpSpPr>
        <p:cxnSp>
          <p:nvCxnSpPr>
            <p:cNvPr id="56" name="直接连接符 55"/>
            <p:cNvCxnSpPr>
              <a:stCxn id="84" idx="6"/>
              <a:endCxn id="81" idx="2"/>
            </p:cNvCxnSpPr>
            <p:nvPr/>
          </p:nvCxnSpPr>
          <p:spPr>
            <a:xfrm flipV="1">
              <a:off x="3973244" y="3346132"/>
              <a:ext cx="321945" cy="146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81" idx="6"/>
              <a:endCxn id="82" idx="3"/>
            </p:cNvCxnSpPr>
            <p:nvPr/>
          </p:nvCxnSpPr>
          <p:spPr>
            <a:xfrm flipV="1">
              <a:off x="4669839" y="3072023"/>
              <a:ext cx="343791" cy="274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81" idx="6"/>
              <a:endCxn id="83" idx="2"/>
            </p:cNvCxnSpPr>
            <p:nvPr/>
          </p:nvCxnSpPr>
          <p:spPr>
            <a:xfrm>
              <a:off x="4669839" y="3346132"/>
              <a:ext cx="288925" cy="187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组合 58"/>
            <p:cNvGrpSpPr/>
            <p:nvPr/>
          </p:nvGrpSpPr>
          <p:grpSpPr>
            <a:xfrm>
              <a:off x="1150669" y="2777172"/>
              <a:ext cx="6616065" cy="929005"/>
              <a:chOff x="1052195" y="2672715"/>
              <a:chExt cx="6616065" cy="929005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1052195" y="2672715"/>
                <a:ext cx="4182745" cy="929005"/>
                <a:chOff x="1052195" y="2672715"/>
                <a:chExt cx="4182745" cy="929005"/>
              </a:xfrm>
            </p:grpSpPr>
            <p:grpSp>
              <p:nvGrpSpPr>
                <p:cNvPr id="70" name="组合 69"/>
                <p:cNvGrpSpPr/>
                <p:nvPr/>
              </p:nvGrpSpPr>
              <p:grpSpPr>
                <a:xfrm>
                  <a:off x="3500120" y="2672715"/>
                  <a:ext cx="1734820" cy="929005"/>
                  <a:chOff x="5512" y="4209"/>
                  <a:chExt cx="2732" cy="1463"/>
                </a:xfrm>
              </p:grpSpPr>
              <p:sp>
                <p:nvSpPr>
                  <p:cNvPr id="81" name="椭圆 80"/>
                  <p:cNvSpPr/>
                  <p:nvPr/>
                </p:nvSpPr>
                <p:spPr>
                  <a:xfrm>
                    <a:off x="6609" y="4833"/>
                    <a:ext cx="590" cy="544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" name="椭圆 81"/>
                  <p:cNvSpPr/>
                  <p:nvPr/>
                </p:nvSpPr>
                <p:spPr>
                  <a:xfrm>
                    <a:off x="7654" y="4209"/>
                    <a:ext cx="590" cy="544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" name="椭圆 82"/>
                  <p:cNvSpPr/>
                  <p:nvPr/>
                </p:nvSpPr>
                <p:spPr>
                  <a:xfrm>
                    <a:off x="7654" y="5128"/>
                    <a:ext cx="590" cy="544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" name="椭圆 83"/>
                  <p:cNvSpPr/>
                  <p:nvPr/>
                </p:nvSpPr>
                <p:spPr>
                  <a:xfrm>
                    <a:off x="5512" y="4856"/>
                    <a:ext cx="590" cy="544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1" name="组合 70"/>
                <p:cNvGrpSpPr/>
                <p:nvPr/>
              </p:nvGrpSpPr>
              <p:grpSpPr>
                <a:xfrm>
                  <a:off x="1052195" y="2723515"/>
                  <a:ext cx="2367280" cy="863600"/>
                  <a:chOff x="1052195" y="2723515"/>
                  <a:chExt cx="2367280" cy="863600"/>
                </a:xfrm>
              </p:grpSpPr>
              <p:grpSp>
                <p:nvGrpSpPr>
                  <p:cNvPr id="72" name="组合 71"/>
                  <p:cNvGrpSpPr/>
                  <p:nvPr/>
                </p:nvGrpSpPr>
                <p:grpSpPr>
                  <a:xfrm>
                    <a:off x="1052195" y="2723515"/>
                    <a:ext cx="1932940" cy="863600"/>
                    <a:chOff x="1052195" y="2723515"/>
                    <a:chExt cx="1932940" cy="863600"/>
                  </a:xfrm>
                </p:grpSpPr>
                <p:sp>
                  <p:nvSpPr>
                    <p:cNvPr id="74" name="椭圆 0"/>
                    <p:cNvSpPr/>
                    <p:nvPr/>
                  </p:nvSpPr>
                  <p:spPr>
                    <a:xfrm>
                      <a:off x="1793875" y="3068955"/>
                      <a:ext cx="374650" cy="34544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椭圆 74"/>
                    <p:cNvSpPr/>
                    <p:nvPr/>
                  </p:nvSpPr>
                  <p:spPr>
                    <a:xfrm>
                      <a:off x="2610485" y="2723515"/>
                      <a:ext cx="374650" cy="34544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" name="椭圆 75"/>
                    <p:cNvSpPr/>
                    <p:nvPr/>
                  </p:nvSpPr>
                  <p:spPr>
                    <a:xfrm>
                      <a:off x="2610485" y="3241675"/>
                      <a:ext cx="374650" cy="34544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" name="椭圆 76"/>
                    <p:cNvSpPr/>
                    <p:nvPr/>
                  </p:nvSpPr>
                  <p:spPr>
                    <a:xfrm>
                      <a:off x="1052195" y="3068955"/>
                      <a:ext cx="374650" cy="34544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78" name="直接连接符 77"/>
                    <p:cNvCxnSpPr>
                      <a:stCxn id="77" idx="6"/>
                    </p:cNvCxnSpPr>
                    <p:nvPr/>
                  </p:nvCxnSpPr>
                  <p:spPr>
                    <a:xfrm>
                      <a:off x="1426845" y="3241675"/>
                      <a:ext cx="36703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直接连接符 78"/>
                    <p:cNvCxnSpPr>
                      <a:endCxn id="75" idx="3"/>
                    </p:cNvCxnSpPr>
                    <p:nvPr/>
                  </p:nvCxnSpPr>
                  <p:spPr>
                    <a:xfrm flipV="1">
                      <a:off x="2168525" y="3018155"/>
                      <a:ext cx="496570" cy="2235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接连接符 79"/>
                    <p:cNvCxnSpPr>
                      <a:endCxn id="76" idx="2"/>
                    </p:cNvCxnSpPr>
                    <p:nvPr/>
                  </p:nvCxnSpPr>
                  <p:spPr>
                    <a:xfrm>
                      <a:off x="2168525" y="3241675"/>
                      <a:ext cx="441960" cy="1727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3" name="右箭头 72"/>
                  <p:cNvSpPr/>
                  <p:nvPr/>
                </p:nvSpPr>
                <p:spPr>
                  <a:xfrm>
                    <a:off x="3059430" y="3140710"/>
                    <a:ext cx="360045" cy="215900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4" name="右箭头 63"/>
              <p:cNvSpPr/>
              <p:nvPr/>
            </p:nvSpPr>
            <p:spPr>
              <a:xfrm>
                <a:off x="5370830" y="3148330"/>
                <a:ext cx="360045" cy="2159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5" name="组合 64"/>
              <p:cNvGrpSpPr/>
              <p:nvPr/>
            </p:nvGrpSpPr>
            <p:grpSpPr>
              <a:xfrm>
                <a:off x="5933440" y="2672715"/>
                <a:ext cx="1734820" cy="929005"/>
                <a:chOff x="5512" y="4209"/>
                <a:chExt cx="2732" cy="1463"/>
              </a:xfrm>
            </p:grpSpPr>
            <p:sp>
              <p:nvSpPr>
                <p:cNvPr id="66" name="椭圆 65"/>
                <p:cNvSpPr/>
                <p:nvPr/>
              </p:nvSpPr>
              <p:spPr>
                <a:xfrm>
                  <a:off x="6609" y="4833"/>
                  <a:ext cx="590" cy="544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7654" y="4209"/>
                  <a:ext cx="590" cy="544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7654" y="5128"/>
                  <a:ext cx="590" cy="544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椭圆 68"/>
                <p:cNvSpPr/>
                <p:nvPr/>
              </p:nvSpPr>
              <p:spPr>
                <a:xfrm>
                  <a:off x="5512" y="4856"/>
                  <a:ext cx="590" cy="544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60" name="直接连接符 59"/>
            <p:cNvCxnSpPr>
              <a:stCxn id="69" idx="6"/>
              <a:endCxn id="66" idx="2"/>
            </p:cNvCxnSpPr>
            <p:nvPr/>
          </p:nvCxnSpPr>
          <p:spPr>
            <a:xfrm flipV="1">
              <a:off x="6406564" y="3346132"/>
              <a:ext cx="321945" cy="146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66" idx="6"/>
              <a:endCxn id="67" idx="3"/>
            </p:cNvCxnSpPr>
            <p:nvPr/>
          </p:nvCxnSpPr>
          <p:spPr>
            <a:xfrm flipV="1">
              <a:off x="7103159" y="3072023"/>
              <a:ext cx="343791" cy="274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66" idx="6"/>
              <a:endCxn id="68" idx="2"/>
            </p:cNvCxnSpPr>
            <p:nvPr/>
          </p:nvCxnSpPr>
          <p:spPr>
            <a:xfrm>
              <a:off x="7103159" y="3346132"/>
              <a:ext cx="288925" cy="187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230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30" y="626795"/>
            <a:ext cx="7571700" cy="6443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latin typeface="+mj-lt"/>
              </a:rPr>
              <a:t>How to Measure Influence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Google Shape;111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11389" y="1386694"/>
                <a:ext cx="7967345" cy="476504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419100" algn="l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Pts val="3000"/>
                  <a:buChar char="◎"/>
                </a:pPr>
                <a:r>
                  <a:rPr lang="en-US" sz="2000" i="1" dirty="0" smtClean="0">
                    <a:latin typeface="+mn-lt"/>
                  </a:rPr>
                  <a:t>R</a:t>
                </a:r>
                <a:r>
                  <a:rPr lang="en-US" sz="2000" dirty="0">
                    <a:latin typeface="+mn-lt"/>
                  </a:rPr>
                  <a:t>: the number of nodes that has been recovered in the spreading process</a:t>
                </a:r>
              </a:p>
              <a:p>
                <a:pPr marL="457200" lvl="0" indent="-419100" algn="l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Pts val="3000"/>
                  <a:buChar char="◎"/>
                </a:pPr>
                <a:r>
                  <a:rPr lang="en-US" sz="2000" i="1" dirty="0">
                    <a:latin typeface="+mn-lt"/>
                  </a:rPr>
                  <a:t>N</a:t>
                </a:r>
                <a:r>
                  <a:rPr lang="en-US" sz="2000" dirty="0">
                    <a:latin typeface="+mn-lt"/>
                  </a:rPr>
                  <a:t>: the total number of nodes in the network</a:t>
                </a:r>
                <a:r>
                  <a:rPr lang="en-US" sz="2000" dirty="0" smtClean="0">
                    <a:latin typeface="+mn-lt"/>
                  </a:rPr>
                  <a:t>.</a:t>
                </a:r>
              </a:p>
              <a:p>
                <a:pPr marL="38100" lvl="0" indent="0" algn="ctr" rtl="0">
                  <a:spcBef>
                    <a:spcPts val="600"/>
                  </a:spcBef>
                  <a:spcAft>
                    <a:spcPts val="0"/>
                  </a:spcAft>
                  <a:buSzPts val="3000"/>
                  <a:buNone/>
                </a:pP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Influence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Google Shape;111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1389" y="1386694"/>
                <a:ext cx="7967345" cy="4765040"/>
              </a:xfrm>
              <a:prstGeom prst="rect">
                <a:avLst/>
              </a:prstGeom>
              <a:blipFill>
                <a:blip r:embed="rId3"/>
                <a:stretch>
                  <a:fillRect l="-1607" t="-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>
                <a:latin typeface="+mj-lt"/>
              </a:rPr>
              <a:t>8</a:t>
            </a:fld>
            <a:endParaRPr lang="en-GB" sz="14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579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09911" y="670985"/>
            <a:ext cx="7571700" cy="5993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Intuition and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425330" y="1289628"/>
            <a:ext cx="8140862" cy="4535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Tx/>
            </a:pPr>
            <a:r>
              <a:rPr lang="en-US" altLang="zh-CN" sz="2000" dirty="0" smtClean="0">
                <a:latin typeface="+mn-lt"/>
              </a:rPr>
              <a:t>Nodes with higher </a:t>
            </a:r>
            <a:r>
              <a:rPr lang="en-US" altLang="zh-CN" sz="2000" dirty="0" smtClean="0">
                <a:latin typeface="+mn-lt"/>
              </a:rPr>
              <a:t>degree </a:t>
            </a:r>
            <a:r>
              <a:rPr lang="en-US" altLang="zh-CN" sz="2000" dirty="0" smtClean="0">
                <a:latin typeface="+mn-lt"/>
              </a:rPr>
              <a:t>are more influential</a:t>
            </a:r>
            <a:endParaRPr sz="2000" dirty="0" smtClean="0">
              <a:latin typeface="+mn-lt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Tx/>
            </a:pPr>
            <a:r>
              <a:rPr lang="en-US" sz="2000" dirty="0" smtClean="0">
                <a:latin typeface="+mn-lt"/>
              </a:rPr>
              <a:t>It isn’t always true</a:t>
            </a:r>
            <a:endParaRPr lang="en-US" sz="2000" dirty="0" smtClean="0">
              <a:latin typeface="+mn-lt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Tx/>
            </a:pPr>
            <a:r>
              <a:rPr lang="en-US" sz="2000" dirty="0">
                <a:latin typeface="+mn-lt"/>
              </a:rPr>
              <a:t>I</a:t>
            </a:r>
            <a:r>
              <a:rPr lang="en-US" sz="2000" dirty="0" smtClean="0">
                <a:latin typeface="+mn-lt"/>
              </a:rPr>
              <a:t>f </a:t>
            </a:r>
            <a:r>
              <a:rPr lang="en-US" altLang="zh-CN" sz="2000" dirty="0" smtClean="0">
                <a:latin typeface="+mn-lt"/>
              </a:rPr>
              <a:t>u is already </a:t>
            </a:r>
            <a:r>
              <a:rPr lang="en-US" sz="2000" dirty="0" smtClean="0">
                <a:latin typeface="+mn-lt"/>
              </a:rPr>
              <a:t>a spreader: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v doesn’t need to infect u in return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u may infect v with some probability later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u weakens the potential influence of </a:t>
            </a:r>
            <a:r>
              <a:rPr lang="en-US" sz="2000" dirty="0" smtClean="0">
                <a:latin typeface="+mn-lt"/>
              </a:rPr>
              <a:t>its neighbours</a:t>
            </a:r>
            <a:endParaRPr lang="en" sz="2000" dirty="0" smtClean="0">
              <a:latin typeface="+mn-lt"/>
            </a:endParaRPr>
          </a:p>
          <a:p>
            <a:pPr lvl="0">
              <a:lnSpc>
                <a:spcPct val="200000"/>
              </a:lnSpc>
              <a:spcBef>
                <a:spcPts val="0"/>
              </a:spcBef>
            </a:pPr>
            <a:endParaRPr lang="en-US" altLang="zh-CN" sz="24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b="0">
                <a:latin typeface="+mj-lt"/>
              </a:rPr>
              <a:t>9</a:t>
            </a:fld>
            <a:endParaRPr sz="1400" b="0" dirty="0">
              <a:latin typeface="+mj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72666" y="4168692"/>
            <a:ext cx="1493881" cy="1910516"/>
            <a:chOff x="6639951" y="3521028"/>
            <a:chExt cx="1493881" cy="1910516"/>
          </a:xfrm>
        </p:grpSpPr>
        <p:sp>
          <p:nvSpPr>
            <p:cNvPr id="2" name="椭圆 1"/>
            <p:cNvSpPr/>
            <p:nvPr/>
          </p:nvSpPr>
          <p:spPr>
            <a:xfrm>
              <a:off x="6639951" y="3521028"/>
              <a:ext cx="365760" cy="351692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u</a:t>
              </a:r>
              <a:endParaRPr lang="zh-CN" altLang="en-US" sz="2000" dirty="0"/>
            </a:p>
          </p:txBody>
        </p:sp>
        <p:cxnSp>
          <p:nvCxnSpPr>
            <p:cNvPr id="5" name="直接连接符 4"/>
            <p:cNvCxnSpPr>
              <a:stCxn id="2" idx="5"/>
              <a:endCxn id="10" idx="1"/>
            </p:cNvCxnSpPr>
            <p:nvPr/>
          </p:nvCxnSpPr>
          <p:spPr>
            <a:xfrm>
              <a:off x="6952147" y="3821216"/>
              <a:ext cx="869489" cy="131014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7768072" y="5079852"/>
              <a:ext cx="365760" cy="351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v</a:t>
              </a:r>
              <a:endParaRPr lang="zh-CN" alt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492</Words>
  <Application>Microsoft Office PowerPoint</Application>
  <PresentationFormat>全屏显示(4:3)</PresentationFormat>
  <Paragraphs>131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Cambria Math</vt:lpstr>
      <vt:lpstr>Arial</vt:lpstr>
      <vt:lpstr>宋体</vt:lpstr>
      <vt:lpstr>Source Sans Pro</vt:lpstr>
      <vt:lpstr>Roboto Slab</vt:lpstr>
      <vt:lpstr>Cordelia template</vt:lpstr>
      <vt:lpstr>Identify the Influential Spreaders in Social Networks</vt:lpstr>
      <vt:lpstr>Motivation</vt:lpstr>
      <vt:lpstr>Our Work</vt:lpstr>
      <vt:lpstr>Dataset:  Gnutella Peer-to-peer Network</vt:lpstr>
      <vt:lpstr>Improved SIR Model</vt:lpstr>
      <vt:lpstr>Social Networks is Scale-free</vt:lpstr>
      <vt:lpstr>Improved SIR Model</vt:lpstr>
      <vt:lpstr>How to Measure Influence</vt:lpstr>
      <vt:lpstr>Intuition and problems</vt:lpstr>
      <vt:lpstr>Degree-based heuristics</vt:lpstr>
      <vt:lpstr>Degree-based heuristics</vt:lpstr>
      <vt:lpstr>Degree-based heuristics</vt:lpstr>
      <vt:lpstr>PowerPoint 演示文稿</vt:lpstr>
      <vt:lpstr>Degree-based heuristics</vt:lpstr>
      <vt:lpstr>PowerPoint 演示文稿</vt:lpstr>
      <vt:lpstr>Benchmark methods</vt:lpstr>
      <vt:lpstr>Simulation results</vt:lpstr>
      <vt:lpstr>Future work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Tracymyth</dc:creator>
  <cp:lastModifiedBy>Tracymyth</cp:lastModifiedBy>
  <cp:revision>277</cp:revision>
  <dcterms:modified xsi:type="dcterms:W3CDTF">2018-12-07T20:31:47Z</dcterms:modified>
</cp:coreProperties>
</file>