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73" r:id="rId12"/>
    <p:sldId id="266" r:id="rId13"/>
    <p:sldId id="270" r:id="rId14"/>
    <p:sldId id="272"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8BA649-A473-4E13-AE30-272811037F6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8BA649-A473-4E13-AE30-272811037F6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8BA649-A473-4E13-AE30-272811037F6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8BA649-A473-4E13-AE30-272811037F6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BA649-A473-4E13-AE30-272811037F6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8BA649-A473-4E13-AE30-272811037F68}"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8BA649-A473-4E13-AE30-272811037F68}" type="datetimeFigureOut">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8BA649-A473-4E13-AE30-272811037F68}" type="datetimeFigureOut">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BA649-A473-4E13-AE30-272811037F68}" type="datetimeFigureOut">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8BA649-A473-4E13-AE30-272811037F68}"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8BA649-A473-4E13-AE30-272811037F68}"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8A13D-914B-41E6-84A1-9DCE670163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BA649-A473-4E13-AE30-272811037F68}" type="datetimeFigureOut">
              <a:rPr lang="en-US" smtClean="0"/>
              <a:t>4/6/2024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8A13D-914B-41E6-84A1-9DCE670163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7233"/>
            <a:ext cx="7772400" cy="2743218"/>
          </a:xfrm>
        </p:spPr>
        <p:txBody>
          <a:bodyPr>
            <a:normAutofit fontScale="90000"/>
          </a:bodyPr>
          <a:lstStyle/>
          <a:p>
            <a:pPr>
              <a:lnSpc>
                <a:spcPct val="150000"/>
              </a:lnSpc>
            </a:pPr>
            <a:r>
              <a:rPr lang="en-US" sz="2000" dirty="0">
                <a:latin typeface="Times New Roman" pitchFamily="18" charset="0"/>
                <a:cs typeface="Times New Roman" pitchFamily="18" charset="0"/>
              </a:rPr>
              <a:t>A</a:t>
            </a:r>
            <a:br>
              <a:rPr lang="en-IN" sz="2000" dirty="0"/>
            </a:br>
            <a:r>
              <a:rPr lang="en-US" sz="2000" dirty="0">
                <a:latin typeface="Times New Roman" pitchFamily="18" charset="0"/>
                <a:cs typeface="Times New Roman" pitchFamily="18" charset="0"/>
              </a:rPr>
              <a:t>PROJECT REVIEW </a:t>
            </a:r>
            <a:br>
              <a:rPr lang="en-IN" sz="2000" dirty="0"/>
            </a:br>
            <a:r>
              <a:rPr lang="en-US" sz="2000" dirty="0">
                <a:latin typeface="Times New Roman" pitchFamily="18" charset="0"/>
                <a:cs typeface="Times New Roman" pitchFamily="18" charset="0"/>
              </a:rPr>
              <a:t>ON</a:t>
            </a:r>
            <a:br>
              <a:rPr lang="en-IN" dirty="0"/>
            </a:br>
            <a:r>
              <a:rPr lang="en-US" sz="2000" b="1" dirty="0">
                <a:latin typeface="Times New Roman" pitchFamily="18" charset="0"/>
                <a:cs typeface="Times New Roman" pitchFamily="18" charset="0"/>
              </a:rPr>
              <a:t>EXPLORING SENTIMENT ANALYSIS ON SOCIAL MEDIA DATA</a:t>
            </a:r>
            <a:br>
              <a:rPr lang="en-IN" sz="2000" dirty="0"/>
            </a:br>
            <a:r>
              <a:rPr lang="en-US" sz="2000" dirty="0">
                <a:latin typeface="Times New Roman" pitchFamily="18" charset="0"/>
                <a:cs typeface="Times New Roman" pitchFamily="18" charset="0"/>
              </a:rPr>
              <a:t>BY</a:t>
            </a:r>
            <a:br>
              <a:rPr lang="en-IN" dirty="0"/>
            </a:br>
            <a:endParaRPr lang="en-US" dirty="0"/>
          </a:p>
        </p:txBody>
      </p:sp>
      <p:sp>
        <p:nvSpPr>
          <p:cNvPr id="3" name="Subtitle 2"/>
          <p:cNvSpPr>
            <a:spLocks noGrp="1"/>
          </p:cNvSpPr>
          <p:nvPr>
            <p:ph type="subTitle" idx="1"/>
          </p:nvPr>
        </p:nvSpPr>
        <p:spPr>
          <a:xfrm>
            <a:off x="1371600" y="2857496"/>
            <a:ext cx="6400800" cy="2781304"/>
          </a:xfrm>
        </p:spPr>
        <p:txBody>
          <a:bodyPr/>
          <a:lstStyle/>
          <a:p>
            <a:r>
              <a:rPr lang="en-US" sz="2000" dirty="0">
                <a:solidFill>
                  <a:schemeClr val="tx1"/>
                </a:solidFill>
                <a:latin typeface="Times New Roman" pitchFamily="18" charset="0"/>
                <a:cs typeface="Times New Roman" pitchFamily="18" charset="0"/>
              </a:rPr>
              <a:t>    D. MEGHANA</a:t>
            </a:r>
          </a:p>
          <a:p>
            <a:r>
              <a:rPr lang="en-US" sz="2000">
                <a:solidFill>
                  <a:schemeClr val="tx1"/>
                </a:solidFill>
                <a:latin typeface="Times New Roman" pitchFamily="18" charset="0"/>
                <a:cs typeface="Times New Roman" pitchFamily="18" charset="0"/>
              </a:rPr>
              <a:t>  B</a:t>
            </a:r>
            <a:r>
              <a:rPr lang="en-US" sz="2000" dirty="0">
                <a:solidFill>
                  <a:schemeClr val="tx1"/>
                </a:solidFill>
                <a:latin typeface="Times New Roman" pitchFamily="18" charset="0"/>
                <a:cs typeface="Times New Roman" pitchFamily="18" charset="0"/>
              </a:rPr>
              <a:t>. THANUSH</a:t>
            </a:r>
            <a:endParaRPr lang="en-IN" sz="2000" dirty="0">
              <a:solidFill>
                <a:schemeClr val="tx1"/>
              </a:solidFill>
              <a:latin typeface="Times New Roman" pitchFamily="18" charset="0"/>
              <a:cs typeface="Times New Roman" pitchFamily="18" charset="0"/>
            </a:endParaRPr>
          </a:p>
          <a:p>
            <a:r>
              <a:rPr lang="en-IN" sz="2000"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J. ARCHANA REDDY</a:t>
            </a:r>
            <a:endParaRPr lang="en-IN"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N. MANASA </a:t>
            </a:r>
            <a:endParaRPr lang="en-IN"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Libraries</a:t>
            </a:r>
          </a:p>
        </p:txBody>
      </p:sp>
      <p:sp>
        <p:nvSpPr>
          <p:cNvPr id="3" name="Content Placeholder 2"/>
          <p:cNvSpPr>
            <a:spLocks noGrp="1"/>
          </p:cNvSpPr>
          <p:nvPr>
            <p:ph idx="1"/>
          </p:nvPr>
        </p:nvSpPr>
        <p:spPr>
          <a:xfrm>
            <a:off x="457200" y="1214422"/>
            <a:ext cx="8229600" cy="4911741"/>
          </a:xfrm>
        </p:spPr>
        <p:txBody>
          <a:bodyPr>
            <a:normAutofit/>
          </a:bodyPr>
          <a:lstStyle/>
          <a:p>
            <a:pPr>
              <a:lnSpc>
                <a:spcPct val="110000"/>
              </a:lnSpc>
            </a:pPr>
            <a:r>
              <a:rPr lang="en-IN" sz="1400" b="1" dirty="0">
                <a:latin typeface="Times New Roman" panose="02020603050405020304" pitchFamily="18" charset="0"/>
                <a:cs typeface="Times New Roman" panose="02020603050405020304" pitchFamily="18" charset="0"/>
              </a:rPr>
              <a:t>Pandas:</a:t>
            </a:r>
            <a:r>
              <a:rPr lang="en-IN" sz="1400" dirty="0">
                <a:latin typeface="Times New Roman" panose="02020603050405020304" pitchFamily="18" charset="0"/>
                <a:cs typeface="Times New Roman" panose="02020603050405020304" pitchFamily="18" charset="0"/>
              </a:rPr>
              <a:t> A library for data manipulation and analysis. It provides data structures like Data Frames and Series for handling structured data.</a:t>
            </a:r>
          </a:p>
          <a:p>
            <a:pPr>
              <a:lnSpc>
                <a:spcPct val="110000"/>
              </a:lnSpc>
            </a:pPr>
            <a:r>
              <a:rPr lang="en-IN" sz="1400" b="1" dirty="0" err="1">
                <a:latin typeface="Times New Roman" panose="02020603050405020304" pitchFamily="18" charset="0"/>
                <a:cs typeface="Times New Roman" panose="02020603050405020304" pitchFamily="18" charset="0"/>
              </a:rPr>
              <a:t>NumPy</a:t>
            </a:r>
            <a:r>
              <a:rPr lang="en-IN" sz="1400" b="1"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A library for numerical computing in Python. It provides support for arrays, matrices, and various mathematical operations.</a:t>
            </a:r>
          </a:p>
          <a:p>
            <a:pPr>
              <a:lnSpc>
                <a:spcPct val="110000"/>
              </a:lnSpc>
            </a:pPr>
            <a:r>
              <a:rPr lang="en-IN" sz="1400" b="1" dirty="0" err="1">
                <a:latin typeface="Times New Roman" panose="02020603050405020304" pitchFamily="18" charset="0"/>
                <a:cs typeface="Times New Roman" panose="02020603050405020304" pitchFamily="18" charset="0"/>
              </a:rPr>
              <a:t>matplotlib</a:t>
            </a:r>
            <a:r>
              <a:rPr lang="en-IN" sz="1400" b="1"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A plotting library for creating static, interactive, and animated visualizations in Python.</a:t>
            </a:r>
          </a:p>
          <a:p>
            <a:pPr>
              <a:lnSpc>
                <a:spcPct val="110000"/>
              </a:lnSpc>
            </a:pPr>
            <a:r>
              <a:rPr lang="en-IN" sz="1400" b="1" dirty="0" err="1">
                <a:latin typeface="Times New Roman" panose="02020603050405020304" pitchFamily="18" charset="0"/>
                <a:cs typeface="Times New Roman" panose="02020603050405020304" pitchFamily="18" charset="0"/>
              </a:rPr>
              <a:t>seaborn</a:t>
            </a:r>
            <a:r>
              <a:rPr lang="en-IN" sz="1400" b="1"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A statistical data visualization library based on </a:t>
            </a:r>
            <a:r>
              <a:rPr lang="en-IN" sz="1400" dirty="0" err="1">
                <a:latin typeface="Times New Roman" panose="02020603050405020304" pitchFamily="18" charset="0"/>
                <a:cs typeface="Times New Roman" panose="02020603050405020304" pitchFamily="18" charset="0"/>
              </a:rPr>
              <a:t>matplotlib</a:t>
            </a:r>
            <a:r>
              <a:rPr lang="en-IN" sz="1400" dirty="0">
                <a:latin typeface="Times New Roman" panose="02020603050405020304" pitchFamily="18" charset="0"/>
                <a:cs typeface="Times New Roman" panose="02020603050405020304" pitchFamily="18" charset="0"/>
              </a:rPr>
              <a:t>. It provides a high-level interface for creating informative and attractive statistical graphics.</a:t>
            </a:r>
          </a:p>
        </p:txBody>
      </p:sp>
      <p:pic>
        <p:nvPicPr>
          <p:cNvPr id="4" name="Picture 3" descr="python lib.png"/>
          <p:cNvPicPr>
            <a:picLocks noChangeAspect="1"/>
          </p:cNvPicPr>
          <p:nvPr/>
        </p:nvPicPr>
        <p:blipFill>
          <a:blip r:embed="rId2" cstate="print"/>
          <a:stretch>
            <a:fillRect/>
          </a:stretch>
        </p:blipFill>
        <p:spPr>
          <a:xfrm>
            <a:off x="2214546" y="3143248"/>
            <a:ext cx="4786346" cy="30718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66D716-6444-4484-B330-6101AC885E06}"/>
              </a:ext>
            </a:extLst>
          </p:cNvPr>
          <p:cNvSpPr>
            <a:spLocks noGrp="1"/>
          </p:cNvSpPr>
          <p:nvPr>
            <p:ph idx="1"/>
          </p:nvPr>
        </p:nvSpPr>
        <p:spPr>
          <a:xfrm>
            <a:off x="457200" y="1600200"/>
            <a:ext cx="8229600" cy="4525963"/>
          </a:xfrm>
        </p:spPr>
        <p:txBody>
          <a:bodyPr>
            <a:normAutofit/>
          </a:bodyPr>
          <a:lstStyle/>
          <a:p>
            <a:r>
              <a:rPr lang="en-GB" sz="1400" dirty="0">
                <a:latin typeface="Times New Roman" panose="02020603050405020304" pitchFamily="18" charset="0"/>
                <a:cs typeface="Times New Roman" panose="02020603050405020304" pitchFamily="18" charset="0"/>
              </a:rPr>
              <a:t>"Pip install </a:t>
            </a:r>
            <a:r>
              <a:rPr lang="en-GB" sz="1400" dirty="0" err="1">
                <a:latin typeface="Times New Roman" panose="02020603050405020304" pitchFamily="18" charset="0"/>
                <a:cs typeface="Times New Roman" panose="02020603050405020304" pitchFamily="18" charset="0"/>
              </a:rPr>
              <a:t>twython</a:t>
            </a:r>
            <a:r>
              <a:rPr lang="en-GB" sz="1400" dirty="0">
                <a:latin typeface="Times New Roman" panose="02020603050405020304" pitchFamily="18" charset="0"/>
                <a:cs typeface="Times New Roman" panose="02020603050405020304" pitchFamily="18" charset="0"/>
              </a:rPr>
              <a:t>" is a command to install </a:t>
            </a:r>
            <a:r>
              <a:rPr lang="en-GB" sz="1400" dirty="0" err="1">
                <a:latin typeface="Times New Roman" panose="02020603050405020304" pitchFamily="18" charset="0"/>
                <a:cs typeface="Times New Roman" panose="02020603050405020304" pitchFamily="18" charset="0"/>
              </a:rPr>
              <a:t>Twython</a:t>
            </a:r>
            <a:r>
              <a:rPr lang="en-GB" sz="1400" dirty="0">
                <a:latin typeface="Times New Roman" panose="02020603050405020304" pitchFamily="18" charset="0"/>
                <a:cs typeface="Times New Roman" panose="02020603050405020304" pitchFamily="18" charset="0"/>
              </a:rPr>
              <a:t>, a Python wrapper for the Twitter API. </a:t>
            </a:r>
            <a:r>
              <a:rPr lang="en-GB" sz="1400" dirty="0" err="1">
                <a:latin typeface="Times New Roman" panose="02020603050405020304" pitchFamily="18" charset="0"/>
                <a:cs typeface="Times New Roman" panose="02020603050405020304" pitchFamily="18" charset="0"/>
              </a:rPr>
              <a:t>Twython</a:t>
            </a:r>
            <a:r>
              <a:rPr lang="en-GB" sz="1400" dirty="0">
                <a:latin typeface="Times New Roman" panose="02020603050405020304" pitchFamily="18" charset="0"/>
                <a:cs typeface="Times New Roman" panose="02020603050405020304" pitchFamily="18" charset="0"/>
              </a:rPr>
              <a:t> is an open source library that supports Python 3 and can be used to access Twitter data. It can be used for:*Querying data for user information, Twitter lists, timelines, direct messages, and anything found in the Twitter API docs*Uploading images Updating user status with an image, Changing user avatar, Changing user background image, and Changing user banner image.</a:t>
            </a:r>
          </a:p>
          <a:p>
            <a:r>
              <a:rPr lang="en-GB" sz="1400" dirty="0">
                <a:latin typeface="Times New Roman" panose="02020603050405020304" pitchFamily="18" charset="0"/>
                <a:cs typeface="Times New Roman" panose="02020603050405020304" pitchFamily="18" charset="0"/>
              </a:rPr>
              <a:t>pip install </a:t>
            </a:r>
            <a:r>
              <a:rPr lang="en-GB" sz="1400" dirty="0" err="1">
                <a:latin typeface="Times New Roman" panose="02020603050405020304" pitchFamily="18" charset="0"/>
                <a:cs typeface="Times New Roman" panose="02020603050405020304" pitchFamily="18" charset="0"/>
              </a:rPr>
              <a:t>vaderSentiment</a:t>
            </a:r>
            <a:r>
              <a:rPr lang="en-GB" sz="1400" dirty="0">
                <a:latin typeface="Times New Roman" panose="02020603050405020304" pitchFamily="18" charset="0"/>
                <a:cs typeface="Times New Roman" panose="02020603050405020304" pitchFamily="18" charset="0"/>
              </a:rPr>
              <a:t>. VADER Sentiment Analysis : VADER (Valence Aware Dictionary and </a:t>
            </a:r>
            <a:r>
              <a:rPr lang="en-GB" sz="1400" dirty="0" err="1">
                <a:latin typeface="Times New Roman" panose="02020603050405020304" pitchFamily="18" charset="0"/>
                <a:cs typeface="Times New Roman" panose="02020603050405020304" pitchFamily="18" charset="0"/>
              </a:rPr>
              <a:t>sEntiment</a:t>
            </a:r>
            <a:r>
              <a:rPr lang="en-GB" sz="1400" dirty="0">
                <a:latin typeface="Times New Roman" panose="02020603050405020304" pitchFamily="18" charset="0"/>
                <a:cs typeface="Times New Roman" panose="02020603050405020304" pitchFamily="18" charset="0"/>
              </a:rPr>
              <a:t> Reasoner) is a lexicon and rule-based sentiment analysis tool that is specifically attuned to sentiments expressed in social media.</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39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Algorithms</a:t>
            </a:r>
          </a:p>
        </p:txBody>
      </p:sp>
      <p:sp>
        <p:nvSpPr>
          <p:cNvPr id="3" name="Content Placeholder 2"/>
          <p:cNvSpPr>
            <a:spLocks noGrp="1"/>
          </p:cNvSpPr>
          <p:nvPr>
            <p:ph idx="1"/>
          </p:nvPr>
        </p:nvSpPr>
        <p:spPr>
          <a:xfrm>
            <a:off x="457200" y="1285860"/>
            <a:ext cx="8229600" cy="4840303"/>
          </a:xfrm>
        </p:spPr>
        <p:txBody>
          <a:bodyPr>
            <a:normAutofit fontScale="92500" lnSpcReduction="20000"/>
          </a:bodyPr>
          <a:lstStyle/>
          <a:p>
            <a:pPr algn="just">
              <a:lnSpc>
                <a:spcPct val="120000"/>
              </a:lnSpc>
              <a:buNone/>
            </a:pPr>
            <a:r>
              <a:rPr lang="en-IN" sz="1400" b="1" dirty="0">
                <a:latin typeface="Times New Roman" panose="02020603050405020304" pitchFamily="18" charset="0"/>
                <a:cs typeface="Times New Roman" panose="02020603050405020304" pitchFamily="18" charset="0"/>
              </a:rPr>
              <a:t>Passive Aggressive Classifier (PAC):</a:t>
            </a:r>
            <a:endParaRPr lang="en-IN" sz="1400" dirty="0">
              <a:latin typeface="Times New Roman" panose="02020603050405020304" pitchFamily="18" charset="0"/>
              <a:cs typeface="Times New Roman" panose="02020603050405020304" pitchFamily="18" charset="0"/>
            </a:endParaRPr>
          </a:p>
          <a:p>
            <a:pPr lvl="0" algn="just">
              <a:lnSpc>
                <a:spcPct val="120000"/>
              </a:lnSpc>
            </a:pPr>
            <a:r>
              <a:rPr lang="en-IN" sz="1400" dirty="0">
                <a:latin typeface="Times New Roman" panose="02020603050405020304" pitchFamily="18" charset="0"/>
                <a:cs typeface="Times New Roman" panose="02020603050405020304" pitchFamily="18" charset="0"/>
              </a:rPr>
              <a:t>Passive Aggressive algorithms are online learning algorithms.</a:t>
            </a:r>
          </a:p>
          <a:p>
            <a:pPr lvl="0" algn="just">
              <a:lnSpc>
                <a:spcPct val="120000"/>
              </a:lnSpc>
            </a:pPr>
            <a:r>
              <a:rPr lang="en-IN" sz="1400" dirty="0">
                <a:latin typeface="Times New Roman" panose="02020603050405020304" pitchFamily="18" charset="0"/>
                <a:cs typeface="Times New Roman" panose="02020603050405020304" pitchFamily="18" charset="0"/>
              </a:rPr>
              <a:t>The algorithm is called "passive" because it does not significantly update the model for correct classifications, and it's called "aggressive" because it updates aggressively for misclassified instances.</a:t>
            </a:r>
          </a:p>
          <a:p>
            <a:pPr algn="just">
              <a:lnSpc>
                <a:spcPct val="120000"/>
              </a:lnSpc>
              <a:buNone/>
            </a:pPr>
            <a:r>
              <a:rPr lang="en-IN" sz="1400" b="1" dirty="0">
                <a:latin typeface="Times New Roman" panose="02020603050405020304" pitchFamily="18" charset="0"/>
                <a:cs typeface="Times New Roman" panose="02020603050405020304" pitchFamily="18" charset="0"/>
              </a:rPr>
              <a:t>Logistic Regression:</a:t>
            </a:r>
            <a:endParaRPr lang="en-IN" sz="1400" dirty="0">
              <a:latin typeface="Times New Roman" panose="02020603050405020304" pitchFamily="18" charset="0"/>
              <a:cs typeface="Times New Roman" panose="02020603050405020304" pitchFamily="18" charset="0"/>
            </a:endParaRPr>
          </a:p>
          <a:p>
            <a:pPr lvl="0" algn="just">
              <a:lnSpc>
                <a:spcPct val="120000"/>
              </a:lnSpc>
            </a:pPr>
            <a:r>
              <a:rPr lang="en-IN" sz="1400" dirty="0">
                <a:latin typeface="Times New Roman" panose="02020603050405020304" pitchFamily="18" charset="0"/>
                <a:cs typeface="Times New Roman" panose="02020603050405020304" pitchFamily="18" charset="0"/>
              </a:rPr>
              <a:t>Logistic Regression is a popular classification algorithm used when the target variable is binary.</a:t>
            </a:r>
          </a:p>
          <a:p>
            <a:pPr lvl="0" algn="just">
              <a:lnSpc>
                <a:spcPct val="120000"/>
              </a:lnSpc>
            </a:pPr>
            <a:r>
              <a:rPr lang="en-IN" sz="1400" dirty="0">
                <a:latin typeface="Times New Roman" panose="02020603050405020304" pitchFamily="18" charset="0"/>
                <a:cs typeface="Times New Roman" panose="02020603050405020304" pitchFamily="18" charset="0"/>
              </a:rPr>
              <a:t>It models the probability that a given input belongs to a particular category.</a:t>
            </a:r>
          </a:p>
          <a:p>
            <a:pPr algn="just">
              <a:lnSpc>
                <a:spcPct val="120000"/>
              </a:lnSpc>
              <a:buNone/>
            </a:pPr>
            <a:r>
              <a:rPr lang="en-IN" sz="1400" b="1" dirty="0">
                <a:latin typeface="Times New Roman" panose="02020603050405020304" pitchFamily="18" charset="0"/>
                <a:cs typeface="Times New Roman" panose="02020603050405020304" pitchFamily="18" charset="0"/>
              </a:rPr>
              <a:t>Random Forest Classifier:</a:t>
            </a:r>
            <a:endParaRPr lang="en-IN" sz="1400" dirty="0">
              <a:latin typeface="Times New Roman" panose="02020603050405020304" pitchFamily="18" charset="0"/>
              <a:cs typeface="Times New Roman" panose="02020603050405020304" pitchFamily="18" charset="0"/>
            </a:endParaRPr>
          </a:p>
          <a:p>
            <a:pPr lvl="0" algn="just">
              <a:lnSpc>
                <a:spcPct val="120000"/>
              </a:lnSpc>
            </a:pPr>
            <a:r>
              <a:rPr lang="en-IN" sz="1400" dirty="0">
                <a:latin typeface="Times New Roman" panose="02020603050405020304" pitchFamily="18" charset="0"/>
                <a:cs typeface="Times New Roman" panose="02020603050405020304" pitchFamily="18" charset="0"/>
              </a:rPr>
              <a:t>Random Forest is an ensemble learning method that constructs a multitude of decision trees during training.</a:t>
            </a:r>
          </a:p>
          <a:p>
            <a:pPr lvl="0" algn="just">
              <a:lnSpc>
                <a:spcPct val="120000"/>
              </a:lnSpc>
            </a:pPr>
            <a:r>
              <a:rPr lang="en-IN" sz="1400" dirty="0">
                <a:latin typeface="Times New Roman" panose="02020603050405020304" pitchFamily="18" charset="0"/>
                <a:cs typeface="Times New Roman" panose="02020603050405020304" pitchFamily="18" charset="0"/>
              </a:rPr>
              <a:t>Each tree in the forest predicts the target variable, and the final prediction is determined by aggregating the predictions of all the trees.</a:t>
            </a:r>
          </a:p>
          <a:p>
            <a:pPr algn="just">
              <a:lnSpc>
                <a:spcPct val="120000"/>
              </a:lnSpc>
              <a:buNone/>
            </a:pPr>
            <a:r>
              <a:rPr lang="en-IN" sz="1400" b="1" dirty="0">
                <a:latin typeface="Times New Roman" panose="02020603050405020304" pitchFamily="18" charset="0"/>
                <a:cs typeface="Times New Roman" panose="02020603050405020304" pitchFamily="18" charset="0"/>
              </a:rPr>
              <a:t>Support Vector Machine (SVM):</a:t>
            </a:r>
            <a:endParaRPr lang="en-IN" sz="1400" dirty="0">
              <a:latin typeface="Times New Roman" panose="02020603050405020304" pitchFamily="18" charset="0"/>
              <a:cs typeface="Times New Roman" panose="02020603050405020304" pitchFamily="18" charset="0"/>
            </a:endParaRPr>
          </a:p>
          <a:p>
            <a:pPr lvl="0" algn="just">
              <a:lnSpc>
                <a:spcPct val="120000"/>
              </a:lnSpc>
            </a:pPr>
            <a:r>
              <a:rPr lang="en-IN" sz="1400" dirty="0">
                <a:latin typeface="Times New Roman" panose="02020603050405020304" pitchFamily="18" charset="0"/>
                <a:cs typeface="Times New Roman" panose="02020603050405020304" pitchFamily="18" charset="0"/>
              </a:rPr>
              <a:t>SVM is a powerful supervised learning algorithm used for classification and regression tasks.</a:t>
            </a:r>
          </a:p>
          <a:p>
            <a:pPr lvl="0" algn="just">
              <a:lnSpc>
                <a:spcPct val="120000"/>
              </a:lnSpc>
            </a:pPr>
            <a:r>
              <a:rPr lang="en-IN" sz="1400" dirty="0">
                <a:latin typeface="Times New Roman" panose="02020603050405020304" pitchFamily="18" charset="0"/>
                <a:cs typeface="Times New Roman" panose="02020603050405020304" pitchFamily="18" charset="0"/>
              </a:rPr>
              <a:t>It works by finding the hyper plane that best separates the classes in the feature space.</a:t>
            </a:r>
          </a:p>
          <a:p>
            <a:pPr algn="just">
              <a:lnSpc>
                <a:spcPct val="120000"/>
              </a:lnSpc>
              <a:buNone/>
            </a:pPr>
            <a:r>
              <a:rPr lang="en-IN" sz="1400" b="1" dirty="0">
                <a:latin typeface="Times New Roman" panose="02020603050405020304" pitchFamily="18" charset="0"/>
                <a:cs typeface="Times New Roman" panose="02020603050405020304" pitchFamily="18" charset="0"/>
              </a:rPr>
              <a:t>Multinomial Naive </a:t>
            </a:r>
            <a:r>
              <a:rPr lang="en-IN" sz="1400" b="1" dirty="0" err="1">
                <a:latin typeface="Times New Roman" panose="02020603050405020304" pitchFamily="18" charset="0"/>
                <a:cs typeface="Times New Roman" panose="02020603050405020304" pitchFamily="18" charset="0"/>
              </a:rPr>
              <a:t>Bayes</a:t>
            </a:r>
            <a:r>
              <a:rPr lang="en-IN" sz="1400" b="1"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0" algn="just">
              <a:lnSpc>
                <a:spcPct val="120000"/>
              </a:lnSpc>
            </a:pPr>
            <a:r>
              <a:rPr lang="en-IN" sz="1400" dirty="0">
                <a:latin typeface="Times New Roman" panose="02020603050405020304" pitchFamily="18" charset="0"/>
                <a:cs typeface="Times New Roman" panose="02020603050405020304" pitchFamily="18" charset="0"/>
              </a:rPr>
              <a:t>Naive </a:t>
            </a:r>
            <a:r>
              <a:rPr lang="en-IN" sz="1400" dirty="0" err="1">
                <a:latin typeface="Times New Roman" panose="02020603050405020304" pitchFamily="18" charset="0"/>
                <a:cs typeface="Times New Roman" panose="02020603050405020304" pitchFamily="18" charset="0"/>
              </a:rPr>
              <a:t>Bayes</a:t>
            </a:r>
            <a:r>
              <a:rPr lang="en-IN" sz="1400" dirty="0">
                <a:latin typeface="Times New Roman" panose="02020603050405020304" pitchFamily="18" charset="0"/>
                <a:cs typeface="Times New Roman" panose="02020603050405020304" pitchFamily="18" charset="0"/>
              </a:rPr>
              <a:t> classifiers are based on </a:t>
            </a:r>
            <a:r>
              <a:rPr lang="en-IN" sz="1400" dirty="0" err="1">
                <a:latin typeface="Times New Roman" panose="02020603050405020304" pitchFamily="18" charset="0"/>
                <a:cs typeface="Times New Roman" panose="02020603050405020304" pitchFamily="18" charset="0"/>
              </a:rPr>
              <a:t>Bayes</a:t>
            </a:r>
            <a:r>
              <a:rPr lang="en-IN" sz="1400" dirty="0">
                <a:latin typeface="Times New Roman" panose="02020603050405020304" pitchFamily="18" charset="0"/>
                <a:cs typeface="Times New Roman" panose="02020603050405020304" pitchFamily="18" charset="0"/>
              </a:rPr>
              <a:t>' theorem and assume that features are conditionally independent given the class.</a:t>
            </a:r>
          </a:p>
          <a:p>
            <a:pPr lvl="0" algn="just">
              <a:lnSpc>
                <a:spcPct val="120000"/>
              </a:lnSpc>
            </a:pPr>
            <a:r>
              <a:rPr lang="en-IN" sz="1400" dirty="0">
                <a:latin typeface="Times New Roman" panose="02020603050405020304" pitchFamily="18" charset="0"/>
                <a:cs typeface="Times New Roman" panose="02020603050405020304" pitchFamily="18" charset="0"/>
              </a:rPr>
              <a:t>Multinomial Naive </a:t>
            </a:r>
            <a:r>
              <a:rPr lang="en-IN" sz="1400" dirty="0" err="1">
                <a:latin typeface="Times New Roman" panose="02020603050405020304" pitchFamily="18" charset="0"/>
                <a:cs typeface="Times New Roman" panose="02020603050405020304" pitchFamily="18" charset="0"/>
              </a:rPr>
              <a:t>Bayes</a:t>
            </a:r>
            <a:r>
              <a:rPr lang="en-IN" sz="1400" dirty="0">
                <a:latin typeface="Times New Roman" panose="02020603050405020304" pitchFamily="18" charset="0"/>
                <a:cs typeface="Times New Roman" panose="02020603050405020304" pitchFamily="18" charset="0"/>
              </a:rPr>
              <a:t> is specifically designed for classification with discrete features (e.g., word counts in text classification).</a:t>
            </a:r>
          </a:p>
          <a:p>
            <a:pPr lvl="0" algn="just">
              <a:lnSpc>
                <a:spcPct val="120000"/>
              </a:lnSpc>
            </a:pPr>
            <a:r>
              <a:rPr lang="en-IN" sz="1400" dirty="0">
                <a:latin typeface="Times New Roman" panose="02020603050405020304" pitchFamily="18" charset="0"/>
                <a:cs typeface="Times New Roman" panose="02020603050405020304" pitchFamily="18" charset="0"/>
              </a:rPr>
              <a:t>It's commonly used in text classification tasks like spam filtering, sentiment analysis, and document categorization.</a:t>
            </a:r>
          </a:p>
          <a:p>
            <a:pPr lvl="0">
              <a:buNone/>
            </a:pPr>
            <a:endParaRPr lang="en-IN" sz="1400" dirty="0">
              <a:latin typeface="Times New Roman" panose="02020603050405020304" pitchFamily="18" charset="0"/>
              <a:cs typeface="Times New Roman" panose="02020603050405020304" pitchFamily="18" charset="0"/>
            </a:endParaRPr>
          </a:p>
          <a:p>
            <a:pPr>
              <a:buNone/>
            </a:pPr>
            <a:endParaRPr lang="en-US" sz="1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285860"/>
            <a:ext cx="8229600" cy="4840303"/>
          </a:xfrm>
        </p:spPr>
        <p:txBody>
          <a:bodyPr>
            <a:normAutofit/>
          </a:bodyPr>
          <a:lstStyle/>
          <a:p>
            <a:pPr algn="just">
              <a:lnSpc>
                <a:spcPct val="150000"/>
              </a:lnSpc>
            </a:pPr>
            <a:r>
              <a:rPr lang="en-IN" sz="1400" dirty="0">
                <a:latin typeface="Times New Roman" panose="02020603050405020304" pitchFamily="18" charset="0"/>
                <a:cs typeface="Times New Roman" panose="02020603050405020304" pitchFamily="18" charset="0"/>
              </a:rPr>
              <a:t>Sentiment analysis has proven to be a valuable tool in gauging public opinion in various disciplines, including financial market prediction, health issues, customer analytics, commercial valuation assessment, brand marketing, politics, crime prediction, and emergency management. The majority of studies have focused on sentiment analysis of Twitter messages due to the large and diverse population expressing opinions on this platform daily. This paper provides a comprehensive review of sentiment analysis in social networks, exploring methods, temporal dynamics, causal relationships, and applications in industry. The review emphasizes the importance of temporal characterization and causal effects in sentiment analysis in social networks, and their applications in different contexts such as stock market value, politics, and </a:t>
            </a:r>
            <a:r>
              <a:rPr lang="en-IN" sz="1400" dirty="0" err="1">
                <a:latin typeface="Times New Roman" panose="02020603050405020304" pitchFamily="18" charset="0"/>
                <a:cs typeface="Times New Roman" panose="02020603050405020304" pitchFamily="18" charset="0"/>
              </a:rPr>
              <a:t>cyberbullying</a:t>
            </a:r>
            <a:r>
              <a:rPr lang="en-IN" sz="1400" dirty="0">
                <a:latin typeface="Times New Roman" panose="02020603050405020304" pitchFamily="18" charset="0"/>
                <a:cs typeface="Times New Roman" panose="02020603050405020304" pitchFamily="18" charset="0"/>
              </a:rPr>
              <a:t> in educational </a:t>
            </a:r>
            <a:r>
              <a:rPr lang="en-IN" sz="1400" dirty="0" err="1">
                <a:latin typeface="Times New Roman" panose="02020603050405020304" pitchFamily="18" charset="0"/>
                <a:cs typeface="Times New Roman" panose="02020603050405020304" pitchFamily="18" charset="0"/>
              </a:rPr>
              <a:t>centers</a:t>
            </a:r>
            <a:r>
              <a:rPr lang="en-IN" sz="1400" dirty="0">
                <a:latin typeface="Times New Roman" panose="02020603050405020304" pitchFamily="18" charset="0"/>
                <a:cs typeface="Times New Roman" panose="02020603050405020304" pitchFamily="18" charset="0"/>
              </a:rPr>
              <a:t>. There is a strong interest from industry in this discipline, with over 8,000 patents issued on the topic in five years, and over 2,300 articles published in 15 years. However, there is still room for research opportunities in domains, techniques, and practical applications.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DBFE0-E0F4-4425-93E7-5E46BAC3DB42}"/>
              </a:ext>
            </a:extLst>
          </p:cNvPr>
          <p:cNvSpPr>
            <a:spLocks noGrp="1"/>
          </p:cNvSpPr>
          <p:nvPr>
            <p:ph idx="1"/>
          </p:nvPr>
        </p:nvSpPr>
        <p:spPr>
          <a:xfrm>
            <a:off x="457200" y="908720"/>
            <a:ext cx="8229600" cy="5217443"/>
          </a:xfrm>
        </p:spPr>
        <p:txBody>
          <a:bodyPr/>
          <a:lstStyle/>
          <a:p>
            <a:endParaRPr lang="en-IN" dirty="0"/>
          </a:p>
          <a:p>
            <a:endParaRPr lang="en-IN" dirty="0"/>
          </a:p>
          <a:p>
            <a:endParaRPr lang="en-IN" dirty="0"/>
          </a:p>
          <a:p>
            <a:pPr marL="0" indent="0">
              <a:buNone/>
            </a:pPr>
            <a:r>
              <a:rPr lang="en-IN" dirty="0"/>
              <a:t>                                 </a:t>
            </a:r>
            <a:r>
              <a:rPr lang="en-IN" sz="6000" b="1" dirty="0">
                <a:latin typeface="Times New Roman" panose="02020603050405020304" pitchFamily="18" charset="0"/>
                <a:cs typeface="Times New Roman" panose="02020603050405020304" pitchFamily="18" charset="0"/>
              </a:rPr>
              <a:t>Queries?</a:t>
            </a:r>
          </a:p>
        </p:txBody>
      </p:sp>
    </p:spTree>
    <p:extLst>
      <p:ext uri="{BB962C8B-B14F-4D97-AF65-F5344CB8AC3E}">
        <p14:creationId xmlns:p14="http://schemas.microsoft.com/office/powerpoint/2010/main" val="1464560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69006"/>
          </a:xfrm>
        </p:spPr>
        <p:txBody>
          <a:bodyPr>
            <a:normAutofit/>
          </a:bodyPr>
          <a:lstStyle/>
          <a:p>
            <a:r>
              <a:rPr lang="en-US" sz="60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p>
            <a:pPr algn="l"/>
            <a:r>
              <a:rPr lang="en-US" sz="2800" b="1" dirty="0">
                <a:latin typeface="Times New Roman" pitchFamily="18" charset="0"/>
                <a:cs typeface="Times New Roman" pitchFamily="18" charset="0"/>
              </a:rPr>
              <a:t>                                 Introduction</a:t>
            </a:r>
            <a:br>
              <a:rPr lang="en-US" sz="2800" b="1" dirty="0">
                <a:latin typeface="Times New Roman" pitchFamily="18" charset="0"/>
                <a:cs typeface="Times New Roman" pitchFamily="18" charset="0"/>
              </a:rPr>
            </a:br>
            <a:br>
              <a:rPr lang="en-US" sz="2400" b="1" dirty="0">
                <a:latin typeface="Times New Roman" pitchFamily="18" charset="0"/>
                <a:cs typeface="Times New Roman" pitchFamily="18" charset="0"/>
              </a:rPr>
            </a:br>
            <a:r>
              <a:rPr lang="en-US" sz="2000" b="1" dirty="0">
                <a:latin typeface="Times New Roman" pitchFamily="18" charset="0"/>
                <a:cs typeface="Times New Roman" pitchFamily="18" charset="0"/>
              </a:rPr>
              <a:t>What is Data  Science</a:t>
            </a:r>
          </a:p>
        </p:txBody>
      </p:sp>
      <p:sp>
        <p:nvSpPr>
          <p:cNvPr id="3" name="Content Placeholder 2"/>
          <p:cNvSpPr>
            <a:spLocks noGrp="1"/>
          </p:cNvSpPr>
          <p:nvPr>
            <p:ph idx="1"/>
          </p:nvPr>
        </p:nvSpPr>
        <p:spPr>
          <a:xfrm>
            <a:off x="457200" y="1857364"/>
            <a:ext cx="8229600" cy="4268799"/>
          </a:xfrm>
        </p:spPr>
        <p:txBody>
          <a:bodyPr/>
          <a:lstStyle/>
          <a:p>
            <a:pPr algn="just"/>
            <a:r>
              <a:rPr lang="en-GB" sz="1400" dirty="0">
                <a:latin typeface="Times New Roman" pitchFamily="18" charset="0"/>
                <a:cs typeface="Times New Roman" pitchFamily="18" charset="0"/>
              </a:rPr>
              <a:t>Data science is a multidisciplinary field that combines various techniques, algorithms, and tools to extract insights and knowledge from structured and unstructured data. It involves the application of scientific methods, processes, and systems to analyze and interpret complex data sets, often with the goal of making data-driven decisions.</a:t>
            </a:r>
          </a:p>
          <a:p>
            <a:endParaRPr lang="en-US" dirty="0"/>
          </a:p>
        </p:txBody>
      </p:sp>
      <p:sp>
        <p:nvSpPr>
          <p:cNvPr id="1026" name="AutoShape 2" descr="blob:https://web.whatsapp.com/471a35e8-681c-43ee-8a4d-4dec62eeef9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471a35e8-681c-43ee-8a4d-4dec62eeef9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archana.jpg"/>
          <p:cNvPicPr>
            <a:picLocks noChangeAspect="1"/>
          </p:cNvPicPr>
          <p:nvPr/>
        </p:nvPicPr>
        <p:blipFill>
          <a:blip r:embed="rId2"/>
          <a:stretch>
            <a:fillRect/>
          </a:stretch>
        </p:blipFill>
        <p:spPr>
          <a:xfrm>
            <a:off x="1857356" y="3071810"/>
            <a:ext cx="5429288" cy="30003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357322"/>
          </a:xfrm>
        </p:spPr>
        <p:txBody>
          <a:bodyPr>
            <a:normAutofit/>
          </a:bodyPr>
          <a:lstStyle/>
          <a:p>
            <a:r>
              <a:rPr lang="en-US" sz="2800" b="1" dirty="0">
                <a:latin typeface="Times New Roman" pitchFamily="18" charset="0"/>
                <a:cs typeface="Times New Roman" pitchFamily="18" charset="0"/>
              </a:rPr>
              <a:t>Objective</a:t>
            </a:r>
          </a:p>
        </p:txBody>
      </p:sp>
      <p:sp>
        <p:nvSpPr>
          <p:cNvPr id="3" name="Content Placeholder 2"/>
          <p:cNvSpPr>
            <a:spLocks noGrp="1"/>
          </p:cNvSpPr>
          <p:nvPr>
            <p:ph idx="1"/>
          </p:nvPr>
        </p:nvSpPr>
        <p:spPr>
          <a:xfrm>
            <a:off x="457200" y="2214554"/>
            <a:ext cx="8229600" cy="3911609"/>
          </a:xfrm>
        </p:spPr>
        <p:txBody>
          <a:bodyPr>
            <a:normAutofit/>
          </a:bodyPr>
          <a:lstStyle/>
          <a:p>
            <a:pPr algn="just">
              <a:buNone/>
            </a:pPr>
            <a:r>
              <a:rPr lang="en-IN" sz="1400" dirty="0">
                <a:latin typeface="Times New Roman" pitchFamily="18" charset="0"/>
                <a:cs typeface="Times New Roman" pitchFamily="18" charset="0"/>
              </a:rPr>
              <a:t>       The goal of this sentiment analysis project on social media data is to investigate and implement effective  techniques for understanding and analyzing the various emotions expressed by users across multiple social media platforms. Using advanced machine learning algorithms and natural language processing techniques, we hope to create models that can accurately capture the sentiments, opinions, and attitudes conveyed through text.</a:t>
            </a:r>
          </a:p>
          <a:p>
            <a:pPr algn="just">
              <a:buNone/>
            </a:pPr>
            <a:endParaRPr lang="en-IN" sz="1400" dirty="0">
              <a:latin typeface="Times New Roman" pitchFamily="18" charset="0"/>
              <a:cs typeface="Times New Roman" pitchFamily="18" charset="0"/>
            </a:endParaRPr>
          </a:p>
          <a:p>
            <a:pPr>
              <a:buNone/>
            </a:pPr>
            <a:r>
              <a:rPr lang="en-IN" sz="1400" dirty="0">
                <a:latin typeface="Times New Roman" pitchFamily="18" charset="0"/>
                <a:cs typeface="Times New Roman" pitchFamily="18" charset="0"/>
              </a:rPr>
              <a:t>                        1) </a:t>
            </a:r>
            <a:r>
              <a:rPr lang="en-US" sz="1400" dirty="0">
                <a:latin typeface="Times New Roman" pitchFamily="18" charset="0"/>
                <a:cs typeface="Times New Roman" pitchFamily="18" charset="0"/>
              </a:rPr>
              <a:t>To detect people's mood from textual information posted on social media.</a:t>
            </a:r>
          </a:p>
          <a:p>
            <a:pPr>
              <a:buNone/>
            </a:pPr>
            <a:r>
              <a:rPr lang="en-US" sz="1400" dirty="0">
                <a:latin typeface="Times New Roman" pitchFamily="18" charset="0"/>
                <a:cs typeface="Times New Roman" pitchFamily="18" charset="0"/>
              </a:rPr>
              <a:t>                        2)  To classify people's sentiment based on their geographical 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Data Collection</a:t>
            </a:r>
          </a:p>
        </p:txBody>
      </p:sp>
      <p:sp>
        <p:nvSpPr>
          <p:cNvPr id="3" name="Content Placeholder 2"/>
          <p:cNvSpPr>
            <a:spLocks noGrp="1"/>
          </p:cNvSpPr>
          <p:nvPr>
            <p:ph idx="1"/>
          </p:nvPr>
        </p:nvSpPr>
        <p:spPr>
          <a:xfrm>
            <a:off x="457200" y="1285860"/>
            <a:ext cx="8229600" cy="4840303"/>
          </a:xfrm>
        </p:spPr>
        <p:txBody>
          <a:bodyPr>
            <a:normAutofit/>
          </a:bodyPr>
          <a:lstStyle/>
          <a:p>
            <a:pPr algn="just">
              <a:buNone/>
            </a:pPr>
            <a:r>
              <a:rPr lang="en-US" sz="1400" dirty="0"/>
              <a:t>        </a:t>
            </a:r>
            <a:r>
              <a:rPr lang="en-US" sz="1400" dirty="0">
                <a:latin typeface="Times New Roman" pitchFamily="18" charset="0"/>
                <a:cs typeface="Times New Roman" pitchFamily="18" charset="0"/>
              </a:rPr>
              <a:t>The process of gathering and analyzing accurate data from various sources to find answers to research problems, trends and probabilities, etc., to evaluate possible outcomes is Known as Data Collection. Knowledge is power, information is knowledge, and data is information in digitized form, at least as defined in IT.</a:t>
            </a: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p:txBody>
      </p:sp>
      <p:pic>
        <p:nvPicPr>
          <p:cNvPr id="4" name="Picture 3" descr="archana 2.jpg"/>
          <p:cNvPicPr>
            <a:picLocks noChangeAspect="1"/>
          </p:cNvPicPr>
          <p:nvPr/>
        </p:nvPicPr>
        <p:blipFill>
          <a:blip r:embed="rId2"/>
          <a:stretch>
            <a:fillRect/>
          </a:stretch>
        </p:blipFill>
        <p:spPr>
          <a:xfrm>
            <a:off x="2143108" y="2643182"/>
            <a:ext cx="5072098" cy="30718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Data Collection Tools</a:t>
            </a:r>
          </a:p>
        </p:txBody>
      </p:sp>
      <p:sp>
        <p:nvSpPr>
          <p:cNvPr id="3" name="Content Placeholder 2"/>
          <p:cNvSpPr>
            <a:spLocks noGrp="1"/>
          </p:cNvSpPr>
          <p:nvPr>
            <p:ph idx="1"/>
          </p:nvPr>
        </p:nvSpPr>
        <p:spPr>
          <a:xfrm>
            <a:off x="457200" y="1357298"/>
            <a:ext cx="8229600" cy="4768865"/>
          </a:xfrm>
        </p:spPr>
        <p:txBody>
          <a:bodyPr>
            <a:normAutofit/>
          </a:bodyPr>
          <a:lstStyle/>
          <a:p>
            <a:pPr algn="just">
              <a:buNone/>
            </a:pPr>
            <a:r>
              <a:rPr lang="en-US" sz="1400" b="1" dirty="0">
                <a:latin typeface="Times New Roman" pitchFamily="18" charset="0"/>
                <a:cs typeface="Times New Roman" pitchFamily="18" charset="0"/>
              </a:rPr>
              <a:t>Word Association</a:t>
            </a:r>
          </a:p>
          <a:p>
            <a:pPr algn="just"/>
            <a:r>
              <a:rPr lang="en-US" sz="1400" dirty="0">
                <a:latin typeface="Times New Roman" pitchFamily="18" charset="0"/>
                <a:cs typeface="Times New Roman" pitchFamily="18" charset="0"/>
              </a:rPr>
              <a:t>The researcher gives the respondent a set of words and asks them what comes to mind when they hear each word.</a:t>
            </a:r>
          </a:p>
          <a:p>
            <a:pPr algn="just">
              <a:buNone/>
            </a:pPr>
            <a:r>
              <a:rPr lang="en-US" sz="1400" b="1" dirty="0">
                <a:latin typeface="Times New Roman" pitchFamily="18" charset="0"/>
                <a:cs typeface="Times New Roman" pitchFamily="18" charset="0"/>
              </a:rPr>
              <a:t>Sentence Completion</a:t>
            </a:r>
          </a:p>
          <a:p>
            <a:pPr algn="just"/>
            <a:r>
              <a:rPr lang="en-US" sz="1400" dirty="0"/>
              <a:t>Researchers use sentence completion to understand what kind of ideas the respondent has. This tool involves giving an incomplete sentence and seeing how the interviewee finishes it.</a:t>
            </a:r>
          </a:p>
          <a:p>
            <a:pPr algn="just">
              <a:buNone/>
            </a:pPr>
            <a:r>
              <a:rPr lang="en-US" sz="1400" b="1" dirty="0">
                <a:latin typeface="Times New Roman" pitchFamily="18" charset="0"/>
                <a:cs typeface="Times New Roman" pitchFamily="18" charset="0"/>
              </a:rPr>
              <a:t>Role-Playing</a:t>
            </a:r>
          </a:p>
          <a:p>
            <a:pPr algn="just"/>
            <a:r>
              <a:rPr lang="en-US" sz="1400" dirty="0"/>
              <a:t>Respondents are presented with an imaginary situation and asked how they would act or react if it was real.</a:t>
            </a:r>
          </a:p>
          <a:p>
            <a:pPr algn="just">
              <a:buNone/>
            </a:pPr>
            <a:r>
              <a:rPr lang="en-US" sz="1400" b="1" dirty="0">
                <a:latin typeface="Times New Roman" pitchFamily="18" charset="0"/>
                <a:cs typeface="Times New Roman" pitchFamily="18" charset="0"/>
              </a:rPr>
              <a:t>In-Person Surveys</a:t>
            </a:r>
          </a:p>
          <a:p>
            <a:pPr algn="just"/>
            <a:r>
              <a:rPr lang="en-US" sz="1400" dirty="0"/>
              <a:t>The researcher asks questions in person.</a:t>
            </a:r>
          </a:p>
          <a:p>
            <a:pPr algn="just">
              <a:buNone/>
            </a:pPr>
            <a:r>
              <a:rPr lang="en-US" sz="1400" b="1" dirty="0">
                <a:latin typeface="Times New Roman" pitchFamily="18" charset="0"/>
                <a:cs typeface="Times New Roman" pitchFamily="18" charset="0"/>
              </a:rPr>
              <a:t>Online/Web Surveys</a:t>
            </a:r>
          </a:p>
          <a:p>
            <a:pPr algn="just"/>
            <a:r>
              <a:rPr lang="en-US" sz="1400" dirty="0"/>
              <a:t>These surveys are easy to accomplish, but some users may be unwilling to answer truthfully, if at all.</a:t>
            </a:r>
          </a:p>
          <a:p>
            <a:pPr algn="just">
              <a:buNone/>
            </a:pPr>
            <a:r>
              <a:rPr lang="en-US" sz="1400" b="1" dirty="0">
                <a:latin typeface="Times New Roman" pitchFamily="18" charset="0"/>
                <a:cs typeface="Times New Roman" pitchFamily="18" charset="0"/>
              </a:rPr>
              <a:t>Mobile Surveys</a:t>
            </a:r>
          </a:p>
          <a:p>
            <a:pPr algn="just"/>
            <a:r>
              <a:rPr lang="en-US" sz="1400" dirty="0"/>
              <a:t>These surveys take advantage of the increasing proliferation of mobile technology. Mobile collection surveys rely on mobile devices like tablets or </a:t>
            </a:r>
            <a:r>
              <a:rPr lang="en-US" sz="1400" dirty="0" err="1"/>
              <a:t>smartphones</a:t>
            </a:r>
            <a:r>
              <a:rPr lang="en-US" sz="1400" dirty="0"/>
              <a:t> to conduct surveys via SMS or mobile apps.</a:t>
            </a:r>
          </a:p>
          <a:p>
            <a:pPr algn="just">
              <a:buNone/>
            </a:pPr>
            <a:br>
              <a:rPr lang="en-US" sz="1400" dirty="0"/>
            </a:br>
            <a:endParaRPr lang="en-US" sz="1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Data Preprocessing</a:t>
            </a:r>
          </a:p>
        </p:txBody>
      </p:sp>
      <p:sp>
        <p:nvSpPr>
          <p:cNvPr id="3" name="Content Placeholder 2"/>
          <p:cNvSpPr>
            <a:spLocks noGrp="1"/>
          </p:cNvSpPr>
          <p:nvPr>
            <p:ph idx="1"/>
          </p:nvPr>
        </p:nvSpPr>
        <p:spPr>
          <a:xfrm>
            <a:off x="457200" y="1214422"/>
            <a:ext cx="8229600" cy="4911741"/>
          </a:xfrm>
        </p:spPr>
        <p:txBody>
          <a:bodyPr>
            <a:normAutofit/>
          </a:bodyPr>
          <a:lstStyle/>
          <a:p>
            <a:pPr algn="just"/>
            <a:r>
              <a:rPr lang="en-US" sz="1400" dirty="0">
                <a:latin typeface="Times New Roman" pitchFamily="18" charset="0"/>
                <a:cs typeface="Times New Roman" pitchFamily="18" charset="0"/>
              </a:rPr>
              <a:t>Data preprocessing is the process of transforming raw data into an understandable format. It is also an important step in data mining as we cannot work with raw data. The quality of the data should be checked before applying machine learning or data mining algorithms.</a:t>
            </a:r>
          </a:p>
          <a:p>
            <a:pPr algn="just" fontAlgn="base"/>
            <a:r>
              <a:rPr lang="en-US" sz="1400" b="1" dirty="0">
                <a:latin typeface="Times New Roman" pitchFamily="18" charset="0"/>
                <a:cs typeface="Times New Roman" pitchFamily="18" charset="0"/>
              </a:rPr>
              <a:t>Data Cleaning: </a:t>
            </a:r>
            <a:r>
              <a:rPr lang="en-US" sz="1400" dirty="0">
                <a:latin typeface="Times New Roman" pitchFamily="18" charset="0"/>
                <a:cs typeface="Times New Roman" pitchFamily="18" charset="0"/>
              </a:rPr>
              <a:t>This involves identifying and correcting errors or inconsistencies in the data, such as missing values, outliers, and duplicates. Various techniques can be used for data cleaning, such as imputation, removal, and transformation.</a:t>
            </a:r>
          </a:p>
          <a:p>
            <a:pPr algn="just" fontAlgn="base"/>
            <a:r>
              <a:rPr lang="en-US" sz="1400" b="1" dirty="0">
                <a:latin typeface="Times New Roman" pitchFamily="18" charset="0"/>
                <a:cs typeface="Times New Roman" pitchFamily="18" charset="0"/>
              </a:rPr>
              <a:t>Data Integration: </a:t>
            </a:r>
            <a:r>
              <a:rPr lang="en-US" sz="1400" dirty="0">
                <a:latin typeface="Times New Roman" pitchFamily="18" charset="0"/>
                <a:cs typeface="Times New Roman" pitchFamily="18" charset="0"/>
              </a:rPr>
              <a:t>This involves combining data from multiple sources to create a unified dataset. Data integration can be challenging as it requires handling data with different formats, structures, and semantics. Techniques such as record linkage and data fusion can be used for data integration.</a:t>
            </a:r>
          </a:p>
          <a:p>
            <a:pPr algn="just"/>
            <a:endParaRPr lang="en-US" sz="14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4" name="Picture 3" descr="archana 3.jpg"/>
          <p:cNvPicPr>
            <a:picLocks noChangeAspect="1"/>
          </p:cNvPicPr>
          <p:nvPr/>
        </p:nvPicPr>
        <p:blipFill>
          <a:blip r:embed="rId2"/>
          <a:stretch>
            <a:fillRect/>
          </a:stretch>
        </p:blipFill>
        <p:spPr>
          <a:xfrm>
            <a:off x="1714480" y="3500438"/>
            <a:ext cx="5897880" cy="27146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The role of Social Media Sentiment Analysis: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4768865"/>
          </a:xfrm>
        </p:spPr>
        <p:txBody>
          <a:bodyPr>
            <a:normAutofit/>
          </a:bodyPr>
          <a:lstStyle/>
          <a:p>
            <a:pPr algn="just">
              <a:lnSpc>
                <a:spcPct val="150000"/>
              </a:lnSpc>
            </a:pPr>
            <a:r>
              <a:rPr lang="en-IN" sz="1400" dirty="0">
                <a:latin typeface="Times New Roman" panose="02020603050405020304" pitchFamily="18" charset="0"/>
                <a:cs typeface="Times New Roman" panose="02020603050405020304" pitchFamily="18" charset="0"/>
              </a:rPr>
              <a:t>Social media platforms like Twitter, </a:t>
            </a:r>
            <a:r>
              <a:rPr lang="en-IN" sz="1400" dirty="0" err="1">
                <a:latin typeface="Times New Roman" panose="02020603050405020304" pitchFamily="18" charset="0"/>
                <a:cs typeface="Times New Roman" panose="02020603050405020304" pitchFamily="18" charset="0"/>
              </a:rPr>
              <a:t>Facebook</a:t>
            </a:r>
            <a:r>
              <a:rPr lang="en-IN" sz="1400" dirty="0">
                <a:latin typeface="Times New Roman" panose="02020603050405020304" pitchFamily="18" charset="0"/>
                <a:cs typeface="Times New Roman" panose="02020603050405020304" pitchFamily="18" charset="0"/>
              </a:rPr>
              <a:t>, YouTube, </a:t>
            </a:r>
            <a:r>
              <a:rPr lang="en-IN" sz="1400" dirty="0" err="1">
                <a:latin typeface="Times New Roman" panose="02020603050405020304" pitchFamily="18" charset="0"/>
                <a:cs typeface="Times New Roman" panose="02020603050405020304" pitchFamily="18" charset="0"/>
              </a:rPr>
              <a:t>Reddit</a:t>
            </a:r>
            <a:r>
              <a:rPr lang="en-IN" sz="1400" dirty="0">
                <a:latin typeface="Times New Roman" panose="02020603050405020304" pitchFamily="18" charset="0"/>
                <a:cs typeface="Times New Roman" panose="02020603050405020304" pitchFamily="18" charset="0"/>
              </a:rPr>
              <a:t> generate huge an amounts of big data that can be mined in various ways to understand trends, public sentiments and opinions. Social media data today has become relevant for branding, marketing, and business as a whole. A sentiment analysis learns about various sentiments behind a “content piece” through machine learning and predicts the same.</a:t>
            </a:r>
          </a:p>
          <a:p>
            <a:pPr marL="0" indent="0" algn="just">
              <a:lnSpc>
                <a:spcPct val="150000"/>
              </a:lnSpc>
              <a:buNone/>
            </a:pPr>
            <a:r>
              <a:rPr lang="en-IN" sz="1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Machine Learning:</a:t>
            </a:r>
          </a:p>
          <a:p>
            <a:pPr algn="just">
              <a:lnSpc>
                <a:spcPct val="150000"/>
              </a:lnSpc>
            </a:pPr>
            <a:r>
              <a:rPr lang="en-IN" sz="1400" dirty="0">
                <a:latin typeface="Times New Roman" panose="02020603050405020304" pitchFamily="18" charset="0"/>
                <a:cs typeface="Times New Roman" panose="02020603050405020304" pitchFamily="18" charset="0"/>
              </a:rPr>
              <a:t>Machine Learning is a subset of artificial intelligence (AI) that focuses on the development of an algorithms and statistical models that enable computers to perform  tasks without being explicitly programmed.</a:t>
            </a:r>
          </a:p>
          <a:p>
            <a:endParaRPr lang="en-US" sz="1400" dirty="0">
              <a:latin typeface="Times New Roman" pitchFamily="18" charset="0"/>
              <a:cs typeface="Times New Roman" pitchFamily="18" charset="0"/>
            </a:endParaRPr>
          </a:p>
        </p:txBody>
      </p:sp>
      <p:pic>
        <p:nvPicPr>
          <p:cNvPr id="4" name="Picture 3" descr="ml.jpg"/>
          <p:cNvPicPr>
            <a:picLocks noChangeAspect="1"/>
          </p:cNvPicPr>
          <p:nvPr/>
        </p:nvPicPr>
        <p:blipFill>
          <a:blip r:embed="rId2"/>
          <a:stretch>
            <a:fillRect/>
          </a:stretch>
        </p:blipFill>
        <p:spPr>
          <a:xfrm>
            <a:off x="1785918" y="4071942"/>
            <a:ext cx="5500726" cy="24288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Data Flow Chart</a:t>
            </a:r>
          </a:p>
        </p:txBody>
      </p:sp>
      <p:pic>
        <p:nvPicPr>
          <p:cNvPr id="4" name="Content Placeholder 3">
            <a:extLst>
              <a:ext uri="{FF2B5EF4-FFF2-40B4-BE49-F238E27FC236}">
                <a16:creationId xmlns:a16="http://schemas.microsoft.com/office/drawing/2014/main" id="{CE471612-2601-40B6-8C42-87545957FB4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852" y="1714488"/>
            <a:ext cx="7072361" cy="42230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Challenges and Limitations</a:t>
            </a:r>
          </a:p>
        </p:txBody>
      </p:sp>
      <p:pic>
        <p:nvPicPr>
          <p:cNvPr id="4" name="Content Placeholder 3" descr="challenges.jpg"/>
          <p:cNvPicPr>
            <a:picLocks noGrp="1" noChangeAspect="1"/>
          </p:cNvPicPr>
          <p:nvPr>
            <p:ph idx="1"/>
          </p:nvPr>
        </p:nvPicPr>
        <p:blipFill>
          <a:blip r:embed="rId2" cstate="print"/>
          <a:stretch>
            <a:fillRect/>
          </a:stretch>
        </p:blipFill>
        <p:spPr>
          <a:xfrm>
            <a:off x="642910" y="1285860"/>
            <a:ext cx="3786214" cy="3429024"/>
          </a:xfrm>
        </p:spPr>
      </p:pic>
      <p:pic>
        <p:nvPicPr>
          <p:cNvPr id="5" name="Picture 4" descr="limitations.jpg"/>
          <p:cNvPicPr>
            <a:picLocks noChangeAspect="1"/>
          </p:cNvPicPr>
          <p:nvPr/>
        </p:nvPicPr>
        <p:blipFill>
          <a:blip r:embed="rId3"/>
          <a:stretch>
            <a:fillRect/>
          </a:stretch>
        </p:blipFill>
        <p:spPr>
          <a:xfrm>
            <a:off x="4643438" y="3357562"/>
            <a:ext cx="4143436" cy="278608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1307</Words>
  <Application>Microsoft Office PowerPoint</Application>
  <PresentationFormat>On-screen Show (4:3)</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A PROJECT REVIEW  ON EXPLORING SENTIMENT ANALYSIS ON SOCIAL MEDIA DATA BY </vt:lpstr>
      <vt:lpstr>                                 Introduction  What is Data  Science</vt:lpstr>
      <vt:lpstr>Objective</vt:lpstr>
      <vt:lpstr>Data Collection</vt:lpstr>
      <vt:lpstr>Data Collection Tools</vt:lpstr>
      <vt:lpstr>Data Preprocessing</vt:lpstr>
      <vt:lpstr>The role of Social Media Sentiment Analysis:</vt:lpstr>
      <vt:lpstr>Data Flow Chart</vt:lpstr>
      <vt:lpstr>Challenges and Limitations</vt:lpstr>
      <vt:lpstr>Libraries</vt:lpstr>
      <vt:lpstr>PowerPoint Presentation</vt:lpstr>
      <vt:lpstr>Algorithms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REVIEW  ON EXPLORING SENTIMENT ANALYSIS ON SOCIAL MEDIA DATA BY</dc:title>
  <dc:creator>karthik goud</dc:creator>
  <cp:lastModifiedBy>Pranav D</cp:lastModifiedBy>
  <cp:revision>14</cp:revision>
  <dcterms:created xsi:type="dcterms:W3CDTF">2024-04-05T15:23:49Z</dcterms:created>
  <dcterms:modified xsi:type="dcterms:W3CDTF">2024-04-06T06:14:35Z</dcterms:modified>
</cp:coreProperties>
</file>