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60" r:id="rId4"/>
    <p:sldId id="258" r:id="rId5"/>
    <p:sldId id="259" r:id="rId6"/>
    <p:sldId id="265"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06" autoAdjust="0"/>
  </p:normalViewPr>
  <p:slideViewPr>
    <p:cSldViewPr>
      <p:cViewPr varScale="1">
        <p:scale>
          <a:sx n="72" d="100"/>
          <a:sy n="72" d="100"/>
        </p:scale>
        <p:origin x="660" y="66"/>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2.4675873849102196E-2"/>
          <c:y val="8.0293323595725442E-4"/>
          <c:w val="0.92419322584676911"/>
          <c:h val="0.78029854017143396"/>
        </c:manualLayout>
      </c:layout>
      <c:doughnutChart>
        <c:varyColors val="1"/>
        <c:dLbls>
          <c:showLegendKey val="0"/>
          <c:showVal val="0"/>
          <c:showCatName val="0"/>
          <c:showSerName val="0"/>
          <c:showPercent val="0"/>
          <c:showBubbleSize val="0"/>
          <c:showLeaderLines val="0"/>
        </c:dLbls>
        <c:firstSliceAng val="0"/>
        <c:holeSize val="50"/>
      </c:doughnutChart>
      <c:spPr>
        <a:noFill/>
        <a:ln>
          <a:noFill/>
        </a:ln>
        <a:effectLst/>
      </c:spPr>
    </c:plotArea>
    <c:legend>
      <c:legendPos val="t"/>
      <c:layout>
        <c:manualLayout>
          <c:xMode val="edge"/>
          <c:yMode val="edge"/>
          <c:x val="2.3809523809523812E-3"/>
          <c:y val="0.85892622949315589"/>
          <c:w val="0"/>
          <c:h val="3.463581261207208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3d7" qsCatId="3D" csTypeId="urn:microsoft.com/office/officeart/2005/8/colors/accent1_1" csCatId="accent1" phldr="1"/>
      <dgm:spPr/>
      <dgm:t>
        <a:bodyPr/>
        <a:lstStyle/>
        <a:p>
          <a:endParaRPr lang="en-US"/>
        </a:p>
      </dgm:t>
    </dgm:pt>
    <dgm:pt modelId="{11888A7B-1E89-45E6-84F4-EF92B26189CD}">
      <dgm:prSet phldrT="[Text]"/>
      <dgm:spPr/>
      <dgm:t>
        <a:bodyPr/>
        <a:lstStyle/>
        <a:p>
          <a:r>
            <a:rPr lang="en-US" dirty="0"/>
            <a:t>Site</a:t>
          </a:r>
          <a:r>
            <a:rPr lang="en-US" baseline="0" dirty="0"/>
            <a:t> Mapping</a:t>
          </a:r>
          <a:endParaRPr lang="en-US" dirty="0"/>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Web</a:t>
          </a:r>
          <a:r>
            <a:rPr lang="en-US" baseline="0" dirty="0"/>
            <a:t> Campaign</a:t>
          </a:r>
          <a:endParaRPr lang="en-US" dirty="0"/>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Email </a:t>
          </a:r>
          <a:r>
            <a:rPr lang="en-US" baseline="0" dirty="0"/>
            <a:t>Campaign</a:t>
          </a:r>
          <a:endParaRPr lang="en-US" dirty="0"/>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Mobile</a:t>
          </a:r>
          <a:r>
            <a:rPr lang="en-US" baseline="0" dirty="0"/>
            <a:t> Campaign</a:t>
          </a:r>
          <a:endParaRPr lang="en-US" dirty="0"/>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solidFill>
          <a:schemeClr val="l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Mobile</a:t>
          </a:r>
          <a:r>
            <a:rPr lang="en-US" sz="2700" kern="1200" baseline="0" dirty="0"/>
            <a:t> Campaign</a:t>
          </a:r>
          <a:endParaRPr lang="en-US" sz="2700" kern="1200" dirty="0"/>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solidFill>
          <a:schemeClr val="l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Email </a:t>
          </a:r>
          <a:r>
            <a:rPr lang="en-US" sz="2700" kern="1200" baseline="0" dirty="0"/>
            <a:t>Campaign</a:t>
          </a:r>
          <a:endParaRPr lang="en-US" sz="2700" kern="1200" dirty="0"/>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solidFill>
          <a:schemeClr val="l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Web</a:t>
          </a:r>
          <a:r>
            <a:rPr lang="en-US" sz="2700" kern="1200" baseline="0" dirty="0"/>
            <a:t> Campaign</a:t>
          </a:r>
          <a:endParaRPr lang="en-US" sz="2700" kern="1200" dirty="0"/>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solidFill>
          <a:schemeClr val="l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Site</a:t>
          </a:r>
          <a:r>
            <a:rPr lang="en-US" sz="2700" kern="1200" baseline="0" dirty="0"/>
            <a:t> Mapping</a:t>
          </a:r>
          <a:endParaRPr lang="en-US" sz="2700" kern="1200" dirty="0"/>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6/15/2023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6/15/2023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6/15/2023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6/15/2023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6/15/2023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6/15/2023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6/15/2023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6/15/2023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6/15/2023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6/15/2023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6/15/2023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6/15/2023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Interaction Studio</a:t>
            </a:r>
          </a:p>
        </p:txBody>
      </p:sp>
      <p:sp>
        <p:nvSpPr>
          <p:cNvPr id="3" name="Subtitle 2"/>
          <p:cNvSpPr>
            <a:spLocks noGrp="1"/>
          </p:cNvSpPr>
          <p:nvPr>
            <p:ph type="subTitle" idx="1"/>
          </p:nvPr>
        </p:nvSpPr>
        <p:spPr/>
        <p:txBody>
          <a:bodyPr/>
          <a:lstStyle/>
          <a:p>
            <a:r>
              <a:rPr lang="en-US" dirty="0"/>
              <a:t>Ganesh</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10515600" cy="4351338"/>
          </a:xfrm>
        </p:spPr>
        <p:txBody>
          <a:bodyPr/>
          <a:lstStyle/>
          <a:p>
            <a:pPr marL="0" indent="0">
              <a:buNone/>
            </a:pPr>
            <a:r>
              <a:rPr lang="en-US" dirty="0"/>
              <a:t>Interaction studio basics</a:t>
            </a:r>
          </a:p>
          <a:p>
            <a:r>
              <a:rPr lang="en-US" dirty="0"/>
              <a:t>Reports</a:t>
            </a:r>
          </a:p>
          <a:p>
            <a:r>
              <a:rPr lang="en-US" dirty="0"/>
              <a:t>Web campaign: Info Bar, Email Popup, A/B testing, Rule based, Rule testing, Product or web recommendation.</a:t>
            </a:r>
          </a:p>
          <a:p>
            <a:r>
              <a:rPr lang="en-US" dirty="0"/>
              <a:t>Email campaign: Email item template, Open-time template</a:t>
            </a:r>
          </a:p>
          <a:p>
            <a:r>
              <a:rPr lang="en-US" dirty="0"/>
              <a:t>Mobile campaign: In app message, Push notification</a:t>
            </a:r>
          </a:p>
          <a:p>
            <a:r>
              <a:rPr lang="en-US" dirty="0"/>
              <a:t>Catalog:  Products, Categories, Promotion, Colures, Features, Genders</a:t>
            </a:r>
          </a:p>
          <a:p>
            <a:r>
              <a:rPr lang="en-US" dirty="0"/>
              <a:t>Einstein Recipes: Ingredients, Filters, Boosters, variations</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Studio</a:t>
            </a:r>
          </a:p>
        </p:txBody>
      </p:sp>
      <p:sp>
        <p:nvSpPr>
          <p:cNvPr id="5" name="Content Placeholder 3"/>
          <p:cNvSpPr>
            <a:spLocks noGrp="1"/>
          </p:cNvSpPr>
          <p:nvPr>
            <p:ph sz="half" idx="1"/>
          </p:nvPr>
        </p:nvSpPr>
        <p:spPr/>
        <p:txBody>
          <a:bodyPr/>
          <a:lstStyle/>
          <a:p>
            <a:r>
              <a:rPr lang="en-US" dirty="0"/>
              <a:t>Integrate website to interaction studio</a:t>
            </a:r>
          </a:p>
          <a:p>
            <a:r>
              <a:rPr lang="en-US" dirty="0"/>
              <a:t>Artificial Intelligence, Machine learning capture the user’s behavior.</a:t>
            </a:r>
          </a:p>
          <a:p>
            <a:r>
              <a:rPr lang="en-US" dirty="0"/>
              <a:t>Provide real time recommendations</a:t>
            </a:r>
          </a:p>
          <a:p>
            <a:r>
              <a:rPr lang="en-US" dirty="0"/>
              <a:t>Based on user experience it’s recommend web campaign, email campaign, mobile campaign.</a:t>
            </a:r>
          </a:p>
          <a:p>
            <a:r>
              <a:rPr lang="en-US" dirty="0"/>
              <a:t>1-to-1 recommendations.</a:t>
            </a:r>
          </a:p>
          <a:p>
            <a:r>
              <a:rPr lang="en-US" dirty="0"/>
              <a:t>Display Next Best Action(NBA) Offers.</a:t>
            </a:r>
          </a:p>
          <a:p>
            <a:r>
              <a:rPr lang="en-US" dirty="0"/>
              <a:t>Real time online to offline assistance.</a:t>
            </a:r>
          </a:p>
          <a:p>
            <a:pPr marL="0" indent="0">
              <a:buNone/>
            </a:pPr>
            <a:endParaRPr lang="en-US" dirty="0"/>
          </a:p>
          <a:p>
            <a:endParaRPr lang="en-US" dirty="0"/>
          </a:p>
          <a:p>
            <a:endParaRPr lang="en-US" dirty="0"/>
          </a:p>
          <a:p>
            <a:pPr marL="0" indent="0">
              <a:buNone/>
            </a:pPr>
            <a:endParaRPr lang="en-US" dirty="0"/>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1095016952"/>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9886"/>
            <a:ext cx="10515600" cy="473074"/>
          </a:xfrm>
        </p:spPr>
        <p:txBody>
          <a:bodyPr>
            <a:normAutofit fontScale="90000"/>
          </a:bodyPr>
          <a:lstStyle/>
          <a:p>
            <a:r>
              <a:rPr lang="en-US" dirty="0"/>
              <a:t>Reports</a:t>
            </a:r>
          </a:p>
        </p:txBody>
      </p:sp>
      <p:graphicFrame>
        <p:nvGraphicFramePr>
          <p:cNvPr id="6" name="Content Placeholder 2" descr="Clustered column chart showing the values of 3 series for 4 categories"/>
          <p:cNvGraphicFramePr>
            <a:graphicFrameLocks noGrp="1"/>
          </p:cNvGraphicFramePr>
          <p:nvPr>
            <p:ph idx="1"/>
            <p:extLst>
              <p:ext uri="{D42A27DB-BD31-4B8C-83A1-F6EECF244321}">
                <p14:modId xmlns:p14="http://schemas.microsoft.com/office/powerpoint/2010/main" val="3038372009"/>
              </p:ext>
            </p:extLst>
          </p:nvPr>
        </p:nvGraphicFramePr>
        <p:xfrm>
          <a:off x="-291675" y="4559193"/>
          <a:ext cx="3483733" cy="2200035"/>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a:extLst>
              <a:ext uri="{FF2B5EF4-FFF2-40B4-BE49-F238E27FC236}">
                <a16:creationId xmlns:a16="http://schemas.microsoft.com/office/drawing/2014/main" id="{1E575EC2-79F4-4223-A7EE-558F65C2D001}"/>
              </a:ext>
            </a:extLst>
          </p:cNvPr>
          <p:cNvSpPr/>
          <p:nvPr/>
        </p:nvSpPr>
        <p:spPr>
          <a:xfrm>
            <a:off x="9067800" y="1419872"/>
            <a:ext cx="2746512" cy="3139321"/>
          </a:xfrm>
          <a:prstGeom prst="rect">
            <a:avLst/>
          </a:prstGeom>
        </p:spPr>
        <p:txBody>
          <a:bodyPr wrap="square">
            <a:spAutoFit/>
          </a:bodyPr>
          <a:lstStyle/>
          <a:p>
            <a:pPr lvl="0"/>
            <a:r>
              <a:rPr lang="en-US" dirty="0"/>
              <a:t>Reports regarding the User Behavior.</a:t>
            </a:r>
            <a:br>
              <a:rPr lang="en-US" dirty="0"/>
            </a:br>
            <a:endParaRPr lang="en-US" dirty="0"/>
          </a:p>
          <a:p>
            <a:pPr lvl="0"/>
            <a:r>
              <a:rPr lang="en-US" dirty="0"/>
              <a:t>Email, username, first seen, first visit, last visit, time spent on products/brands, orders: total order, max order, avg order, time stamp, device type.</a:t>
            </a:r>
          </a:p>
          <a:p>
            <a:pPr lvl="0"/>
            <a:endParaRPr lang="en-US" dirty="0"/>
          </a:p>
        </p:txBody>
      </p:sp>
      <p:pic>
        <p:nvPicPr>
          <p:cNvPr id="1026" name="Picture 2">
            <a:extLst>
              <a:ext uri="{FF2B5EF4-FFF2-40B4-BE49-F238E27FC236}">
                <a16:creationId xmlns:a16="http://schemas.microsoft.com/office/drawing/2014/main" id="{A56EFCF0-0D9A-403C-9CC3-092B4AA26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0"/>
            <a:ext cx="8847544" cy="5946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009" y="381000"/>
            <a:ext cx="10515600" cy="533400"/>
          </a:xfrm>
        </p:spPr>
        <p:txBody>
          <a:bodyPr>
            <a:normAutofit fontScale="90000"/>
          </a:bodyPr>
          <a:lstStyle/>
          <a:p>
            <a:r>
              <a:rPr lang="en-US" dirty="0"/>
              <a:t>Channels and Communication</a:t>
            </a:r>
          </a:p>
        </p:txBody>
      </p:sp>
      <p:sp>
        <p:nvSpPr>
          <p:cNvPr id="3" name="Content Placeholder 2"/>
          <p:cNvSpPr>
            <a:spLocks noGrp="1"/>
          </p:cNvSpPr>
          <p:nvPr>
            <p:ph sz="half" idx="1"/>
          </p:nvPr>
        </p:nvSpPr>
        <p:spPr>
          <a:xfrm>
            <a:off x="152400" y="1143000"/>
            <a:ext cx="5715000" cy="5181600"/>
          </a:xfrm>
        </p:spPr>
        <p:txBody>
          <a:bodyPr>
            <a:normAutofit lnSpcReduction="10000"/>
          </a:bodyPr>
          <a:lstStyle/>
          <a:p>
            <a:pPr marL="0" indent="0">
              <a:buNone/>
            </a:pPr>
            <a:r>
              <a:rPr lang="en-US" dirty="0"/>
              <a:t>Web Campaign: </a:t>
            </a:r>
          </a:p>
          <a:p>
            <a:pPr marL="0" indent="0">
              <a:buNone/>
            </a:pPr>
            <a:r>
              <a:rPr lang="en-US" dirty="0"/>
              <a:t>Site personalized for a visitor based on behavior, affinities, preference, location .</a:t>
            </a:r>
          </a:p>
          <a:p>
            <a:r>
              <a:rPr lang="en-US" dirty="0"/>
              <a:t>Home page Hero: Experience 1, Experience 2, Default.</a:t>
            </a:r>
          </a:p>
          <a:p>
            <a:r>
              <a:rPr lang="en-US" dirty="0"/>
              <a:t>Info Bar: Banner header displaying the offer discount like…25%/50%/70%.</a:t>
            </a:r>
          </a:p>
          <a:p>
            <a:r>
              <a:rPr lang="en-US" dirty="0"/>
              <a:t>Email popup: Capture the user mail id and recommend the email templates.</a:t>
            </a:r>
          </a:p>
          <a:p>
            <a:r>
              <a:rPr lang="en-US" dirty="0"/>
              <a:t>A/B testing: Testing banner which is performing best performance.</a:t>
            </a:r>
          </a:p>
          <a:p>
            <a:r>
              <a:rPr lang="en-US" dirty="0"/>
              <a:t>Rule based: Based on condition rules</a:t>
            </a:r>
          </a:p>
        </p:txBody>
      </p:sp>
      <p:sp>
        <p:nvSpPr>
          <p:cNvPr id="4" name="Content Placeholder 3">
            <a:extLst>
              <a:ext uri="{FF2B5EF4-FFF2-40B4-BE49-F238E27FC236}">
                <a16:creationId xmlns:a16="http://schemas.microsoft.com/office/drawing/2014/main" id="{D85BBD15-182A-4F11-A651-ACD5E5CEFBE1}"/>
              </a:ext>
            </a:extLst>
          </p:cNvPr>
          <p:cNvSpPr>
            <a:spLocks noGrp="1"/>
          </p:cNvSpPr>
          <p:nvPr>
            <p:ph sz="half" idx="2"/>
          </p:nvPr>
        </p:nvSpPr>
        <p:spPr>
          <a:xfrm>
            <a:off x="6477000" y="1143000"/>
            <a:ext cx="5562600" cy="5181600"/>
          </a:xfrm>
        </p:spPr>
        <p:txBody>
          <a:bodyPr>
            <a:normAutofit lnSpcReduction="10000"/>
          </a:bodyPr>
          <a:lstStyle/>
          <a:p>
            <a:pPr marL="0" indent="0">
              <a:buNone/>
            </a:pPr>
            <a:r>
              <a:rPr lang="en-US" dirty="0"/>
              <a:t>Email Campaign:</a:t>
            </a:r>
          </a:p>
          <a:p>
            <a:r>
              <a:rPr lang="en-US" dirty="0"/>
              <a:t>Marketing Cloud Personalization's Open Time Email (OTE) Campaigns and Item Templates enable you to deliver content and product recommendations personalized at the time a recipient opens an email.</a:t>
            </a:r>
          </a:p>
          <a:p>
            <a:r>
              <a:rPr lang="en-US" dirty="0"/>
              <a:t>Open time email template is a combination of image, name, brand, price, call to action into single template.</a:t>
            </a:r>
          </a:p>
          <a:p>
            <a:r>
              <a:rPr lang="en-US" dirty="0"/>
              <a:t>A block of email HTML code that can be placed directly into a greater html template to create a personalized experience in any emails.</a:t>
            </a:r>
          </a:p>
          <a:p>
            <a:r>
              <a:rPr lang="en-US" dirty="0"/>
              <a:t>Experience is promotions and Actions.</a:t>
            </a:r>
          </a:p>
          <a:p>
            <a:r>
              <a:rPr lang="en-US" dirty="0"/>
              <a:t>Dynamic emails based on content zones.</a:t>
            </a:r>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Mobile Campaign:</a:t>
            </a:r>
          </a:p>
          <a:p>
            <a:endParaRPr lang="en-US" dirty="0"/>
          </a:p>
          <a:p>
            <a:r>
              <a:rPr lang="en-US" dirty="0"/>
              <a:t>In app message : In-app messages allow you to interact with your mobile app users while they use your mobile app, which is when they are most engaged. Trigger a message to show in your mobile app when a user opens the app on their device.</a:t>
            </a:r>
          </a:p>
          <a:p>
            <a:pPr marL="0" indent="0" algn="ctr">
              <a:buNone/>
            </a:pPr>
            <a:r>
              <a:rPr lang="en-US" dirty="0"/>
              <a:t>   Push Notification: Manage segmented audiences of                     mobile contacts. Send targeted and personalized push notifications. Use geofence and beacon messaging for location-based campaigns</a:t>
            </a:r>
          </a:p>
          <a:p>
            <a:endParaRPr lang="en-US" dirty="0"/>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360CFB-4DA9-4F2E-B7B6-52A76AECB20C}"/>
              </a:ext>
            </a:extLst>
          </p:cNvPr>
          <p:cNvSpPr/>
          <p:nvPr/>
        </p:nvSpPr>
        <p:spPr>
          <a:xfrm>
            <a:off x="152400" y="609600"/>
            <a:ext cx="12725400" cy="8402300"/>
          </a:xfrm>
          <a:prstGeom prst="rect">
            <a:avLst/>
          </a:prstGeom>
        </p:spPr>
        <p:txBody>
          <a:bodyPr wrap="square">
            <a:spAutoFit/>
          </a:bodyPr>
          <a:lstStyle/>
          <a:p>
            <a:pPr algn="ctr"/>
            <a:r>
              <a:rPr lang="en-US" b="1" dirty="0"/>
              <a:t>Machine Learning</a:t>
            </a:r>
          </a:p>
          <a:p>
            <a:endParaRPr lang="en-US" dirty="0"/>
          </a:p>
          <a:p>
            <a:r>
              <a:rPr lang="en-US" dirty="0"/>
              <a:t>Einstein Recipes :</a:t>
            </a:r>
            <a:br>
              <a:rPr lang="en-US" dirty="0"/>
            </a:br>
            <a:endParaRPr lang="en-US" dirty="0"/>
          </a:p>
          <a:p>
            <a:endParaRPr lang="en-US" dirty="0"/>
          </a:p>
          <a:p>
            <a:r>
              <a:rPr lang="en-US" dirty="0"/>
              <a:t>• Ingredients: Ingredients are the core algorithms driving an Einstein Recipe. Select from a list of ingredients to return the most effective recommendations for your visitors.</a:t>
            </a:r>
          </a:p>
          <a:p>
            <a:endParaRPr lang="en-US" dirty="0"/>
          </a:p>
          <a:p>
            <a:r>
              <a:rPr lang="en-US" dirty="0"/>
              <a:t>• Filters: Exclusions and Inclusions</a:t>
            </a:r>
          </a:p>
          <a:p>
            <a:endParaRPr lang="en-US" dirty="0"/>
          </a:p>
          <a:p>
            <a:r>
              <a:rPr lang="en-US" dirty="0"/>
              <a:t>• Boosters: Boosters use a visitor's affinity score to match that affinity and boost it in the recommendations query results.</a:t>
            </a:r>
          </a:p>
          <a:p>
            <a:endParaRPr lang="en-US" dirty="0"/>
          </a:p>
          <a:p>
            <a:pPr marL="285750" indent="-285750">
              <a:buFont typeface="Arial" panose="020B0604020202020204" pitchFamily="34" charset="0"/>
              <a:buChar char="•"/>
            </a:pPr>
            <a:r>
              <a:rPr lang="en-US" dirty="0"/>
              <a:t>Variations: Variations are used to modify the returned results to provide more options to the user.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alesforce for Government on Twitter: &quot;Thank you to all the  #TrailblazersInGov who joined us at #DF19 and who tuned in on social- your  dedication to continued learning and improved service delivery is">
            <a:extLst>
              <a:ext uri="{FF2B5EF4-FFF2-40B4-BE49-F238E27FC236}">
                <a16:creationId xmlns:a16="http://schemas.microsoft.com/office/drawing/2014/main" id="{AEE8D5B4-FBF5-4237-9B73-DA401692064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5714" r="15714"/>
          <a:stretch>
            <a:fillRect/>
          </a:stretch>
        </p:blipFill>
        <p:spPr bwMode="auto">
          <a:xfrm>
            <a:off x="838198" y="152400"/>
            <a:ext cx="10439402"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{AF35EA16-CEB1-49A8-A16E-ECFC49F9B508}tf03031010_win32</Template>
  <TotalTime>259</TotalTime>
  <Words>520</Words>
  <Application>Microsoft Office PowerPoint</Application>
  <PresentationFormat>Widescreen</PresentationFormat>
  <Paragraphs>70</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Schoolbook</vt:lpstr>
      <vt:lpstr>CITY SKETCH 16X9</vt:lpstr>
      <vt:lpstr>Interaction Studio</vt:lpstr>
      <vt:lpstr>PowerPoint Presentation</vt:lpstr>
      <vt:lpstr>Interaction Studio</vt:lpstr>
      <vt:lpstr>Reports</vt:lpstr>
      <vt:lpstr>Channels and Communication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 Studio</dc:title>
  <dc:creator>Ganesh D</dc:creator>
  <cp:lastModifiedBy>Ganesh D</cp:lastModifiedBy>
  <cp:revision>11</cp:revision>
  <dcterms:created xsi:type="dcterms:W3CDTF">2023-06-15T06:18:33Z</dcterms:created>
  <dcterms:modified xsi:type="dcterms:W3CDTF">2023-06-15T10:38:26Z</dcterms:modified>
</cp:coreProperties>
</file>