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089" r:id="rId2"/>
    <p:sldId id="1117" r:id="rId3"/>
    <p:sldId id="1098" r:id="rId4"/>
    <p:sldId id="1111" r:id="rId5"/>
    <p:sldId id="1104" r:id="rId6"/>
    <p:sldId id="1078" r:id="rId7"/>
    <p:sldId id="1079" r:id="rId8"/>
    <p:sldId id="1105" r:id="rId9"/>
    <p:sldId id="1080" r:id="rId10"/>
    <p:sldId id="1095" r:id="rId11"/>
    <p:sldId id="1106" r:id="rId12"/>
    <p:sldId id="1107" r:id="rId13"/>
    <p:sldId id="1108" r:id="rId14"/>
    <p:sldId id="1090" r:id="rId15"/>
    <p:sldId id="1109" r:id="rId16"/>
    <p:sldId id="1097" r:id="rId17"/>
    <p:sldId id="1100" r:id="rId18"/>
    <p:sldId id="1115" r:id="rId19"/>
    <p:sldId id="1114" r:id="rId20"/>
    <p:sldId id="1116" r:id="rId21"/>
    <p:sldId id="1118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6E7"/>
    <a:srgbClr val="949DAD"/>
    <a:srgbClr val="B2CCEB"/>
    <a:srgbClr val="FFCC99"/>
    <a:srgbClr val="D9D9D9"/>
    <a:srgbClr val="99FFCC"/>
    <a:srgbClr val="93B6E3"/>
    <a:srgbClr val="DEE9F7"/>
    <a:srgbClr val="0000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53479" autoAdjust="0"/>
  </p:normalViewPr>
  <p:slideViewPr>
    <p:cSldViewPr>
      <p:cViewPr varScale="1">
        <p:scale>
          <a:sx n="100" d="100"/>
          <a:sy n="100" d="100"/>
        </p:scale>
        <p:origin x="676" y="52"/>
      </p:cViewPr>
      <p:guideLst>
        <p:guide orient="horz" pos="2432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2"/>
    </p:cViewPr>
  </p:sorterViewPr>
  <p:notesViewPr>
    <p:cSldViewPr>
      <p:cViewPr varScale="1">
        <p:scale>
          <a:sx n="48" d="100"/>
          <a:sy n="48" d="100"/>
        </p:scale>
        <p:origin x="-303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D225E2F-7B16-44CA-9C32-13424F751A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FCC4E-25CD-48B5-B619-2433A0ECD8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596B5F-072F-4674-9D90-E0709A4D15CC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13B596-3799-45AF-970A-1EB3C4CC86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14302C-41BB-41E4-A612-C44C87C5A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1AF0088-F0A1-4ECD-855A-187EE91F4B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7E1BD95-174D-435F-828A-3995C7306F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1CAD4C-3FE6-4AAC-BBEB-A09092FA783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F05D5A6-ED3F-459C-9513-B13F44A15538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61D74A5-4E34-455E-A22C-F7591E1CE7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63A4905-BC9F-4598-BACF-D55E5D022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850B19-614B-4EAB-A67C-1257FD3B1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3DE08-8DF2-4966-91D8-9906CF89B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85229E-F16C-42E7-A84B-E58BBE0F81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8DB84208-2EE0-4C86-B45C-BEC8959FD0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37288"/>
            <a:ext cx="9144000" cy="6207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4C4C4"/>
              </a:gs>
            </a:gsLst>
            <a:lin ang="5400000" scaled="1"/>
          </a:gra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EE50240F-86C9-4BB5-82FE-2DA022DAF9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67250" y="4364038"/>
            <a:ext cx="144463" cy="1349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Line 16">
            <a:extLst>
              <a:ext uri="{FF2B5EF4-FFF2-40B4-BE49-F238E27FC236}">
                <a16:creationId xmlns:a16="http://schemas.microsoft.com/office/drawing/2014/main" id="{A338C8B5-A274-47C2-97B5-D7FDF5B428F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23850" y="4868863"/>
            <a:ext cx="8569325" cy="73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6" name="Picture 2" descr="F:\东北大学\photo_mark.jpg">
            <a:extLst>
              <a:ext uri="{FF2B5EF4-FFF2-40B4-BE49-F238E27FC236}">
                <a16:creationId xmlns:a16="http://schemas.microsoft.com/office/drawing/2014/main" id="{814962D5-8A98-4DA1-91A0-507EAC50D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E56647-478C-49A3-A132-421A8A07E4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5E664A9-BBAA-4357-B7FF-B5375A22DE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430317-4902-495E-B6C9-85091068E1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CAF56-4E91-48FA-82F3-206A11FEC4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32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东北大学\photo_mark.jpg">
            <a:extLst>
              <a:ext uri="{FF2B5EF4-FFF2-40B4-BE49-F238E27FC236}">
                <a16:creationId xmlns:a16="http://schemas.microsoft.com/office/drawing/2014/main" id="{720715CB-3BEA-490E-B1FE-51CA5E1BE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7150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85F32-9C2E-4020-A896-69F7724D86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4DCF8-8288-46A6-9EB6-07902D9FD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FCA77-DD08-4D69-9C36-51EF07DF1D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1F7B7-2987-4A57-8569-D3621EB52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04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东北大学\photo_mark.jpg">
            <a:extLst>
              <a:ext uri="{FF2B5EF4-FFF2-40B4-BE49-F238E27FC236}">
                <a16:creationId xmlns:a16="http://schemas.microsoft.com/office/drawing/2014/main" id="{879483BF-0D1D-46E5-85B4-A9D8482F19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7150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49E8E-321C-41C8-9150-4AD7E68AA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050CD-0D9A-4B2F-B4F9-0F671D7F82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07891-78BB-45FC-83BE-4B1983D76D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916D-5C2A-48B5-B3A9-2DEB1F34FB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69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8BA22A-7A88-4C1D-9656-AB4B85F4B5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71665F-EAE8-429C-B723-91F999884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5F9D40-40EF-4706-BC33-DFD3BB86B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4361D-7213-490B-95E9-897FBF710B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5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E1BC60-D92E-4080-B2A7-44218E9DE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0C8A1B-B3A8-45D4-B96D-6DB466F8A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10BCEC-E089-4A5F-8FFC-33F68836E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EA72-E470-4629-A916-AED13FD3DB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5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6968F-B604-4C07-9D1F-44DC76D147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87AD8-2195-40A0-B0AE-421455F2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40FC3-4A15-4D86-BE7A-844ED93312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AF893-81C7-424B-9BE1-04966F2FE7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01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FABB49-E5F7-4140-8ECA-1DEE243A79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2E0774-F171-49E2-A3B8-E599FD38B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02A21C-1BED-4D71-90F6-318B2E374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A1FB5-C81D-462B-8F41-7BD963316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8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DFBD3D-C507-4202-8844-C341F1CE2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F5AF21-638E-44A5-A353-11594D274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317F48-75F7-4B8C-A899-D000E6EEE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A14AD-6F87-4C6A-B077-1BB7981D3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23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东北大学\photo_mark.jpg">
            <a:extLst>
              <a:ext uri="{FF2B5EF4-FFF2-40B4-BE49-F238E27FC236}">
                <a16:creationId xmlns:a16="http://schemas.microsoft.com/office/drawing/2014/main" id="{118C217E-724F-4910-AFB1-DE2868EDF2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7150"/>
            <a:ext cx="796925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" descr="图片4.jpg">
            <a:extLst>
              <a:ext uri="{FF2B5EF4-FFF2-40B4-BE49-F238E27FC236}">
                <a16:creationId xmlns:a16="http://schemas.microsoft.com/office/drawing/2014/main" id="{BEB376AB-BA08-4A96-8ED2-C2ECCD8C96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48" b="80440"/>
          <a:stretch>
            <a:fillRect/>
          </a:stretch>
        </p:blipFill>
        <p:spPr bwMode="auto">
          <a:xfrm>
            <a:off x="0" y="6350"/>
            <a:ext cx="5627688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E0B1F2FF-040F-4981-AA33-47312CDB4A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A6B840-7850-4B5F-92C7-FA4E47FA74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DF12F6-7300-4441-A702-668DB0F2A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2EEFA-55F6-45FE-A61E-1DEF13D22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4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东北大学\photo_mark.jpg">
            <a:extLst>
              <a:ext uri="{FF2B5EF4-FFF2-40B4-BE49-F238E27FC236}">
                <a16:creationId xmlns:a16="http://schemas.microsoft.com/office/drawing/2014/main" id="{E3FFB8A9-D038-42A3-A32A-71F5ECA50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7150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0E2552-5056-413C-A500-40F5A0029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D3082A2-2144-4893-994C-5C0886DF5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9E363D5-FE26-4B9D-BEC7-2C22BB8B1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2ACA-3F13-4CCC-8F64-ED07A99ABC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5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东北大学\photo_mark.jpg">
            <a:extLst>
              <a:ext uri="{FF2B5EF4-FFF2-40B4-BE49-F238E27FC236}">
                <a16:creationId xmlns:a16="http://schemas.microsoft.com/office/drawing/2014/main" id="{65EE5FE7-51A1-43A6-867F-44AFBCA99E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7150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388EACE-DF14-4894-8BE0-CE7A51975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446F29-3809-4712-9821-34B1DB222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403E7E3-2171-411C-BF98-EA1E0875D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533D4-17DC-4B5B-B76C-823F75EEE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44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374933F3-734E-4FDD-8552-9A0526723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6F0CFB1-4069-42A3-A522-09135F23E0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014DD5A-5EDC-4125-A927-55677B182B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CC6A30-5944-42BA-B8A7-AABD3E6B0F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1C0BC6A-728D-4A82-A615-C7F16CFE8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FB3D92DB-3067-42AF-981E-46F81596C02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172450" y="260350"/>
            <a:ext cx="636588" cy="287338"/>
            <a:chOff x="930" y="2523"/>
            <a:chExt cx="1408" cy="639"/>
          </a:xfrm>
        </p:grpSpPr>
        <p:sp>
          <p:nvSpPr>
            <p:cNvPr id="1031" name="AutoShape 10">
              <a:extLst>
                <a:ext uri="{FF2B5EF4-FFF2-40B4-BE49-F238E27FC236}">
                  <a16:creationId xmlns:a16="http://schemas.microsoft.com/office/drawing/2014/main" id="{69EEF99B-208B-47CF-82DF-8AC122D836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0" y="2523"/>
              <a:ext cx="1408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1">
              <a:extLst>
                <a:ext uri="{FF2B5EF4-FFF2-40B4-BE49-F238E27FC236}">
                  <a16:creationId xmlns:a16="http://schemas.microsoft.com/office/drawing/2014/main" id="{DBDC6F6D-7A2F-4843-9234-C68ACD40F9B3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930" y="2523"/>
              <a:ext cx="1443" cy="643"/>
            </a:xfrm>
            <a:custGeom>
              <a:avLst/>
              <a:gdLst>
                <a:gd name="T0" fmla="*/ 1 w 1991"/>
                <a:gd name="T1" fmla="*/ 1 h 886"/>
                <a:gd name="T2" fmla="*/ 1 w 1991"/>
                <a:gd name="T3" fmla="*/ 1 h 886"/>
                <a:gd name="T4" fmla="*/ 1 w 1991"/>
                <a:gd name="T5" fmla="*/ 1 h 886"/>
                <a:gd name="T6" fmla="*/ 1 w 1991"/>
                <a:gd name="T7" fmla="*/ 1 h 886"/>
                <a:gd name="T8" fmla="*/ 1 w 1991"/>
                <a:gd name="T9" fmla="*/ 1 h 886"/>
                <a:gd name="T10" fmla="*/ 1 w 1991"/>
                <a:gd name="T11" fmla="*/ 1 h 886"/>
                <a:gd name="T12" fmla="*/ 1 w 1991"/>
                <a:gd name="T13" fmla="*/ 1 h 886"/>
                <a:gd name="T14" fmla="*/ 1 w 1991"/>
                <a:gd name="T15" fmla="*/ 1 h 886"/>
                <a:gd name="T16" fmla="*/ 1 w 1991"/>
                <a:gd name="T17" fmla="*/ 1 h 886"/>
                <a:gd name="T18" fmla="*/ 1 w 1991"/>
                <a:gd name="T19" fmla="*/ 1 h 886"/>
                <a:gd name="T20" fmla="*/ 1 w 1991"/>
                <a:gd name="T21" fmla="*/ 1 h 886"/>
                <a:gd name="T22" fmla="*/ 1 w 1991"/>
                <a:gd name="T23" fmla="*/ 1 h 886"/>
                <a:gd name="T24" fmla="*/ 1 w 1991"/>
                <a:gd name="T25" fmla="*/ 0 h 886"/>
                <a:gd name="T26" fmla="*/ 1 w 1991"/>
                <a:gd name="T27" fmla="*/ 1 h 886"/>
                <a:gd name="T28" fmla="*/ 1 w 1991"/>
                <a:gd name="T29" fmla="*/ 1 h 886"/>
                <a:gd name="T30" fmla="*/ 1 w 1991"/>
                <a:gd name="T31" fmla="*/ 0 h 886"/>
                <a:gd name="T32" fmla="*/ 1 w 1991"/>
                <a:gd name="T33" fmla="*/ 1 h 886"/>
                <a:gd name="T34" fmla="*/ 1 w 1991"/>
                <a:gd name="T35" fmla="*/ 1 h 886"/>
                <a:gd name="T36" fmla="*/ 1 w 1991"/>
                <a:gd name="T37" fmla="*/ 1 h 886"/>
                <a:gd name="T38" fmla="*/ 1 w 1991"/>
                <a:gd name="T39" fmla="*/ 1 h 886"/>
                <a:gd name="T40" fmla="*/ 1 w 1991"/>
                <a:gd name="T41" fmla="*/ 1 h 886"/>
                <a:gd name="T42" fmla="*/ 1 w 1991"/>
                <a:gd name="T43" fmla="*/ 1 h 886"/>
                <a:gd name="T44" fmla="*/ 1 w 1991"/>
                <a:gd name="T45" fmla="*/ 1 h 886"/>
                <a:gd name="T46" fmla="*/ 1 w 1991"/>
                <a:gd name="T47" fmla="*/ 0 h 886"/>
                <a:gd name="T48" fmla="*/ 1 w 1991"/>
                <a:gd name="T49" fmla="*/ 0 h 886"/>
                <a:gd name="T50" fmla="*/ 1 w 1991"/>
                <a:gd name="T51" fmla="*/ 1 h 886"/>
                <a:gd name="T52" fmla="*/ 1 w 1991"/>
                <a:gd name="T53" fmla="*/ 0 h 886"/>
                <a:gd name="T54" fmla="*/ 1 w 1991"/>
                <a:gd name="T55" fmla="*/ 1 h 886"/>
                <a:gd name="T56" fmla="*/ 1 w 1991"/>
                <a:gd name="T57" fmla="*/ 1 h 886"/>
                <a:gd name="T58" fmla="*/ 1 w 1991"/>
                <a:gd name="T59" fmla="*/ 1 h 886"/>
                <a:gd name="T60" fmla="*/ 1 w 1991"/>
                <a:gd name="T61" fmla="*/ 0 h 886"/>
                <a:gd name="T62" fmla="*/ 0 w 1991"/>
                <a:gd name="T63" fmla="*/ 0 h 886"/>
                <a:gd name="T64" fmla="*/ 1 w 1991"/>
                <a:gd name="T65" fmla="*/ 1 h 886"/>
                <a:gd name="T66" fmla="*/ 1 w 1991"/>
                <a:gd name="T67" fmla="*/ 1 h 886"/>
                <a:gd name="T68" fmla="*/ 1 w 1991"/>
                <a:gd name="T69" fmla="*/ 1 h 886"/>
                <a:gd name="T70" fmla="*/ 1 w 1991"/>
                <a:gd name="T71" fmla="*/ 1 h 886"/>
                <a:gd name="T72" fmla="*/ 0 w 1991"/>
                <a:gd name="T73" fmla="*/ 1 h 886"/>
                <a:gd name="T74" fmla="*/ 1 w 1991"/>
                <a:gd name="T75" fmla="*/ 1 h 886"/>
                <a:gd name="T76" fmla="*/ 1 w 1991"/>
                <a:gd name="T77" fmla="*/ 1 h 886"/>
                <a:gd name="T78" fmla="*/ 1 w 1991"/>
                <a:gd name="T79" fmla="*/ 1 h 8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991" h="886">
                  <a:moveTo>
                    <a:pt x="1515" y="22"/>
                  </a:moveTo>
                  <a:lnTo>
                    <a:pt x="1515" y="540"/>
                  </a:lnTo>
                  <a:lnTo>
                    <a:pt x="1493" y="540"/>
                  </a:lnTo>
                  <a:lnTo>
                    <a:pt x="1493" y="22"/>
                  </a:lnTo>
                  <a:lnTo>
                    <a:pt x="1515" y="22"/>
                  </a:lnTo>
                  <a:moveTo>
                    <a:pt x="628" y="22"/>
                  </a:moveTo>
                  <a:lnTo>
                    <a:pt x="628" y="540"/>
                  </a:lnTo>
                  <a:lnTo>
                    <a:pt x="584" y="540"/>
                  </a:lnTo>
                  <a:lnTo>
                    <a:pt x="584" y="22"/>
                  </a:lnTo>
                  <a:lnTo>
                    <a:pt x="628" y="22"/>
                  </a:lnTo>
                  <a:moveTo>
                    <a:pt x="1212" y="864"/>
                  </a:moveTo>
                  <a:lnTo>
                    <a:pt x="974" y="734"/>
                  </a:lnTo>
                  <a:lnTo>
                    <a:pt x="714" y="886"/>
                  </a:lnTo>
                  <a:lnTo>
                    <a:pt x="1234" y="886"/>
                  </a:lnTo>
                  <a:lnTo>
                    <a:pt x="974" y="432"/>
                  </a:lnTo>
                  <a:lnTo>
                    <a:pt x="714" y="886"/>
                  </a:lnTo>
                  <a:lnTo>
                    <a:pt x="974" y="713"/>
                  </a:lnTo>
                  <a:lnTo>
                    <a:pt x="974" y="454"/>
                  </a:lnTo>
                  <a:lnTo>
                    <a:pt x="1212" y="864"/>
                  </a:lnTo>
                  <a:moveTo>
                    <a:pt x="1558" y="562"/>
                  </a:moveTo>
                  <a:lnTo>
                    <a:pt x="1753" y="562"/>
                  </a:lnTo>
                  <a:cubicBezTo>
                    <a:pt x="1991" y="562"/>
                    <a:pt x="1948" y="281"/>
                    <a:pt x="1840" y="259"/>
                  </a:cubicBezTo>
                  <a:cubicBezTo>
                    <a:pt x="1926" y="238"/>
                    <a:pt x="1926" y="151"/>
                    <a:pt x="1926" y="151"/>
                  </a:cubicBezTo>
                  <a:lnTo>
                    <a:pt x="1926" y="43"/>
                  </a:lnTo>
                  <a:cubicBezTo>
                    <a:pt x="1926" y="22"/>
                    <a:pt x="1948" y="22"/>
                    <a:pt x="1948" y="22"/>
                  </a:cubicBezTo>
                  <a:lnTo>
                    <a:pt x="1948" y="0"/>
                  </a:lnTo>
                  <a:lnTo>
                    <a:pt x="1775" y="0"/>
                  </a:lnTo>
                  <a:cubicBezTo>
                    <a:pt x="1775" y="22"/>
                    <a:pt x="1775" y="151"/>
                    <a:pt x="1775" y="151"/>
                  </a:cubicBezTo>
                  <a:cubicBezTo>
                    <a:pt x="1775" y="194"/>
                    <a:pt x="1710" y="194"/>
                    <a:pt x="1710" y="194"/>
                  </a:cubicBezTo>
                  <a:lnTo>
                    <a:pt x="1645" y="194"/>
                  </a:lnTo>
                  <a:lnTo>
                    <a:pt x="1645" y="0"/>
                  </a:lnTo>
                  <a:lnTo>
                    <a:pt x="1493" y="0"/>
                  </a:lnTo>
                  <a:lnTo>
                    <a:pt x="1472" y="0"/>
                  </a:lnTo>
                  <a:lnTo>
                    <a:pt x="1472" y="540"/>
                  </a:lnTo>
                  <a:lnTo>
                    <a:pt x="1472" y="562"/>
                  </a:lnTo>
                  <a:lnTo>
                    <a:pt x="1558" y="562"/>
                  </a:lnTo>
                  <a:moveTo>
                    <a:pt x="1645" y="432"/>
                  </a:moveTo>
                  <a:lnTo>
                    <a:pt x="1645" y="324"/>
                  </a:lnTo>
                  <a:lnTo>
                    <a:pt x="1710" y="324"/>
                  </a:lnTo>
                  <a:cubicBezTo>
                    <a:pt x="1796" y="324"/>
                    <a:pt x="1796" y="432"/>
                    <a:pt x="1731" y="432"/>
                  </a:cubicBezTo>
                  <a:lnTo>
                    <a:pt x="1645" y="432"/>
                  </a:lnTo>
                  <a:moveTo>
                    <a:pt x="649" y="562"/>
                  </a:moveTo>
                  <a:lnTo>
                    <a:pt x="844" y="562"/>
                  </a:lnTo>
                  <a:lnTo>
                    <a:pt x="974" y="216"/>
                  </a:lnTo>
                  <a:lnTo>
                    <a:pt x="1082" y="562"/>
                  </a:lnTo>
                  <a:lnTo>
                    <a:pt x="1364" y="562"/>
                  </a:lnTo>
                  <a:lnTo>
                    <a:pt x="1364" y="0"/>
                  </a:lnTo>
                  <a:lnTo>
                    <a:pt x="1169" y="0"/>
                  </a:lnTo>
                  <a:lnTo>
                    <a:pt x="1169" y="324"/>
                  </a:lnTo>
                  <a:lnTo>
                    <a:pt x="1039" y="0"/>
                  </a:lnTo>
                  <a:lnTo>
                    <a:pt x="887" y="0"/>
                  </a:lnTo>
                  <a:lnTo>
                    <a:pt x="779" y="302"/>
                  </a:lnTo>
                  <a:lnTo>
                    <a:pt x="779" y="0"/>
                  </a:lnTo>
                  <a:lnTo>
                    <a:pt x="606" y="0"/>
                  </a:lnTo>
                  <a:lnTo>
                    <a:pt x="563" y="0"/>
                  </a:lnTo>
                  <a:lnTo>
                    <a:pt x="563" y="562"/>
                  </a:lnTo>
                  <a:lnTo>
                    <a:pt x="584" y="562"/>
                  </a:lnTo>
                  <a:lnTo>
                    <a:pt x="649" y="562"/>
                  </a:lnTo>
                  <a:moveTo>
                    <a:pt x="0" y="562"/>
                  </a:moveTo>
                  <a:lnTo>
                    <a:pt x="411" y="562"/>
                  </a:lnTo>
                  <a:lnTo>
                    <a:pt x="411" y="0"/>
                  </a:lnTo>
                  <a:lnTo>
                    <a:pt x="87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562"/>
                  </a:lnTo>
                  <a:moveTo>
                    <a:pt x="87" y="540"/>
                  </a:moveTo>
                  <a:lnTo>
                    <a:pt x="22" y="540"/>
                  </a:lnTo>
                  <a:lnTo>
                    <a:pt x="22" y="22"/>
                  </a:lnTo>
                  <a:lnTo>
                    <a:pt x="87" y="22"/>
                  </a:lnTo>
                  <a:lnTo>
                    <a:pt x="87" y="540"/>
                  </a:lnTo>
                  <a:moveTo>
                    <a:pt x="0" y="648"/>
                  </a:moveTo>
                  <a:lnTo>
                    <a:pt x="758" y="648"/>
                  </a:lnTo>
                  <a:lnTo>
                    <a:pt x="758" y="626"/>
                  </a:lnTo>
                  <a:lnTo>
                    <a:pt x="0" y="626"/>
                  </a:lnTo>
                  <a:lnTo>
                    <a:pt x="0" y="648"/>
                  </a:lnTo>
                  <a:moveTo>
                    <a:pt x="1190" y="648"/>
                  </a:moveTo>
                  <a:lnTo>
                    <a:pt x="1948" y="648"/>
                  </a:lnTo>
                  <a:lnTo>
                    <a:pt x="1948" y="626"/>
                  </a:lnTo>
                  <a:lnTo>
                    <a:pt x="1190" y="626"/>
                  </a:lnTo>
                  <a:lnTo>
                    <a:pt x="1190" y="648"/>
                  </a:lnTo>
                  <a:close/>
                </a:path>
              </a:pathLst>
            </a:custGeom>
            <a:solidFill>
              <a:srgbClr val="800000"/>
            </a:solidFill>
            <a:ln w="0" cap="rnd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53" r:id="rId1"/>
    <p:sldLayoutId id="2147485748" r:id="rId2"/>
    <p:sldLayoutId id="2147485749" r:id="rId3"/>
    <p:sldLayoutId id="2147485750" r:id="rId4"/>
    <p:sldLayoutId id="2147485751" r:id="rId5"/>
    <p:sldLayoutId id="2147485752" r:id="rId6"/>
    <p:sldLayoutId id="2147485754" r:id="rId7"/>
    <p:sldLayoutId id="2147485755" r:id="rId8"/>
    <p:sldLayoutId id="2147485756" r:id="rId9"/>
    <p:sldLayoutId id="2147485757" r:id="rId10"/>
    <p:sldLayoutId id="2147485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Administrator\Desktop\roll_1.jpg">
            <a:extLst>
              <a:ext uri="{FF2B5EF4-FFF2-40B4-BE49-F238E27FC236}">
                <a16:creationId xmlns:a16="http://schemas.microsoft.com/office/drawing/2014/main" id="{DE02DEC6-90F6-46BC-B414-457CB414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5306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F7BBBE-4E70-4D3C-BBF5-95C26045CE6B}"/>
              </a:ext>
            </a:extLst>
          </p:cNvPr>
          <p:cNvSpPr txBox="1"/>
          <p:nvPr/>
        </p:nvSpPr>
        <p:spPr>
          <a:xfrm>
            <a:off x="340644" y="2996952"/>
            <a:ext cx="871584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kern="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Mg-Gd-Nd-In</a:t>
            </a:r>
            <a:r>
              <a:rPr lang="zh-CN" altLang="en-US" sz="4000" b="1" kern="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合金的理论计算</a:t>
            </a:r>
            <a:endParaRPr lang="en-US" altLang="zh-CN" sz="4000" b="1" kern="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EDB555-DA49-40EE-A206-3A555D5903F9}"/>
              </a:ext>
            </a:extLst>
          </p:cNvPr>
          <p:cNvSpPr txBox="1"/>
          <p:nvPr/>
        </p:nvSpPr>
        <p:spPr>
          <a:xfrm>
            <a:off x="827584" y="1588368"/>
            <a:ext cx="7848872" cy="368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第一原子层中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的物质的量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N=2.04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第一原子层中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能产生的电量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3.93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能产生的电量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Mg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3.81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可以完全溶解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9.7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83D598-79DD-40FC-B9BD-9FF44BE1B2E6}"/>
                  </a:ext>
                </a:extLst>
              </p:cNvPr>
              <p:cNvSpPr txBox="1"/>
              <p:nvPr/>
            </p:nvSpPr>
            <p:spPr>
              <a:xfrm>
                <a:off x="2195736" y="3933056"/>
                <a:ext cx="4572000" cy="683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Mg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𝐴𝑡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𝑁𝑛𝐹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83D598-79DD-40FC-B9BD-9FF44BE1B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933056"/>
                <a:ext cx="4572000" cy="683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1">
            <a:extLst>
              <a:ext uri="{FF2B5EF4-FFF2-40B4-BE49-F238E27FC236}">
                <a16:creationId xmlns:a16="http://schemas.microsoft.com/office/drawing/2014/main" id="{05B5210A-886F-4406-BE5B-97E443A2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0648"/>
            <a:ext cx="2160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溶解层数</a:t>
            </a:r>
          </a:p>
        </p:txBody>
      </p:sp>
    </p:spTree>
    <p:extLst>
      <p:ext uri="{BB962C8B-B14F-4D97-AF65-F5344CB8AC3E}">
        <p14:creationId xmlns:p14="http://schemas.microsoft.com/office/powerpoint/2010/main" val="158284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2CD556-258D-4480-A1A0-7568301ED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2656"/>
            <a:ext cx="34559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溶解层数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9D02A4-1547-47C3-8ADC-A160A984D97F}"/>
                  </a:ext>
                </a:extLst>
              </p:cNvPr>
              <p:cNvSpPr txBox="1"/>
              <p:nvPr/>
            </p:nvSpPr>
            <p:spPr>
              <a:xfrm>
                <a:off x="683568" y="1124744"/>
                <a:ext cx="8280920" cy="640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3000"/>
                  </a:lnSpc>
                </a:pPr>
                <a:r>
                  <a:rPr lang="en-US" altLang="zh-CN" sz="2000" dirty="0"/>
                  <a:t>In</a:t>
                </a:r>
                <a:r>
                  <a:rPr lang="zh-CN" altLang="en-US" sz="2000" dirty="0"/>
                  <a:t>不溶解，</a:t>
                </a:r>
                <a:r>
                  <a:rPr lang="en-US" altLang="zh-CN" sz="2000" dirty="0"/>
                  <a:t> In</a:t>
                </a:r>
                <a:r>
                  <a:rPr lang="zh-CN" altLang="en-US" sz="2000" dirty="0"/>
                  <a:t>将会在金属表面逐层富集</a:t>
                </a:r>
                <a:endParaRPr lang="en-US" altLang="zh-CN" sz="2000" dirty="0"/>
              </a:p>
              <a:p>
                <a:pPr>
                  <a:lnSpc>
                    <a:spcPct val="123000"/>
                  </a:lnSpc>
                </a:pPr>
                <a:r>
                  <a:rPr lang="zh-CN" altLang="en-US" sz="2000" dirty="0"/>
                  <a:t>第一层露在表面的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23000"/>
                  </a:lnSpc>
                </a:pPr>
                <a:r>
                  <a:rPr lang="zh-CN" altLang="en-US" sz="2000" dirty="0"/>
                  <a:t>第二层露在表面的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  <a:p>
                <a:pPr>
                  <a:lnSpc>
                    <a:spcPct val="123000"/>
                  </a:lnSpc>
                  <a:defRPr/>
                </a:pPr>
                <a:r>
                  <a:rPr lang="zh-CN" altLang="en-US" sz="2000" dirty="0"/>
                  <a:t>第三层露在表面的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23000"/>
                  </a:lnSpc>
                  <a:defRPr/>
                </a:pPr>
                <a:r>
                  <a:rPr lang="zh-CN" altLang="en-US" sz="2000" dirty="0"/>
                  <a:t>第四层露在表面的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3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/>
                  <a:t>.......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23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/>
                  <a:t>第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层露在表面的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>
                  <a:lnSpc>
                    <a:spcPct val="12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𝐼𝑛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/>
                      <m:t>)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+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           …   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3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</m:sSub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23000"/>
                  </a:lnSpc>
                </a:pPr>
                <a:r>
                  <a:rPr lang="zh-CN" altLang="en-US" sz="2000" dirty="0"/>
                  <a:t>当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在表面覆盖大于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时，认为表面富集了一层</a:t>
                </a:r>
                <a:r>
                  <a:rPr lang="en-US" altLang="zh-CN" sz="2000" dirty="0"/>
                  <a:t>In</a:t>
                </a:r>
              </a:p>
              <a:p>
                <a:pPr>
                  <a:lnSpc>
                    <a:spcPct val="123000"/>
                  </a:lnSpc>
                </a:pPr>
                <a:r>
                  <a:rPr lang="zh-CN" altLang="en-US" sz="2000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f>
                      <m:f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00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num>
                      <m:den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00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， </a:t>
                </a:r>
                <a:r>
                  <a:rPr lang="en-US" altLang="zh-CN" sz="2000" dirty="0"/>
                  <a:t>n=20061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9D02A4-1547-47C3-8ADC-A160A984D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24744"/>
                <a:ext cx="8280920" cy="6404125"/>
              </a:xfrm>
              <a:prstGeom prst="rect">
                <a:avLst/>
              </a:prstGeom>
              <a:blipFill>
                <a:blip r:embed="rId2"/>
                <a:stretch>
                  <a:fillRect l="-736" t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61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1E3E3D-8E88-45EC-B2B4-691728C9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2656"/>
            <a:ext cx="34559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溶解当量层数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144DDF-5BCB-4FAB-9683-CE749DBEDF8E}"/>
                  </a:ext>
                </a:extLst>
              </p:cNvPr>
              <p:cNvSpPr txBox="1"/>
              <p:nvPr/>
            </p:nvSpPr>
            <p:spPr>
              <a:xfrm>
                <a:off x="683568" y="1340768"/>
                <a:ext cx="7560840" cy="5434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q=20061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NnFq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𝑀𝑔</m:t>
                            </m:r>
                          </m:sub>
                        </m:sSub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=7.49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溶解掉的当量层数：</a:t>
                </a:r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=(1−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40122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=725.52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𝑀𝑔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𝐺𝑑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𝑁𝑑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=720.13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𝐺𝑑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𝐺𝑑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𝑁𝑑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=1.38</m:t>
                      </m:r>
                    </m:oMath>
                  </m:oMathPara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𝑁𝑑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𝐺𝑑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𝑁𝑑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=4.01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144DDF-5BCB-4FAB-9683-CE749DBE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40768"/>
                <a:ext cx="7560840" cy="5434629"/>
              </a:xfrm>
              <a:prstGeom prst="rect">
                <a:avLst/>
              </a:prstGeo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74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ED4332-B87B-4281-B125-75A02B8A5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2656"/>
            <a:ext cx="34559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溶解电流密度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9A4BC6-EFB9-478A-A0D0-EE8CE3675702}"/>
                  </a:ext>
                </a:extLst>
              </p:cNvPr>
              <p:cNvSpPr txBox="1"/>
              <p:nvPr/>
            </p:nvSpPr>
            <p:spPr>
              <a:xfrm>
                <a:off x="251520" y="1508033"/>
                <a:ext cx="7848872" cy="342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𝑀𝑔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𝑀𝑔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=2.85×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9A4BC6-EFB9-478A-A0D0-EE8CE367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08033"/>
                <a:ext cx="7848872" cy="342979"/>
              </a:xfrm>
              <a:prstGeom prst="rect">
                <a:avLst/>
              </a:prstGeom>
              <a:blipFill>
                <a:blip r:embed="rId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FF3208D-94C6-4A10-A04E-5739E181522F}"/>
                  </a:ext>
                </a:extLst>
              </p:cNvPr>
              <p:cNvSpPr txBox="1"/>
              <p:nvPr/>
            </p:nvSpPr>
            <p:spPr>
              <a:xfrm>
                <a:off x="-252536" y="2109985"/>
                <a:ext cx="7992888" cy="663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𝐺𝑑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𝑀𝑔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𝑀𝑔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=8.18 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FF3208D-94C6-4A10-A04E-5739E1815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2109985"/>
                <a:ext cx="7992888" cy="663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DF2E5A-C92A-49A6-A25D-102D705294EF}"/>
                  </a:ext>
                </a:extLst>
              </p:cNvPr>
              <p:cNvSpPr txBox="1"/>
              <p:nvPr/>
            </p:nvSpPr>
            <p:spPr>
              <a:xfrm>
                <a:off x="35496" y="2805861"/>
                <a:ext cx="7920880" cy="755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𝑁𝑑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𝑀𝑔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𝑀𝑔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=23.9 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DF2E5A-C92A-49A6-A25D-102D70529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805861"/>
                <a:ext cx="7920880" cy="755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D6A87DF-A2B7-4457-A685-D683D573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008739"/>
                  </p:ext>
                </p:extLst>
              </p:nvPr>
            </p:nvGraphicFramePr>
            <p:xfrm>
              <a:off x="899592" y="3728092"/>
              <a:ext cx="7488831" cy="2624949"/>
            </p:xfrm>
            <a:graphic>
              <a:graphicData uri="http://schemas.openxmlformats.org/drawingml/2006/table">
                <a:tbl>
                  <a:tblPr/>
                  <a:tblGrid>
                    <a:gridCol w="1749727">
                      <a:extLst>
                        <a:ext uri="{9D8B030D-6E8A-4147-A177-3AD203B41FA5}">
                          <a16:colId xmlns:a16="http://schemas.microsoft.com/office/drawing/2014/main" val="2712722361"/>
                        </a:ext>
                      </a:extLst>
                    </a:gridCol>
                    <a:gridCol w="2099672">
                      <a:extLst>
                        <a:ext uri="{9D8B030D-6E8A-4147-A177-3AD203B41FA5}">
                          <a16:colId xmlns:a16="http://schemas.microsoft.com/office/drawing/2014/main" val="526135240"/>
                        </a:ext>
                      </a:extLst>
                    </a:gridCol>
                    <a:gridCol w="1819716">
                      <a:extLst>
                        <a:ext uri="{9D8B030D-6E8A-4147-A177-3AD203B41FA5}">
                          <a16:colId xmlns:a16="http://schemas.microsoft.com/office/drawing/2014/main" val="2762204134"/>
                        </a:ext>
                      </a:extLst>
                    </a:gridCol>
                    <a:gridCol w="1819716">
                      <a:extLst>
                        <a:ext uri="{9D8B030D-6E8A-4147-A177-3AD203B41FA5}">
                          <a16:colId xmlns:a16="http://schemas.microsoft.com/office/drawing/2014/main" val="337528519"/>
                        </a:ext>
                      </a:extLst>
                    </a:gridCol>
                  </a:tblGrid>
                  <a:tr h="718169"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CC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溶解当量层数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CC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Q (C)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CC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J(A/m2)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CC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1657186"/>
                      </a:ext>
                    </a:extLst>
                  </a:tr>
                  <a:tr h="7099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sz="2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Mg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720.1297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2.85×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3.81×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4916679"/>
                      </a:ext>
                    </a:extLst>
                  </a:tr>
                  <a:tr h="5984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sz="2400" b="0" i="0" u="none" strike="noStrike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endParaRPr lang="en-US" sz="2400" b="0" i="0" u="none" strike="noStrike" kern="1200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1.376355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8.18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1.09×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0231581"/>
                      </a:ext>
                    </a:extLst>
                  </a:tr>
                  <a:tr h="5984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sz="2400" b="0" i="0" u="none" strike="noStrike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b="0" i="0" u="none" strike="noStrike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4.014644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23.9</m:t>
                                </m:r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3.19×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461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D6A87DF-A2B7-4457-A685-D683D573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008739"/>
                  </p:ext>
                </p:extLst>
              </p:nvPr>
            </p:nvGraphicFramePr>
            <p:xfrm>
              <a:off x="899592" y="3728092"/>
              <a:ext cx="7488831" cy="2624949"/>
            </p:xfrm>
            <a:graphic>
              <a:graphicData uri="http://schemas.openxmlformats.org/drawingml/2006/table">
                <a:tbl>
                  <a:tblPr/>
                  <a:tblGrid>
                    <a:gridCol w="1749727">
                      <a:extLst>
                        <a:ext uri="{9D8B030D-6E8A-4147-A177-3AD203B41FA5}">
                          <a16:colId xmlns:a16="http://schemas.microsoft.com/office/drawing/2014/main" val="2712722361"/>
                        </a:ext>
                      </a:extLst>
                    </a:gridCol>
                    <a:gridCol w="2099672">
                      <a:extLst>
                        <a:ext uri="{9D8B030D-6E8A-4147-A177-3AD203B41FA5}">
                          <a16:colId xmlns:a16="http://schemas.microsoft.com/office/drawing/2014/main" val="526135240"/>
                        </a:ext>
                      </a:extLst>
                    </a:gridCol>
                    <a:gridCol w="1819716">
                      <a:extLst>
                        <a:ext uri="{9D8B030D-6E8A-4147-A177-3AD203B41FA5}">
                          <a16:colId xmlns:a16="http://schemas.microsoft.com/office/drawing/2014/main" val="2762204134"/>
                        </a:ext>
                      </a:extLst>
                    </a:gridCol>
                    <a:gridCol w="1819716">
                      <a:extLst>
                        <a:ext uri="{9D8B030D-6E8A-4147-A177-3AD203B41FA5}">
                          <a16:colId xmlns:a16="http://schemas.microsoft.com/office/drawing/2014/main" val="337528519"/>
                        </a:ext>
                      </a:extLst>
                    </a:gridCol>
                  </a:tblGrid>
                  <a:tr h="718169"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CC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溶解当量层数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CC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Q (C)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CC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J(A/m2)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CC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1657186"/>
                      </a:ext>
                    </a:extLst>
                  </a:tr>
                  <a:tr h="7099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sz="2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Mg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720.1297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5"/>
                          <a:stretch>
                            <a:fillRect l="-211371" t="-101709" r="-100334" b="-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5"/>
                          <a:stretch>
                            <a:fillRect l="-311371" t="-101709" r="-334" b="-1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916679"/>
                      </a:ext>
                    </a:extLst>
                  </a:tr>
                  <a:tr h="5984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sz="2400" b="0" i="0" u="none" strike="noStrike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endParaRPr lang="en-US" sz="2400" b="0" i="0" u="none" strike="noStrike" kern="1200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1.376355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5"/>
                          <a:stretch>
                            <a:fillRect l="-211371" t="-238384" r="-100334" b="-1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5"/>
                          <a:stretch>
                            <a:fillRect l="-311371" t="-238384" r="-334" b="-110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0231581"/>
                      </a:ext>
                    </a:extLst>
                  </a:tr>
                  <a:tr h="59841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sz="2400" b="0" i="0" u="none" strike="noStrike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b="0" i="0" u="none" strike="noStrike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4.014644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1371" t="-341837" r="-100334" b="-1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1371" t="-341837" r="-334" b="-11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461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462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文本框 2">
                <a:extLst>
                  <a:ext uri="{FF2B5EF4-FFF2-40B4-BE49-F238E27FC236}">
                    <a16:creationId xmlns:a16="http://schemas.microsoft.com/office/drawing/2014/main" id="{F9C08B8D-41B6-4E90-AE0D-D0B3F429F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634809"/>
                <a:ext cx="4572000" cy="395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7.49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后，</a:t>
                </a:r>
                <a:endPara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表面被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完全覆盖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In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的溶解应该增大，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需要重新计算腐蚀电位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34" name="文本框 2">
                <a:extLst>
                  <a:ext uri="{FF2B5EF4-FFF2-40B4-BE49-F238E27FC236}">
                    <a16:creationId xmlns:a16="http://schemas.microsoft.com/office/drawing/2014/main" id="{F9C08B8D-41B6-4E90-AE0D-D0B3F429F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634809"/>
                <a:ext cx="4572000" cy="3950120"/>
              </a:xfrm>
              <a:prstGeom prst="rect">
                <a:avLst/>
              </a:prstGeom>
              <a:blipFill>
                <a:blip r:embed="rId2"/>
                <a:stretch>
                  <a:fillRect l="-21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文本框 1">
            <a:extLst>
              <a:ext uri="{FF2B5EF4-FFF2-40B4-BE49-F238E27FC236}">
                <a16:creationId xmlns:a16="http://schemas.microsoft.com/office/drawing/2014/main" id="{F4035E10-CDB6-4ED9-BB62-222F9A2F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33843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校正腐蚀电位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0D18CA-3EF2-4D2C-A512-E4524A26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32856"/>
            <a:ext cx="5102516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3C4C37-D6CD-4FAC-BD61-B1DA34BAB314}"/>
                  </a:ext>
                </a:extLst>
              </p:cNvPr>
              <p:cNvSpPr txBox="1"/>
              <p:nvPr/>
            </p:nvSpPr>
            <p:spPr>
              <a:xfrm>
                <a:off x="683568" y="1081641"/>
                <a:ext cx="7272808" cy="1450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阳极反应：</a:t>
                </a:r>
                <a:endParaRPr lang="en-US" altLang="zh-CN" sz="2000" dirty="0"/>
              </a:p>
              <a:p>
                <a:pPr algn="ctr"/>
                <a:r>
                  <a:rPr lang="en-US" altLang="zh-CN" sz="20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  - 3e = In</a:t>
                </a:r>
                <a:r>
                  <a:rPr lang="en-US" altLang="zh-CN" sz="2000" b="0" i="0" u="none" strike="noStrike" kern="1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3+ </a:t>
                </a:r>
                <a:endParaRPr lang="en-US" altLang="zh-CN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/>
                  <a:t>阴极反应：</a:t>
                </a:r>
                <a:endParaRPr lang="en-US" altLang="zh-CN" sz="2000" dirty="0"/>
              </a:p>
              <a:p>
                <a:pPr algn="ctr"/>
                <a:r>
                  <a:rPr lang="en-US" altLang="zh-CN" sz="20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b="0" i="0" u="none" strike="noStrike" kern="1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0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+ e =</a:t>
                </a:r>
                <a14:m>
                  <m:oMath xmlns:m="http://schemas.openxmlformats.org/officeDocument/2006/math">
                    <m:r>
                      <a:rPr lang="en-US" altLang="zh-C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b="0" i="0" u="none" strike="noStrike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3C4C37-D6CD-4FAC-BD61-B1DA34BAB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81641"/>
                <a:ext cx="7272808" cy="1450269"/>
              </a:xfrm>
              <a:prstGeom prst="rect">
                <a:avLst/>
              </a:prstGeom>
              <a:blipFill>
                <a:blip r:embed="rId2"/>
                <a:stretch>
                  <a:fillRect l="-838" t="-2941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1">
            <a:extLst>
              <a:ext uri="{FF2B5EF4-FFF2-40B4-BE49-F238E27FC236}">
                <a16:creationId xmlns:a16="http://schemas.microsoft.com/office/drawing/2014/main" id="{E6EF068B-5CBC-4EA1-842F-03020DB6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2656"/>
            <a:ext cx="33843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校正腐蚀电位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A288B9-9A8C-4CB3-BB49-F9FDD019EA20}"/>
                  </a:ext>
                </a:extLst>
              </p:cNvPr>
              <p:cNvSpPr txBox="1"/>
              <p:nvPr/>
            </p:nvSpPr>
            <p:spPr>
              <a:xfrm>
                <a:off x="683568" y="2443086"/>
                <a:ext cx="7848872" cy="2343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阴极：</a:t>
                </a:r>
                <a:r>
                  <a:rPr lang="zh-CN" altLang="zh-CN" sz="2000" kern="1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𝑐</m:t>
                        </m:r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𝐻</m:t>
                        </m:r>
                      </m:sub>
                    </m:sSub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𝑐</m:t>
                        </m:r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𝐻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𝛼</m:t>
                                </m:r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𝑛𝐹</m:t>
                                </m:r>
                                <m:d>
                                  <m:dPr>
                                    <m:ctrlPr>
                                      <a:rPr lang="en-US" altLang="zh-CN" sz="20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𝐸</m:t>
                                    </m:r>
                                    <m:r>
                                      <a:rPr lang="en-US" altLang="zh-CN" sz="20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sz="2000" kern="100" dirty="0">
                  <a:effectLst/>
                  <a:ea typeface="等线" panose="02010600030101010101" pitchFamily="2" charset="-122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=−0.1183×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−0.7687</m:t>
                    </m:r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(3)</a:t>
                </a:r>
              </a:p>
              <a:p>
                <a:pPr marL="0" marR="0" lvl="0" indent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阳极：</a:t>
                </a:r>
                <a:r>
                  <a:rPr kumimoji="0" lang="zh-CN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𝑎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𝐼𝑛</m:t>
                        </m:r>
                      </m:sub>
                    </m:sSub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𝐼𝑛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,0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altLang="zh-CN" sz="2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exp</m:t>
                    </m:r>
                    <m:r>
                      <a:rPr kumimoji="0" lang="en-US" altLang="zh-CN" sz="2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⁡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f>
                      <m:f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𝛼</m:t>
                        </m:r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𝑛𝐹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𝐸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e</m:t>
                            </m:r>
                            <m:r>
                              <a:rPr kumimoji="0" lang="en-US" altLang="zh-CN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</m:t>
                            </m:r>
                            <m:r>
                              <a:rPr kumimoji="0" lang="en-US" altLang="zh-CN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𝐼𝑛</m:t>
                            </m:r>
                          </m:sub>
                        </m:sSub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𝑅𝑇</m:t>
                        </m:r>
                      </m:den>
                    </m:f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endParaRPr kumimoji="0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algn="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=0.0394×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−0.3380</m:t>
                    </m:r>
                  </m:oMath>
                </a14:m>
                <a:r>
                  <a:rPr kumimoji="0" lang="en-US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(4)</a:t>
                </a:r>
                <a:endParaRPr kumimoji="0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A288B9-9A8C-4CB3-BB49-F9FDD019E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43086"/>
                <a:ext cx="7848872" cy="2343270"/>
              </a:xfrm>
              <a:prstGeom prst="rect">
                <a:avLst/>
              </a:prstGeom>
              <a:blipFill>
                <a:blip r:embed="rId3"/>
                <a:stretch>
                  <a:fillRect l="-776" r="-776" b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874AA0-0A4D-4A9E-B7BA-2B7B2C4AF82B}"/>
                  </a:ext>
                </a:extLst>
              </p:cNvPr>
              <p:cNvSpPr txBox="1"/>
              <p:nvPr/>
            </p:nvSpPr>
            <p:spPr>
              <a:xfrm>
                <a:off x="688284" y="5013176"/>
                <a:ext cx="7560840" cy="1730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联立式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与式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-0.45V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𝐼𝑛</m:t>
                          </m:r>
                          <m:r>
                            <a:rPr lang="en-US" altLang="zh-CN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,0</m:t>
                          </m:r>
                        </m:sub>
                      </m:sSub>
                      <m:func>
                        <m:funcPr>
                          <m:ctrlPr>
                            <a:rPr lang="en-US" altLang="zh-CN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20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𝛼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𝑛𝐹</m:t>
                                  </m:r>
                                  <m:d>
                                    <m:dPr>
                                      <m:ctrlPr>
                                        <a:rPr lang="en-US" altLang="zh-CN" sz="2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kern="1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kern="1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kern="1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  <m:t>𝑐𝑜𝑟𝑟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  <m:t>e</m:t>
                                          </m:r>
                                          <m:r>
                                            <a:rPr lang="en-US" altLang="zh-CN" sz="2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</a:rPr>
                                            <m:t>𝐼𝑛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0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=1.86</m:t>
                      </m:r>
                      <m:r>
                        <a:rPr lang="en-US" altLang="zh-CN" sz="20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sz="20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0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CN" sz="20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874AA0-0A4D-4A9E-B7BA-2B7B2C4AF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4" y="5013176"/>
                <a:ext cx="7560840" cy="1730987"/>
              </a:xfrm>
              <a:prstGeom prst="rect">
                <a:avLst/>
              </a:prstGeom>
              <a:blipFill>
                <a:blip r:embed="rId4"/>
                <a:stretch>
                  <a:fillRect l="-887" t="-2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41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7C6C72-CFC5-462B-B961-15503D533101}"/>
              </a:ext>
            </a:extLst>
          </p:cNvPr>
          <p:cNvSpPr txBox="1"/>
          <p:nvPr/>
        </p:nvSpPr>
        <p:spPr>
          <a:xfrm>
            <a:off x="395536" y="274199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校正溶解电流密度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300AC9-B97C-4608-9695-DBA0FCF70FF3}"/>
              </a:ext>
            </a:extLst>
          </p:cNvPr>
          <p:cNvSpPr txBox="1"/>
          <p:nvPr/>
        </p:nvSpPr>
        <p:spPr>
          <a:xfrm>
            <a:off x="612828" y="3501008"/>
            <a:ext cx="9145016" cy="219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可以完全溶解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留下来的一层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完全溶解需要的时间为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0.29s</a:t>
            </a: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828455-0EAE-4EA6-A418-BD638932B749}"/>
                  </a:ext>
                </a:extLst>
              </p:cNvPr>
              <p:cNvSpPr txBox="1"/>
              <p:nvPr/>
            </p:nvSpPr>
            <p:spPr>
              <a:xfrm>
                <a:off x="2339752" y="4960470"/>
                <a:ext cx="4768850" cy="878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29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=5.46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altLang="zh-CN" sz="24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828455-0EAE-4EA6-A418-BD638932B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960470"/>
                <a:ext cx="4768850" cy="878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0AE57BF-34F8-458A-8BB7-239057FBA283}"/>
              </a:ext>
            </a:extLst>
          </p:cNvPr>
          <p:cNvSpPr txBox="1"/>
          <p:nvPr/>
        </p:nvSpPr>
        <p:spPr>
          <a:xfrm>
            <a:off x="611560" y="1232117"/>
            <a:ext cx="6813440" cy="2203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一个原子层中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的物质的量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N=1.89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一个原子层中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能产生的电量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5.46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能产生的电量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18.6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3057D8-EC6F-483B-9053-8995D845A35B}"/>
                  </a:ext>
                </a:extLst>
              </p:cNvPr>
              <p:cNvSpPr txBox="1"/>
              <p:nvPr/>
            </p:nvSpPr>
            <p:spPr>
              <a:xfrm>
                <a:off x="2272613" y="5625883"/>
                <a:ext cx="4768850" cy="878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=18.6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3057D8-EC6F-483B-9053-8995D845A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13" y="5625883"/>
                <a:ext cx="4768850" cy="878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4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2944898-4D8F-4A9A-ACD5-00BCC8B373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779669"/>
                  </p:ext>
                </p:extLst>
              </p:nvPr>
            </p:nvGraphicFramePr>
            <p:xfrm>
              <a:off x="611560" y="2276872"/>
              <a:ext cx="7632848" cy="2600392"/>
            </p:xfrm>
            <a:graphic>
              <a:graphicData uri="http://schemas.openxmlformats.org/drawingml/2006/table">
                <a:tbl>
                  <a:tblPr/>
                  <a:tblGrid>
                    <a:gridCol w="2406267">
                      <a:extLst>
                        <a:ext uri="{9D8B030D-6E8A-4147-A177-3AD203B41FA5}">
                          <a16:colId xmlns:a16="http://schemas.microsoft.com/office/drawing/2014/main" val="1857774181"/>
                        </a:ext>
                      </a:extLst>
                    </a:gridCol>
                    <a:gridCol w="1404156">
                      <a:extLst>
                        <a:ext uri="{9D8B030D-6E8A-4147-A177-3AD203B41FA5}">
                          <a16:colId xmlns:a16="http://schemas.microsoft.com/office/drawing/2014/main" val="1925085954"/>
                        </a:ext>
                      </a:extLst>
                    </a:gridCol>
                    <a:gridCol w="1482165">
                      <a:extLst>
                        <a:ext uri="{9D8B030D-6E8A-4147-A177-3AD203B41FA5}">
                          <a16:colId xmlns:a16="http://schemas.microsoft.com/office/drawing/2014/main" val="81585802"/>
                        </a:ext>
                      </a:extLst>
                    </a:gridCol>
                    <a:gridCol w="1404156">
                      <a:extLst>
                        <a:ext uri="{9D8B030D-6E8A-4147-A177-3AD203B41FA5}">
                          <a16:colId xmlns:a16="http://schemas.microsoft.com/office/drawing/2014/main" val="191437418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1945519521"/>
                        </a:ext>
                      </a:extLst>
                    </a:gridCol>
                  </a:tblGrid>
                  <a:tr h="7618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时间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2000" b="0" i="0" u="none" strike="noStrike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Mg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(A/m</a:t>
                          </a:r>
                          <a:r>
                            <a:rPr lang="en-US" altLang="zh-CN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en-US" sz="20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2000" b="0" i="0" u="none" strike="noStrike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(A/m</a:t>
                          </a:r>
                          <a:r>
                            <a:rPr lang="en-US" altLang="zh-CN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en-US" sz="20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2000" b="0" i="0" u="none" strike="noStrike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(A/m</a:t>
                          </a:r>
                          <a:r>
                            <a:rPr lang="en-US" altLang="zh-CN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en-US" sz="20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2000" b="0" i="0" u="none" strike="noStrike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(A/m</a:t>
                          </a:r>
                          <a:r>
                            <a:rPr lang="en-US" altLang="zh-CN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en-US" sz="20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099443"/>
                      </a:ext>
                    </a:extLst>
                  </a:tr>
                  <a:tr h="919281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zh-CN" sz="2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7.49</m:t>
                              </m:r>
                              <m:sSup>
                                <m:sSupPr>
                                  <m:ctrlPr>
                                    <a:rPr lang="az-Cyrl-AZ" altLang="zh-CN" sz="20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z-Cyrl-AZ" altLang="zh-CN" sz="20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20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0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3.81×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1.09×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3.19×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185069"/>
                      </a:ext>
                    </a:extLst>
                  </a:tr>
                  <a:tr h="9192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0.29s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18.6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7035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2944898-4D8F-4A9A-ACD5-00BCC8B373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779669"/>
                  </p:ext>
                </p:extLst>
              </p:nvPr>
            </p:nvGraphicFramePr>
            <p:xfrm>
              <a:off x="611560" y="2276872"/>
              <a:ext cx="7632848" cy="2600392"/>
            </p:xfrm>
            <a:graphic>
              <a:graphicData uri="http://schemas.openxmlformats.org/drawingml/2006/table">
                <a:tbl>
                  <a:tblPr/>
                  <a:tblGrid>
                    <a:gridCol w="2406267">
                      <a:extLst>
                        <a:ext uri="{9D8B030D-6E8A-4147-A177-3AD203B41FA5}">
                          <a16:colId xmlns:a16="http://schemas.microsoft.com/office/drawing/2014/main" val="1857774181"/>
                        </a:ext>
                      </a:extLst>
                    </a:gridCol>
                    <a:gridCol w="1404156">
                      <a:extLst>
                        <a:ext uri="{9D8B030D-6E8A-4147-A177-3AD203B41FA5}">
                          <a16:colId xmlns:a16="http://schemas.microsoft.com/office/drawing/2014/main" val="1925085954"/>
                        </a:ext>
                      </a:extLst>
                    </a:gridCol>
                    <a:gridCol w="1482165">
                      <a:extLst>
                        <a:ext uri="{9D8B030D-6E8A-4147-A177-3AD203B41FA5}">
                          <a16:colId xmlns:a16="http://schemas.microsoft.com/office/drawing/2014/main" val="81585802"/>
                        </a:ext>
                      </a:extLst>
                    </a:gridCol>
                    <a:gridCol w="1404156">
                      <a:extLst>
                        <a:ext uri="{9D8B030D-6E8A-4147-A177-3AD203B41FA5}">
                          <a16:colId xmlns:a16="http://schemas.microsoft.com/office/drawing/2014/main" val="191437418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1945519521"/>
                        </a:ext>
                      </a:extLst>
                    </a:gridCol>
                  </a:tblGrid>
                  <a:tr h="7618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时间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2000" b="0" i="0" u="none" strike="noStrike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Mg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(A/m</a:t>
                          </a:r>
                          <a:r>
                            <a:rPr lang="en-US" altLang="zh-CN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en-US" sz="20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2000" b="0" i="0" u="none" strike="noStrike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(A/m</a:t>
                          </a:r>
                          <a:r>
                            <a:rPr lang="en-US" altLang="zh-CN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en-US" sz="20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2000" b="0" i="0" u="none" strike="noStrike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(A/m</a:t>
                          </a:r>
                          <a:r>
                            <a:rPr lang="en-US" altLang="zh-CN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en-US" sz="20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2000" b="0" i="0" u="none" strike="noStrike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(A/m</a:t>
                          </a:r>
                          <a:r>
                            <a:rPr lang="en-US" altLang="zh-CN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　</a:t>
                          </a:r>
                          <a:endParaRPr lang="en-US" sz="20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099443"/>
                      </a:ext>
                    </a:extLst>
                  </a:tr>
                  <a:tr h="9192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82895" r="-21746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70996" t="-82895" r="-27186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57613" t="-82895" r="-15843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377826" t="-82895" r="-6739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185069"/>
                      </a:ext>
                    </a:extLst>
                  </a:tr>
                  <a:tr h="9192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0.29s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18.6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70356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44167CF-5893-45DD-BE74-D11D13CA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2656"/>
            <a:ext cx="34559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溶解电流密度</a:t>
            </a:r>
          </a:p>
        </p:txBody>
      </p:sp>
    </p:spTree>
    <p:extLst>
      <p:ext uri="{BB962C8B-B14F-4D97-AF65-F5344CB8AC3E}">
        <p14:creationId xmlns:p14="http://schemas.microsoft.com/office/powerpoint/2010/main" val="150785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F5FAE3-C246-4999-8024-8EA176521F5F}"/>
                  </a:ext>
                </a:extLst>
              </p:cNvPr>
              <p:cNvSpPr txBox="1"/>
              <p:nvPr/>
            </p:nvSpPr>
            <p:spPr>
              <a:xfrm>
                <a:off x="2298726" y="2060848"/>
                <a:ext cx="4546547" cy="2664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𝑑𝑖𝑠𝑠𝑜𝑙𝑢𝑡𝑖𝑜𝑛</m:t>
                        </m:r>
                      </m:sub>
                    </m:sSub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𝐴𝐽</m:t>
                        </m:r>
                      </m:num>
                      <m:den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𝑛𝐹𝑉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sz="2000" i="1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zh-CN" sz="2000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𝑑𝑖𝑓𝑓𝑢𝑠𝑖𝑜𝑛</m:t>
                          </m:r>
                        </m:sub>
                      </m:sSub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𝑡𝐴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altLang="zh-CN" sz="20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0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𝑑𝑖𝑠𝑠𝑜𝑙𝑢𝑡𝑖𝑜𝑛</m:t>
                          </m:r>
                        </m:sub>
                      </m:sSub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𝑑𝑖𝑓𝑓𝑢𝑠𝑖𝑜𝑛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F5FAE3-C246-4999-8024-8EA176521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26" y="2060848"/>
                <a:ext cx="4546547" cy="2664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00BCAC2-38D6-45A4-AEEE-DC04C61C9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33121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界面离子浓度</a:t>
            </a:r>
          </a:p>
        </p:txBody>
      </p:sp>
    </p:spTree>
    <p:extLst>
      <p:ext uri="{BB962C8B-B14F-4D97-AF65-F5344CB8AC3E}">
        <p14:creationId xmlns:p14="http://schemas.microsoft.com/office/powerpoint/2010/main" val="295526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25F57-BD93-4709-9963-1C65AFD8C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33121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界面离子浓度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9FA55D-BBA3-4BFD-9126-21998B1EC4CB}"/>
                  </a:ext>
                </a:extLst>
              </p:cNvPr>
              <p:cNvSpPr txBox="1"/>
              <p:nvPr/>
            </p:nvSpPr>
            <p:spPr>
              <a:xfrm>
                <a:off x="683568" y="918150"/>
                <a:ext cx="7488832" cy="641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b="1" dirty="0"/>
                  <a:t>  </a:t>
                </a: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algn="ctr">
                  <a:lnSpc>
                    <a:spcPct val="125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溶解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𝐴𝐽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𝑛𝐹𝑉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en-US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扩散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ad>
                      <m:radPr>
                        <m:degHide m:val="on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𝑡𝐴</m:t>
                            </m:r>
                          </m:den>
                        </m:f>
                      </m:e>
                    </m:rad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CN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en-US" altLang="zh-C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溶解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扩散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1′∙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/>
                  <a:t> 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𝐴𝐽𝑑𝑡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;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溶解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2′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𝑛𝐹𝑉</m:t>
                        </m:r>
                      </m:den>
                    </m:f>
                  </m:oMath>
                </a14:m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扩散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𝑡𝐴</m:t>
                            </m:r>
                          </m:den>
                        </m:f>
                      </m:e>
                    </m:rad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2′=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溶解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扩散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2′∙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9FA55D-BBA3-4BFD-9126-21998B1EC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18150"/>
                <a:ext cx="7488832" cy="6412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89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BAA9D7-56D2-4400-B972-0EB1D0250183}"/>
              </a:ext>
            </a:extLst>
          </p:cNvPr>
          <p:cNvSpPr txBox="1"/>
          <p:nvPr/>
        </p:nvSpPr>
        <p:spPr>
          <a:xfrm>
            <a:off x="539552" y="1886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合金成分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EAE447-25D1-41DC-852E-A4F0C315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16904"/>
              </p:ext>
            </p:extLst>
          </p:nvPr>
        </p:nvGraphicFramePr>
        <p:xfrm>
          <a:off x="467544" y="2204864"/>
          <a:ext cx="8208911" cy="2986112"/>
        </p:xfrm>
        <a:graphic>
          <a:graphicData uri="http://schemas.openxmlformats.org/drawingml/2006/table">
            <a:tbl>
              <a:tblPr/>
              <a:tblGrid>
                <a:gridCol w="2736303">
                  <a:extLst>
                    <a:ext uri="{9D8B030D-6E8A-4147-A177-3AD203B41FA5}">
                      <a16:colId xmlns:a16="http://schemas.microsoft.com/office/drawing/2014/main" val="246619702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5835569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0373559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917318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32837370"/>
                    </a:ext>
                  </a:extLst>
                </a:gridCol>
              </a:tblGrid>
              <a:tr h="7104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24114"/>
                  </a:ext>
                </a:extLst>
              </a:tr>
              <a:tr h="710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M(g/mol)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144.2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157.3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114.8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312717"/>
                  </a:ext>
                </a:extLst>
              </a:tr>
              <a:tr h="854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fw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质量分数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3.182%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1.190%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0.631%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94.997%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97766"/>
                  </a:ext>
                </a:extLst>
              </a:tr>
              <a:tr h="710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原子分数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0.5526%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0.1894%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0.1376%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99.1203%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2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744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546BCF-DF46-49E7-BB1C-A3F09F44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33121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界面离子浓度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FEA028-511E-439E-A8A0-C35CC60D0118}"/>
                  </a:ext>
                </a:extLst>
              </p:cNvPr>
              <p:cNvSpPr txBox="1"/>
              <p:nvPr/>
            </p:nvSpPr>
            <p:spPr>
              <a:xfrm>
                <a:off x="899592" y="947409"/>
                <a:ext cx="6624736" cy="6093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b="1" dirty="0"/>
                  <a:t> 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𝐴𝐽𝑑𝑡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;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溶解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3′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𝑛𝐹𝑉</m:t>
                        </m:r>
                      </m:den>
                    </m:f>
                  </m:oMath>
                </a14:m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扩散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𝑡𝐴</m:t>
                            </m:r>
                          </m:den>
                        </m:f>
                      </m:e>
                    </m:rad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3′=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溶解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扩散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3′∙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en-US" altLang="zh-C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……..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b="1" dirty="0"/>
                  <a:t> 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𝐴𝐽𝑑𝑡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;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溶解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𝑄𝑛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𝑛𝐹𝑉</m:t>
                        </m:r>
                      </m:den>
                    </m:f>
                  </m:oMath>
                </a14:m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扩散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𝐶𝑛</m:t>
                    </m:r>
                    <m:rad>
                      <m:radPr>
                        <m:degHide m:val="on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𝑡𝐴</m:t>
                            </m:r>
                          </m:den>
                        </m:f>
                      </m:e>
                    </m:rad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溶解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扩散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𝐶𝑛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endParaRPr lang="en-US" altLang="zh-CN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FEA028-511E-439E-A8A0-C35CC60D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47409"/>
                <a:ext cx="6624736" cy="6093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6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F931CB-EB42-4943-B435-CEEFFFCC97FE}"/>
              </a:ext>
            </a:extLst>
          </p:cNvPr>
          <p:cNvSpPr txBox="1"/>
          <p:nvPr/>
        </p:nvSpPr>
        <p:spPr>
          <a:xfrm>
            <a:off x="877644" y="16288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过饱和度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BCA791-5FDE-498D-ABCE-37494EA8643A}"/>
                  </a:ext>
                </a:extLst>
              </p:cNvPr>
              <p:cNvSpPr txBox="1"/>
              <p:nvPr/>
            </p:nvSpPr>
            <p:spPr>
              <a:xfrm>
                <a:off x="2446536" y="2643310"/>
                <a:ext cx="4572000" cy="741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𝐴𝑒𝑥𝑝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BCA791-5FDE-498D-ABCE-37494EA86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536" y="2643310"/>
                <a:ext cx="4572000" cy="741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5414010-F0A0-4F69-98ED-F0810626D7A7}"/>
              </a:ext>
            </a:extLst>
          </p:cNvPr>
          <p:cNvSpPr txBox="1"/>
          <p:nvPr/>
        </p:nvSpPr>
        <p:spPr>
          <a:xfrm>
            <a:off x="889302" y="281409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形核速率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53AE3C-0139-4D44-9F6A-5CB4D2481D23}"/>
              </a:ext>
            </a:extLst>
          </p:cNvPr>
          <p:cNvSpPr txBox="1"/>
          <p:nvPr/>
        </p:nvSpPr>
        <p:spPr>
          <a:xfrm>
            <a:off x="889302" y="46283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晶体生长速率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55EF3C-AFE2-45B0-98B8-DDB2328B329C}"/>
                  </a:ext>
                </a:extLst>
              </p:cNvPr>
              <p:cNvSpPr txBox="1"/>
              <p:nvPr/>
            </p:nvSpPr>
            <p:spPr>
              <a:xfrm>
                <a:off x="1907704" y="1510142"/>
                <a:ext cx="4572000" cy="74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𝑂𝐻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𝐾𝑠𝑝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55EF3C-AFE2-45B0-98B8-DDB2328B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510142"/>
                <a:ext cx="4572000" cy="742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04CB4AD-0741-4E94-A943-6F6405172768}"/>
                  </a:ext>
                </a:extLst>
              </p:cNvPr>
              <p:cNvSpPr txBox="1"/>
              <p:nvPr/>
            </p:nvSpPr>
            <p:spPr>
              <a:xfrm>
                <a:off x="3390095" y="4534992"/>
                <a:ext cx="275934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tanh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04CB4AD-0741-4E94-A943-6F6405172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095" y="4534992"/>
                <a:ext cx="2759345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A9AF15B-3FE6-42FE-A73B-6EDD92FD8249}"/>
                  </a:ext>
                </a:extLst>
              </p:cNvPr>
              <p:cNvSpPr txBox="1"/>
              <p:nvPr/>
            </p:nvSpPr>
            <p:spPr>
              <a:xfrm>
                <a:off x="2467868" y="3433309"/>
                <a:ext cx="4572000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𝐴𝑒𝑥𝑝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A9AF15B-3FE6-42FE-A73B-6EDD92FD8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68" y="3433309"/>
                <a:ext cx="4572000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2585ED8-7925-4054-A23E-B7FB11F505F7}"/>
                  </a:ext>
                </a:extLst>
              </p:cNvPr>
              <p:cNvSpPr txBox="1"/>
              <p:nvPr/>
            </p:nvSpPr>
            <p:spPr>
              <a:xfrm>
                <a:off x="2771800" y="5575426"/>
                <a:ext cx="4572000" cy="540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6700" indent="2667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𝑐𝑜𝑟𝑟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𝑎𝑙𝑙𝑜𝑦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(1−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CS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2585ED8-7925-4054-A23E-B7FB11F50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575426"/>
                <a:ext cx="4572000" cy="540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9948796F-23C1-46F6-9350-15234571A1F8}"/>
              </a:ext>
            </a:extLst>
          </p:cNvPr>
          <p:cNvSpPr txBox="1"/>
          <p:nvPr/>
        </p:nvSpPr>
        <p:spPr>
          <a:xfrm>
            <a:off x="877644" y="56457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腐蚀速率</a:t>
            </a:r>
          </a:p>
        </p:txBody>
      </p:sp>
    </p:spTree>
    <p:extLst>
      <p:ext uri="{BB962C8B-B14F-4D97-AF65-F5344CB8AC3E}">
        <p14:creationId xmlns:p14="http://schemas.microsoft.com/office/powerpoint/2010/main" val="66687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6FDFA8A3-351E-48E9-90AD-D69D6BE82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68" y="188640"/>
            <a:ext cx="55444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反应发生的可能性与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29BA20-EE28-425E-A719-6BD5BEF2363E}"/>
                  </a:ext>
                </a:extLst>
              </p:cNvPr>
              <p:cNvSpPr txBox="1"/>
              <p:nvPr/>
            </p:nvSpPr>
            <p:spPr>
              <a:xfrm>
                <a:off x="2330621" y="3417579"/>
                <a:ext cx="4572000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𝑅𝑇𝑙𝑛𝐾</m:t>
                      </m:r>
                    </m:oMath>
                  </m:oMathPara>
                </a14:m>
                <a:endParaRPr lang="zh-CN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29BA20-EE28-425E-A719-6BD5BEF23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621" y="3417579"/>
                <a:ext cx="4572000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0941B3-3CFE-485F-8D96-1B868E08F7C9}"/>
                  </a:ext>
                </a:extLst>
              </p:cNvPr>
              <p:cNvSpPr txBox="1"/>
              <p:nvPr/>
            </p:nvSpPr>
            <p:spPr>
              <a:xfrm>
                <a:off x="1884884" y="1364304"/>
                <a:ext cx="5463480" cy="886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产物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反应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物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0941B3-3CFE-485F-8D96-1B868E08F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84" y="1364304"/>
                <a:ext cx="5463480" cy="88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E1BFA3E-0E0D-4AC8-80AA-4161E13D660D}"/>
              </a:ext>
            </a:extLst>
          </p:cNvPr>
          <p:cNvSpPr txBox="1"/>
          <p:nvPr/>
        </p:nvSpPr>
        <p:spPr>
          <a:xfrm>
            <a:off x="836204" y="594928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注：氢氧化物的</a:t>
            </a:r>
            <a:r>
              <a:rPr lang="en-US" altLang="zh-CN" dirty="0" err="1"/>
              <a:t>Ksp</a:t>
            </a:r>
            <a:r>
              <a:rPr lang="zh-CN" altLang="en-US" dirty="0"/>
              <a:t>可在兰氏化学手册中查得，氧化物的</a:t>
            </a:r>
            <a:r>
              <a:rPr lang="en-US" altLang="zh-CN" dirty="0" err="1"/>
              <a:t>Ksp</a:t>
            </a:r>
            <a:r>
              <a:rPr lang="zh-CN" altLang="en-US" dirty="0"/>
              <a:t>需要计算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1C644-ED5D-4EB2-AAC4-EED9B5706255}"/>
                  </a:ext>
                </a:extLst>
              </p:cNvPr>
              <p:cNvSpPr txBox="1"/>
              <p:nvPr/>
            </p:nvSpPr>
            <p:spPr>
              <a:xfrm>
                <a:off x="2862232" y="2319259"/>
                <a:ext cx="33742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91C644-ED5D-4EB2-AAC4-EED9B570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232" y="2319259"/>
                <a:ext cx="3374257" cy="369332"/>
              </a:xfrm>
              <a:prstGeom prst="rect">
                <a:avLst/>
              </a:prstGeom>
              <a:blipFill>
                <a:blip r:embed="rId4"/>
                <a:stretch>
                  <a:fillRect l="-144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244563A-3294-47E5-9F4F-86813FAB29B7}"/>
                  </a:ext>
                </a:extLst>
              </p:cNvPr>
              <p:cNvSpPr txBox="1"/>
              <p:nvPr/>
            </p:nvSpPr>
            <p:spPr>
              <a:xfrm>
                <a:off x="2490334" y="2858378"/>
                <a:ext cx="42525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244563A-3294-47E5-9F4F-86813FAB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34" y="2858378"/>
                <a:ext cx="4252574" cy="369332"/>
              </a:xfrm>
              <a:prstGeom prst="rect">
                <a:avLst/>
              </a:prstGeom>
              <a:blipFill>
                <a:blip r:embed="rId5"/>
                <a:stretch>
                  <a:fillRect l="-1148" r="-86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976015-21B4-4977-BC25-461AC84F9E84}"/>
                  </a:ext>
                </a:extLst>
              </p:cNvPr>
              <p:cNvSpPr txBox="1"/>
              <p:nvPr/>
            </p:nvSpPr>
            <p:spPr>
              <a:xfrm>
                <a:off x="3174367" y="4268830"/>
                <a:ext cx="2884508" cy="405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6976015-21B4-4977-BC25-461AC84F9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67" y="4268830"/>
                <a:ext cx="2884508" cy="405304"/>
              </a:xfrm>
              <a:prstGeom prst="rect">
                <a:avLst/>
              </a:prstGeom>
              <a:blipFill>
                <a:blip r:embed="rId6"/>
                <a:stretch>
                  <a:fillRect l="-1903" r="-211" b="-17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45ADBAA-55EB-498A-B01E-773C7C40617B}"/>
                  </a:ext>
                </a:extLst>
              </p:cNvPr>
              <p:cNvSpPr txBox="1"/>
              <p:nvPr/>
            </p:nvSpPr>
            <p:spPr>
              <a:xfrm>
                <a:off x="2794969" y="4883080"/>
                <a:ext cx="3508781" cy="796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45ADBAA-55EB-498A-B01E-773C7C40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69" y="4883080"/>
                <a:ext cx="3508781" cy="796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86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D0B5FD-75A7-4103-BECD-49E3AE86F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7975"/>
              </p:ext>
            </p:extLst>
          </p:nvPr>
        </p:nvGraphicFramePr>
        <p:xfrm>
          <a:off x="899592" y="1628800"/>
          <a:ext cx="7200800" cy="4124941"/>
        </p:xfrm>
        <a:graphic>
          <a:graphicData uri="http://schemas.openxmlformats.org/drawingml/2006/table">
            <a:tbl>
              <a:tblPr/>
              <a:tblGrid>
                <a:gridCol w="4028743">
                  <a:extLst>
                    <a:ext uri="{9D8B030D-6E8A-4147-A177-3AD203B41FA5}">
                      <a16:colId xmlns:a16="http://schemas.microsoft.com/office/drawing/2014/main" val="3337511717"/>
                    </a:ext>
                  </a:extLst>
                </a:gridCol>
                <a:gridCol w="1342915">
                  <a:extLst>
                    <a:ext uri="{9D8B030D-6E8A-4147-A177-3AD203B41FA5}">
                      <a16:colId xmlns:a16="http://schemas.microsoft.com/office/drawing/2014/main" val="167735057"/>
                    </a:ext>
                  </a:extLst>
                </a:gridCol>
                <a:gridCol w="1829142">
                  <a:extLst>
                    <a:ext uri="{9D8B030D-6E8A-4147-A177-3AD203B41FA5}">
                      <a16:colId xmlns:a16="http://schemas.microsoft.com/office/drawing/2014/main" val="3231578763"/>
                    </a:ext>
                  </a:extLst>
                </a:gridCol>
              </a:tblGrid>
              <a:tr h="9067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反应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rGm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kJ/mol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Ksp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6365"/>
                  </a:ext>
                </a:extLst>
              </a:tr>
              <a:tr h="461401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</a:t>
                      </a:r>
                      <a:r>
                        <a:rPr lang="sv-SE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3+ </a:t>
                      </a:r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+3OH</a:t>
                      </a:r>
                      <a:r>
                        <a:rPr lang="sv-SE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=Gd(OH)</a:t>
                      </a:r>
                      <a:r>
                        <a:rPr lang="sv-SE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-129.82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1.80E-23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915355"/>
                  </a:ext>
                </a:extLst>
              </a:tr>
              <a:tr h="39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2Gd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3+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+6OH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=Gd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+3H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-175.74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1.62E-31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92841"/>
                  </a:ext>
                </a:extLst>
              </a:tr>
              <a:tr h="39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3+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+3OH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=Nd(OH)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-122.69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3.20E-22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03369"/>
                  </a:ext>
                </a:extLst>
              </a:tr>
              <a:tr h="39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2Nd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3+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+6OH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=Nd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+3H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-145.64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3.04E-26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59400"/>
                  </a:ext>
                </a:extLst>
              </a:tr>
              <a:tr h="39382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de-DE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3+ 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+3OH</a:t>
                      </a:r>
                      <a:r>
                        <a:rPr lang="de-DE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=In(OH)</a:t>
                      </a:r>
                      <a:r>
                        <a:rPr lang="de-DE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-189.50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6.30E-34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135706"/>
                  </a:ext>
                </a:extLst>
              </a:tr>
              <a:tr h="39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2In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3+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+6OH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=In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+3H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-402.47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3.13E-71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70793"/>
                  </a:ext>
                </a:extLst>
              </a:tr>
              <a:tr h="393827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sv-SE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2+ </a:t>
                      </a:r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+ 2OH</a:t>
                      </a:r>
                      <a:r>
                        <a:rPr lang="sv-SE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=Mg(OH)</a:t>
                      </a:r>
                      <a:r>
                        <a:rPr lang="sv-SE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-64.34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5.61E-12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83911"/>
                  </a:ext>
                </a:extLst>
              </a:tr>
              <a:tr h="39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2+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+ 2OH</a:t>
                      </a:r>
                      <a:r>
                        <a:rPr lang="en-US" sz="2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=MgO+H</a:t>
                      </a:r>
                      <a:r>
                        <a:rPr lang="en-US" sz="2000" b="0" i="0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-37.08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3.19E-07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65755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1939762-E642-455E-B99B-572F8E827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68" y="188640"/>
            <a:ext cx="55444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反应发生的可能性与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98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60409E30-D4D6-4A5F-BC1B-9B5893451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52569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氧化物与氢氧化物的沉积图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7943521-FCFE-4D6D-931C-C71951260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762746"/>
              </p:ext>
            </p:extLst>
          </p:nvPr>
        </p:nvGraphicFramePr>
        <p:xfrm>
          <a:off x="971600" y="1124744"/>
          <a:ext cx="6973751" cy="5649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Graph" r:id="rId3" imgW="3276000" imgH="2653560" progId="Origin50.Graph">
                  <p:embed/>
                </p:oleObj>
              </mc:Choice>
              <mc:Fallback>
                <p:oleObj name="Graph" r:id="rId3" imgW="3276000" imgH="2653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124744"/>
                        <a:ext cx="6973751" cy="5649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39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">
            <a:extLst>
              <a:ext uri="{FF2B5EF4-FFF2-40B4-BE49-F238E27FC236}">
                <a16:creationId xmlns:a16="http://schemas.microsoft.com/office/drawing/2014/main" id="{58F2CFB3-F19F-4DC5-8E51-56002C6F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平衡电位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8E8120-648B-49AC-BF18-05DC346AD6AE}"/>
                  </a:ext>
                </a:extLst>
              </p:cNvPr>
              <p:cNvSpPr txBox="1"/>
              <p:nvPr/>
            </p:nvSpPr>
            <p:spPr>
              <a:xfrm>
                <a:off x="1979712" y="924719"/>
                <a:ext cx="4572000" cy="1740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𝑅</m:t>
                      </m:r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→</m:t>
                      </m:r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𝑂</m:t>
                      </m:r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+</m:t>
                      </m:r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𝑛𝑒</m:t>
                      </m:r>
                    </m:oMath>
                  </m:oMathPara>
                </a14:m>
                <a:endParaRPr lang="zh-CN" altLang="zh-CN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e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θ</m:t>
                          </m:r>
                        </m:sup>
                      </m:sSup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2,303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𝑅𝑇</m:t>
                          </m:r>
                        </m:num>
                        <m:den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𝑛𝐹</m:t>
                          </m:r>
                        </m:den>
                      </m:f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𝑙𝑔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[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𝑂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]</m:t>
                          </m:r>
                        </m:num>
                        <m:den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[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𝑅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altLang="zh-CN" kern="100" dirty="0">
                  <a:effectLst/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kern="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[M</a:t>
                </a:r>
                <a:r>
                  <a:rPr lang="en-US" altLang="zh-CN" kern="1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 </a:t>
                </a:r>
                <a:r>
                  <a:rPr lang="en-US" altLang="zh-CN" kern="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]=10</a:t>
                </a:r>
                <a:r>
                  <a:rPr lang="en-US" altLang="zh-CN" kern="1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-6</a:t>
                </a:r>
                <a:r>
                  <a:rPr lang="en-US" altLang="zh-CN" kern="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mol/L</a:t>
                </a:r>
                <a:endParaRPr lang="zh-CN" altLang="zh-CN" kern="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8E8120-648B-49AC-BF18-05DC346A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924719"/>
                <a:ext cx="4572000" cy="1740348"/>
              </a:xfrm>
              <a:prstGeom prst="rect">
                <a:avLst/>
              </a:prstGeom>
              <a:blipFill>
                <a:blip r:embed="rId2"/>
                <a:stretch>
                  <a:fillRect b="-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DD3DF640-4D50-45F8-B1F3-B76BA611EF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200624"/>
                  </p:ext>
                </p:extLst>
              </p:nvPr>
            </p:nvGraphicFramePr>
            <p:xfrm>
              <a:off x="1043608" y="2780928"/>
              <a:ext cx="7157797" cy="3219518"/>
            </p:xfrm>
            <a:graphic>
              <a:graphicData uri="http://schemas.openxmlformats.org/drawingml/2006/table">
                <a:tbl>
                  <a:tblPr/>
                  <a:tblGrid>
                    <a:gridCol w="2930817">
                      <a:extLst>
                        <a:ext uri="{9D8B030D-6E8A-4147-A177-3AD203B41FA5}">
                          <a16:colId xmlns:a16="http://schemas.microsoft.com/office/drawing/2014/main" val="1340500560"/>
                        </a:ext>
                      </a:extLst>
                    </a:gridCol>
                    <a:gridCol w="2133733">
                      <a:extLst>
                        <a:ext uri="{9D8B030D-6E8A-4147-A177-3AD203B41FA5}">
                          <a16:colId xmlns:a16="http://schemas.microsoft.com/office/drawing/2014/main" val="1127135800"/>
                        </a:ext>
                      </a:extLst>
                    </a:gridCol>
                    <a:gridCol w="2093247">
                      <a:extLst>
                        <a:ext uri="{9D8B030D-6E8A-4147-A177-3AD203B41FA5}">
                          <a16:colId xmlns:a16="http://schemas.microsoft.com/office/drawing/2014/main" val="4285923777"/>
                        </a:ext>
                      </a:extLst>
                    </a:gridCol>
                  </a:tblGrid>
                  <a:tr h="90025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电极反应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标准电位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E(V)(</a:t>
                          </a:r>
                          <a:r>
                            <a:rPr lang="en-US" altLang="zh-CN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vs.SHE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平衡电位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Ee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(V)(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vs.SHE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2252521"/>
                      </a:ext>
                    </a:extLst>
                  </a:tr>
                  <a:tr h="4547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3+ 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+3e=Gd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-2.398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0944882"/>
                      </a:ext>
                    </a:extLst>
                  </a:tr>
                  <a:tr h="52292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+e=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 H</a:t>
                          </a:r>
                          <a:r>
                            <a:rPr lang="en-US" sz="2000" b="0" i="0" u="none" strike="noStrike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-0.414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3791487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3+ 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+3e=In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-0.338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-0.456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3286609"/>
                      </a:ext>
                    </a:extLst>
                  </a:tr>
                  <a:tr h="4547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Mg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2+ 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+2e=Mg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-2.356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-2.534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466847"/>
                      </a:ext>
                    </a:extLst>
                  </a:tr>
                  <a:tr h="4547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3+ 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+3e=Nd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-2.438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1699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DD3DF640-4D50-45F8-B1F3-B76BA611EF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200624"/>
                  </p:ext>
                </p:extLst>
              </p:nvPr>
            </p:nvGraphicFramePr>
            <p:xfrm>
              <a:off x="1043608" y="2780928"/>
              <a:ext cx="7157797" cy="3219518"/>
            </p:xfrm>
            <a:graphic>
              <a:graphicData uri="http://schemas.openxmlformats.org/drawingml/2006/table">
                <a:tbl>
                  <a:tblPr/>
                  <a:tblGrid>
                    <a:gridCol w="2930817">
                      <a:extLst>
                        <a:ext uri="{9D8B030D-6E8A-4147-A177-3AD203B41FA5}">
                          <a16:colId xmlns:a16="http://schemas.microsoft.com/office/drawing/2014/main" val="1340500560"/>
                        </a:ext>
                      </a:extLst>
                    </a:gridCol>
                    <a:gridCol w="2133733">
                      <a:extLst>
                        <a:ext uri="{9D8B030D-6E8A-4147-A177-3AD203B41FA5}">
                          <a16:colId xmlns:a16="http://schemas.microsoft.com/office/drawing/2014/main" val="1127135800"/>
                        </a:ext>
                      </a:extLst>
                    </a:gridCol>
                    <a:gridCol w="2093247">
                      <a:extLst>
                        <a:ext uri="{9D8B030D-6E8A-4147-A177-3AD203B41FA5}">
                          <a16:colId xmlns:a16="http://schemas.microsoft.com/office/drawing/2014/main" val="4285923777"/>
                        </a:ext>
                      </a:extLst>
                    </a:gridCol>
                  </a:tblGrid>
                  <a:tr h="90025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电极反应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标准电位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E(V)(</a:t>
                          </a:r>
                          <a:r>
                            <a:rPr lang="en-US" altLang="zh-CN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vs.SHE</a:t>
                          </a:r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平衡电位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Ee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(V)(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vs.SHE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2252521"/>
                      </a:ext>
                    </a:extLst>
                  </a:tr>
                  <a:tr h="4547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Gd</a:t>
                          </a:r>
                          <a:r>
                            <a:rPr lang="en-US" sz="20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3+ 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+3e=Gd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-2.398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0944882"/>
                      </a:ext>
                    </a:extLst>
                  </a:tr>
                  <a:tr h="5229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60465" r="-144491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-0.414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3791487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3+ 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+3e=In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-0.338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-0.456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3286609"/>
                      </a:ext>
                    </a:extLst>
                  </a:tr>
                  <a:tr h="4547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Mg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2+ 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+2e=Mg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-2.356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-2.534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466847"/>
                      </a:ext>
                    </a:extLst>
                  </a:tr>
                  <a:tr h="4547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3+ 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+3e=Nd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-2.438 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16994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">
            <a:extLst>
              <a:ext uri="{FF2B5EF4-FFF2-40B4-BE49-F238E27FC236}">
                <a16:creationId xmlns:a16="http://schemas.microsoft.com/office/drawing/2014/main" id="{BE2FE342-1A86-48D8-9139-FEC687A50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88640"/>
            <a:ext cx="2160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腐蚀电位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03EA36-AAFA-479C-9892-51F73FD13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23301"/>
              </p:ext>
            </p:extLst>
          </p:nvPr>
        </p:nvGraphicFramePr>
        <p:xfrm>
          <a:off x="882000" y="1719092"/>
          <a:ext cx="7380000" cy="1476000"/>
        </p:xfrm>
        <a:graphic>
          <a:graphicData uri="http://schemas.openxmlformats.org/drawingml/2006/table">
            <a:tbl>
              <a:tblPr/>
              <a:tblGrid>
                <a:gridCol w="1759231">
                  <a:extLst>
                    <a:ext uri="{9D8B030D-6E8A-4147-A177-3AD203B41FA5}">
                      <a16:colId xmlns:a16="http://schemas.microsoft.com/office/drawing/2014/main" val="1607929555"/>
                    </a:ext>
                  </a:extLst>
                </a:gridCol>
                <a:gridCol w="160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04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fw</a:t>
                      </a: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质量分数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3.182%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1.190%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0.631%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94.997%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原子分数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0.005526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0.001894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0.001376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0.991203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185123"/>
                  </a:ext>
                </a:extLst>
              </a:tr>
            </a:tbl>
          </a:graphicData>
        </a:graphic>
      </p:graphicFrame>
      <p:sp>
        <p:nvSpPr>
          <p:cNvPr id="14351" name="文本框 3">
            <a:extLst>
              <a:ext uri="{FF2B5EF4-FFF2-40B4-BE49-F238E27FC236}">
                <a16:creationId xmlns:a16="http://schemas.microsoft.com/office/drawing/2014/main" id="{82AEE72A-C4DF-4ABA-BCFE-AD6A4645A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86" y="1137048"/>
            <a:ext cx="2592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合金成分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D9004D-DCF8-4BF0-9FA7-0282F1DDF9F0}"/>
                  </a:ext>
                </a:extLst>
              </p:cNvPr>
              <p:cNvSpPr txBox="1"/>
              <p:nvPr/>
            </p:nvSpPr>
            <p:spPr>
              <a:xfrm>
                <a:off x="849456" y="3474517"/>
                <a:ext cx="7649674" cy="2878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阳极反应：</a:t>
                </a:r>
                <a:endParaRPr lang="en-US" altLang="zh-CN" sz="2200" dirty="0"/>
              </a:p>
              <a:p>
                <a:pPr algn="ctr"/>
                <a:r>
                  <a:rPr lang="en-US" altLang="zh-CN" sz="22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Gd - 3e = Gd</a:t>
                </a:r>
                <a:r>
                  <a:rPr lang="en-US" altLang="zh-CN" sz="2200" b="0" i="0" u="none" strike="noStrike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3+  </a:t>
                </a:r>
                <a:endParaRPr lang="en-US" altLang="zh-CN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2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  - 3e = In</a:t>
                </a:r>
                <a:r>
                  <a:rPr lang="en-US" altLang="zh-CN" sz="2200" b="0" i="0" u="none" strike="noStrike" kern="1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3+ </a:t>
                </a:r>
                <a:endParaRPr lang="en-US" altLang="zh-CN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2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Mg - 2e = Mg</a:t>
                </a:r>
                <a:r>
                  <a:rPr lang="en-US" altLang="zh-CN" sz="2200" b="0" i="0" u="none" strike="noStrike" kern="1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2+ </a:t>
                </a:r>
                <a:endParaRPr lang="en-US" altLang="zh-CN" sz="2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2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Nd - 3e = Nd</a:t>
                </a:r>
                <a:r>
                  <a:rPr lang="en-US" altLang="zh-CN" sz="2200" b="0" i="0" u="none" strike="noStrike" kern="1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3+ </a:t>
                </a:r>
                <a:endParaRPr lang="en-US" altLang="zh-CN" sz="2200" dirty="0"/>
              </a:p>
              <a:p>
                <a:r>
                  <a:rPr lang="zh-CN" altLang="en-US" sz="2200" dirty="0"/>
                  <a:t>阴极反应：</a:t>
                </a:r>
                <a:endParaRPr lang="en-US" altLang="zh-CN" sz="2200" dirty="0"/>
              </a:p>
              <a:p>
                <a:pPr algn="ctr"/>
                <a:r>
                  <a:rPr lang="en-US" altLang="zh-CN" sz="22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200" b="0" i="0" u="none" strike="noStrike" kern="12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2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+ e =</a:t>
                </a:r>
                <a14:m>
                  <m:oMath xmlns:m="http://schemas.openxmlformats.org/officeDocument/2006/math">
                    <m:r>
                      <a:rPr lang="en-US" altLang="zh-CN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2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2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2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200" b="0" i="0" u="none" strike="noStrike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D9004D-DCF8-4BF0-9FA7-0282F1DDF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56" y="3474517"/>
                <a:ext cx="7649674" cy="2878737"/>
              </a:xfrm>
              <a:prstGeom prst="rect">
                <a:avLst/>
              </a:prstGeom>
              <a:blipFill>
                <a:blip r:embed="rId2"/>
                <a:stretch>
                  <a:fillRect l="-1036" t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11F75767-D3DD-4487-A262-0DC6E566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445224"/>
            <a:ext cx="738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联立式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-1.79V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FEEFE5-FDA2-46AD-8141-1CA3338B7EFF}"/>
                  </a:ext>
                </a:extLst>
              </p:cNvPr>
              <p:cNvSpPr txBox="1"/>
              <p:nvPr/>
            </p:nvSpPr>
            <p:spPr>
              <a:xfrm>
                <a:off x="467544" y="1412776"/>
                <a:ext cx="7897475" cy="375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阴极</a:t>
                </a:r>
                <a:r>
                  <a:rPr lang="zh-CN" altLang="en-US" sz="2000" dirty="0"/>
                  <a:t>：</a:t>
                </a:r>
                <a:r>
                  <a:rPr lang="zh-CN" altLang="zh-CN" sz="2000" kern="1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𝑐</m:t>
                        </m:r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𝐻</m:t>
                        </m:r>
                      </m:sub>
                    </m:sSub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𝑐</m:t>
                        </m:r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𝐻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𝛼</m:t>
                                </m:r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𝑛𝐹</m:t>
                                </m:r>
                                <m:d>
                                  <m:dPr>
                                    <m:ctrlPr>
                                      <a:rPr lang="en-US" altLang="zh-CN" sz="20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𝐸</m:t>
                                    </m:r>
                                    <m:r>
                                      <a:rPr lang="en-US" altLang="zh-CN" sz="20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sz="2000" kern="100" dirty="0">
                  <a:effectLst/>
                  <a:ea typeface="等线" panose="02010600030101010101" pitchFamily="2" charset="-122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=−0.1183×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−1.0525</m:t>
                    </m:r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                                        (1)</a:t>
                </a:r>
              </a:p>
              <a:p>
                <a:pPr marL="0" marR="0" lvl="0" indent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2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阳极</a:t>
                </a:r>
                <a:r>
                  <a:rPr kumimoji="0" lang="zh-CN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：</a:t>
                </a:r>
                <a:r>
                  <a:rPr kumimoji="0" lang="zh-CN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𝑎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𝑀</m:t>
                        </m:r>
                      </m:sub>
                    </m:sSub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𝑎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𝑀</m:t>
                        </m:r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altLang="zh-CN" sz="2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exp</m:t>
                    </m:r>
                    <m:r>
                      <a:rPr kumimoji="0" lang="en-US" altLang="zh-CN" sz="2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⁡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f>
                      <m:f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𝛼</m:t>
                        </m:r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𝑛𝐹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𝐸</m:t>
                        </m:r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e</m:t>
                            </m:r>
                          </m:sub>
                        </m:sSub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𝑅𝑇</m:t>
                        </m:r>
                      </m:den>
                    </m:f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endParaRPr kumimoji="0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)=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𝑀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a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)+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𝑀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a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)+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𝑀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a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 +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a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b="0" i="0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0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)=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𝑀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a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)+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𝑀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a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)+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𝑀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a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 +</m:t>
                      </m:r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a</m:t>
                          </m:r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M</m:t>
                          </m:r>
                          <m:r>
                            <a:rPr lang="en-US" altLang="zh-CN" sz="2000" b="0" i="0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zh-CN" sz="20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altLang="zh-CN" sz="20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=0.0396×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𝑙𝑜𝑔𝑖</m:t>
                      </m:r>
                      <m:r>
                        <a:rPr kumimoji="0" lang="en-US" altLang="zh-CN" sz="20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−2.0358                                             (2)</m:t>
                      </m:r>
                    </m:oMath>
                  </m:oMathPara>
                </a14:m>
                <a:endParaRPr lang="zh-CN" altLang="zh-CN" sz="20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E</m:t>
                        </m:r>
                      </m:e>
                      <m:sub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sz="2000" kern="1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kern="1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FEEFE5-FDA2-46AD-8141-1CA3338B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12776"/>
                <a:ext cx="7897475" cy="3756798"/>
              </a:xfrm>
              <a:prstGeom prst="rect">
                <a:avLst/>
              </a:prstGeom>
              <a:blipFill>
                <a:blip r:embed="rId2"/>
                <a:stretch>
                  <a:fillRect l="-1004" r="-772" b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">
            <a:extLst>
              <a:ext uri="{FF2B5EF4-FFF2-40B4-BE49-F238E27FC236}">
                <a16:creationId xmlns:a16="http://schemas.microsoft.com/office/drawing/2014/main" id="{701A0AB5-B2A2-411E-8F80-44C053086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648"/>
            <a:ext cx="2160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腐蚀电位</a:t>
            </a:r>
          </a:p>
        </p:txBody>
      </p:sp>
    </p:spTree>
    <p:extLst>
      <p:ext uri="{BB962C8B-B14F-4D97-AF65-F5344CB8AC3E}">
        <p14:creationId xmlns:p14="http://schemas.microsoft.com/office/powerpoint/2010/main" val="20015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>
            <a:extLst>
              <a:ext uri="{FF2B5EF4-FFF2-40B4-BE49-F238E27FC236}">
                <a16:creationId xmlns:a16="http://schemas.microsoft.com/office/drawing/2014/main" id="{E34E754D-D6EA-45F1-8747-0B7A6267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2160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电流密度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1D60D30-C5F0-423E-85C8-06773EDEF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46478"/>
              </p:ext>
            </p:extLst>
          </p:nvPr>
        </p:nvGraphicFramePr>
        <p:xfrm>
          <a:off x="395288" y="4062413"/>
          <a:ext cx="8208962" cy="1079500"/>
        </p:xfrm>
        <a:graphic>
          <a:graphicData uri="http://schemas.openxmlformats.org/drawingml/2006/table">
            <a:tbl>
              <a:tblPr/>
              <a:tblGrid>
                <a:gridCol w="3602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350" marR="6350" marT="63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Nd</a:t>
                      </a:r>
                    </a:p>
                  </a:txBody>
                  <a:tcPr marL="6350" marR="6350" marT="63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Gd</a:t>
                      </a:r>
                    </a:p>
                  </a:txBody>
                  <a:tcPr marL="6350" marR="6350" marT="63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6350" marR="6350" marT="63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电流密度</a:t>
                      </a:r>
                      <a:r>
                        <a:rPr lang="en-US" sz="24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(A/cm</a:t>
                      </a:r>
                      <a:r>
                        <a:rPr lang="en-US" sz="2400" kern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2.88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ⅹ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400" b="0" i="0" u="none" strike="noStrike" kern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kern="0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2.78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ⅹ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400" b="0" i="0" u="none" strike="noStrike" kern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3.81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ⅹ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F65D8458-D380-487B-B271-F5E4A0E9CBD2}"/>
              </a:ext>
            </a:extLst>
          </p:cNvPr>
          <p:cNvSpPr txBox="1"/>
          <p:nvPr/>
        </p:nvSpPr>
        <p:spPr>
          <a:xfrm>
            <a:off x="-541338" y="2765425"/>
            <a:ext cx="4572001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Butler-Volmer </a:t>
            </a:r>
            <a:r>
              <a: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5AF336-3142-48EF-B006-FC33ECF016E5}"/>
                  </a:ext>
                </a:extLst>
              </p:cNvPr>
              <p:cNvSpPr txBox="1"/>
              <p:nvPr/>
            </p:nvSpPr>
            <p:spPr>
              <a:xfrm>
                <a:off x="2151063" y="1374315"/>
                <a:ext cx="4841874" cy="381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corr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5AF336-3142-48EF-B006-FC33ECF01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063" y="1374315"/>
                <a:ext cx="4841874" cy="381451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EC458C-91E4-46FA-AC02-A2B4B152694A}"/>
                  </a:ext>
                </a:extLst>
              </p:cNvPr>
              <p:cNvSpPr txBox="1"/>
              <p:nvPr/>
            </p:nvSpPr>
            <p:spPr>
              <a:xfrm>
                <a:off x="1985963" y="1981515"/>
                <a:ext cx="4841874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𝑛𝐹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EC458C-91E4-46FA-AC02-A2B4B1526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63" y="1981515"/>
                <a:ext cx="4841874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BAE5E91-5F7E-4072-8F4F-A4F2059E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47" y="2750966"/>
            <a:ext cx="8035224" cy="6340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66920</TotalTime>
  <Words>1315</Words>
  <Application>Microsoft Office PowerPoint</Application>
  <PresentationFormat>全屏显示(4:3)</PresentationFormat>
  <Paragraphs>257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Cambria Math</vt:lpstr>
      <vt:lpstr>Times New Roman</vt:lpstr>
      <vt:lpstr>默认设计模板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www.ftpdown.com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FtpDown</dc:creator>
  <cp:lastModifiedBy>jiaoaoduo@outlook.com</cp:lastModifiedBy>
  <cp:revision>1668</cp:revision>
  <dcterms:created xsi:type="dcterms:W3CDTF">2010-01-28T15:46:17Z</dcterms:created>
  <dcterms:modified xsi:type="dcterms:W3CDTF">2022-03-11T07:59:27Z</dcterms:modified>
</cp:coreProperties>
</file>