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9" r:id="rId9"/>
    <p:sldId id="270" r:id="rId10"/>
    <p:sldId id="271" r:id="rId11"/>
    <p:sldId id="288" r:id="rId12"/>
    <p:sldId id="289" r:id="rId13"/>
    <p:sldId id="290" r:id="rId14"/>
    <p:sldId id="283" r:id="rId15"/>
    <p:sldId id="284" r:id="rId16"/>
    <p:sldId id="285" r:id="rId17"/>
    <p:sldId id="286" r:id="rId18"/>
    <p:sldId id="287"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122" d="100"/>
          <a:sy n="122" d="100"/>
        </p:scale>
        <p:origin x="-96"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F210F2-9884-44B6-AE81-5396B13D808F}" type="datetimeFigureOut">
              <a:rPr lang="zh-CN" altLang="en-US" smtClean="0"/>
              <a:pPr/>
              <a:t>2022/11/28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30AC4-09EC-42CF-9565-6CC02A45EE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2022/11/28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4.png"/><Relationship Id="rId21" Type="http://schemas.openxmlformats.org/officeDocument/2006/relationships/image" Target="../media/image24.pn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eg"/><Relationship Id="rId15" Type="http://schemas.openxmlformats.org/officeDocument/2006/relationships/image" Target="../media/image18.png"/><Relationship Id="rId10" Type="http://schemas.openxmlformats.org/officeDocument/2006/relationships/image" Target="../media/image13.jpe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png"/><Relationship Id="rId22"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201" y="3398"/>
            <a:ext cx="12192000" cy="4889911"/>
          </a:xfrm>
          <a:prstGeom prst="rect">
            <a:avLst/>
          </a:prstGeom>
        </p:spPr>
      </p:pic>
      <p:sp>
        <p:nvSpPr>
          <p:cNvPr id="6" name="矩形 5"/>
          <p:cNvSpPr/>
          <p:nvPr/>
        </p:nvSpPr>
        <p:spPr>
          <a:xfrm>
            <a:off x="-4201" y="0"/>
            <a:ext cx="12192000" cy="4889909"/>
          </a:xfrm>
          <a:prstGeom prst="rect">
            <a:avLst/>
          </a:prstGeom>
          <a:solidFill>
            <a:schemeClr val="tx2">
              <a:lumMod val="5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18" name="Freeform 11"/>
          <p:cNvSpPr/>
          <p:nvPr/>
        </p:nvSpPr>
        <p:spPr bwMode="auto">
          <a:xfrm rot="4964015">
            <a:off x="-3001588" y="930966"/>
            <a:ext cx="8220869" cy="3283871"/>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85725">
            <a:solidFill>
              <a:srgbClr val="015A75"/>
            </a:solidFill>
            <a:prstDash val="solid"/>
            <a:round/>
          </a:ln>
        </p:spPr>
        <p:txBody>
          <a:bodyPr vert="horz" wrap="square" lIns="171436" tIns="85718" rIns="171436" bIns="85718" numCol="1" anchor="t" anchorCtr="0" compatLnSpc="1"/>
          <a:lstStyle/>
          <a:p>
            <a:endParaRPr lang="zh-CN" altLang="en-US" dirty="0">
              <a:cs typeface="+mn-ea"/>
              <a:sym typeface="+mn-lt"/>
            </a:endParaRPr>
          </a:p>
        </p:txBody>
      </p:sp>
      <p:sp>
        <p:nvSpPr>
          <p:cNvPr id="14" name="TextBox 389"/>
          <p:cNvSpPr txBox="1"/>
          <p:nvPr/>
        </p:nvSpPr>
        <p:spPr>
          <a:xfrm>
            <a:off x="859399" y="2573648"/>
            <a:ext cx="10900111" cy="1785100"/>
          </a:xfrm>
          <a:prstGeom prst="rect">
            <a:avLst/>
          </a:prstGeom>
          <a:noFill/>
        </p:spPr>
        <p:txBody>
          <a:bodyPr wrap="square" lIns="121917" tIns="60958" rIns="121917" bIns="60958" rtlCol="0">
            <a:spAutoFit/>
          </a:bodyPr>
          <a:lstStyle/>
          <a:p>
            <a:pPr algn="ctr" eaLnBrk="0" hangingPunct="0">
              <a:lnSpc>
                <a:spcPct val="100000"/>
              </a:lnSpc>
              <a:buClrTx/>
              <a:buSzTx/>
              <a:buFontTx/>
              <a:buNone/>
            </a:pPr>
            <a:r>
              <a:rPr lang="zh-CN" altLang="en-US" sz="5300" b="1" dirty="0" smtClean="0">
                <a:solidFill>
                  <a:schemeClr val="bg1"/>
                </a:solidFill>
                <a:effectLst>
                  <a:outerShdw blurRad="50800" dist="38100" dir="5400000" algn="t" rotWithShape="0">
                    <a:prstClr val="black">
                      <a:alpha val="21000"/>
                    </a:prstClr>
                  </a:outerShdw>
                </a:effectLst>
                <a:latin typeface="思源宋体 CN Heavy" panose="02020900000000000000" pitchFamily="18" charset="-122"/>
                <a:ea typeface="思源宋体 CN Heavy" panose="02020900000000000000" pitchFamily="18" charset="-122"/>
                <a:cs typeface="+mn-ea"/>
                <a:sym typeface="+mn-lt"/>
              </a:rPr>
              <a:t>基于深度强化学习</a:t>
            </a:r>
            <a:r>
              <a:rPr lang="zh-CN" altLang="en-US" sz="5300" b="1" dirty="0" smtClean="0">
                <a:solidFill>
                  <a:schemeClr val="bg1"/>
                </a:solidFill>
                <a:effectLst>
                  <a:outerShdw blurRad="50800" dist="38100" dir="5400000" algn="t" rotWithShape="0">
                    <a:prstClr val="black">
                      <a:alpha val="21000"/>
                    </a:prstClr>
                  </a:outerShdw>
                </a:effectLst>
                <a:latin typeface="思源宋体 CN Heavy" panose="02020900000000000000" pitchFamily="18" charset="-122"/>
                <a:ea typeface="思源宋体 CN Heavy" panose="02020900000000000000" pitchFamily="18" charset="-122"/>
                <a:cs typeface="+mn-ea"/>
                <a:sym typeface="+mn-lt"/>
              </a:rPr>
              <a:t>的</a:t>
            </a:r>
            <a:r>
              <a:rPr lang="en-US" altLang="zh-CN" sz="5400" b="1" dirty="0" smtClean="0">
                <a:solidFill>
                  <a:schemeClr val="bg1"/>
                </a:solidFill>
                <a:cs typeface="+mn-ea"/>
                <a:sym typeface="+mn-lt"/>
              </a:rPr>
              <a:t>Mg-</a:t>
            </a:r>
            <a:r>
              <a:rPr lang="en-US" altLang="zh-CN" sz="5400" b="1" dirty="0" err="1" smtClean="0">
                <a:solidFill>
                  <a:schemeClr val="bg1"/>
                </a:solidFill>
                <a:cs typeface="+mn-ea"/>
                <a:sym typeface="+mn-lt"/>
              </a:rPr>
              <a:t>Gd</a:t>
            </a:r>
            <a:r>
              <a:rPr lang="en-US" altLang="zh-CN" sz="5400" b="1" dirty="0" smtClean="0">
                <a:solidFill>
                  <a:schemeClr val="bg1"/>
                </a:solidFill>
                <a:cs typeface="+mn-ea"/>
                <a:sym typeface="+mn-lt"/>
              </a:rPr>
              <a:t>-</a:t>
            </a:r>
            <a:r>
              <a:rPr lang="en-US" altLang="zh-CN" sz="5400" b="1" dirty="0" err="1" smtClean="0">
                <a:solidFill>
                  <a:schemeClr val="bg1"/>
                </a:solidFill>
                <a:cs typeface="+mn-ea"/>
                <a:sym typeface="+mn-lt"/>
              </a:rPr>
              <a:t>Nd</a:t>
            </a:r>
            <a:r>
              <a:rPr lang="en-US" altLang="zh-CN" sz="5400" b="1" dirty="0" smtClean="0">
                <a:solidFill>
                  <a:schemeClr val="bg1"/>
                </a:solidFill>
                <a:cs typeface="+mn-ea"/>
                <a:sym typeface="+mn-lt"/>
              </a:rPr>
              <a:t>-</a:t>
            </a:r>
            <a:r>
              <a:rPr lang="en-US" altLang="zh-CN" sz="5400" b="1" dirty="0" err="1" smtClean="0">
                <a:solidFill>
                  <a:schemeClr val="bg1"/>
                </a:solidFill>
                <a:cs typeface="+mn-ea"/>
                <a:sym typeface="+mn-lt"/>
              </a:rPr>
              <a:t>Ln</a:t>
            </a:r>
            <a:r>
              <a:rPr lang="zh-CN" altLang="en-US" sz="5400" b="1" dirty="0" smtClean="0">
                <a:solidFill>
                  <a:schemeClr val="bg1"/>
                </a:solidFill>
                <a:cs typeface="+mn-ea"/>
                <a:sym typeface="+mn-lt"/>
              </a:rPr>
              <a:t>合金</a:t>
            </a:r>
            <a:r>
              <a:rPr lang="zh-CN" altLang="en-US" sz="5300" b="1" dirty="0" smtClean="0">
                <a:solidFill>
                  <a:schemeClr val="bg1"/>
                </a:solidFill>
                <a:effectLst>
                  <a:outerShdw blurRad="50800" dist="38100" dir="5400000" algn="t" rotWithShape="0">
                    <a:prstClr val="black">
                      <a:alpha val="21000"/>
                    </a:prstClr>
                  </a:outerShdw>
                </a:effectLst>
                <a:latin typeface="思源宋体 CN Heavy" panose="02020900000000000000" pitchFamily="18" charset="-122"/>
                <a:ea typeface="思源宋体 CN Heavy" panose="02020900000000000000" pitchFamily="18" charset="-122"/>
                <a:cs typeface="+mn-ea"/>
                <a:sym typeface="+mn-lt"/>
              </a:rPr>
              <a:t>参数</a:t>
            </a:r>
            <a:r>
              <a:rPr lang="zh-CN" altLang="en-US" sz="5300" b="1" dirty="0" smtClean="0">
                <a:solidFill>
                  <a:schemeClr val="bg1"/>
                </a:solidFill>
                <a:effectLst>
                  <a:outerShdw blurRad="50800" dist="38100" dir="5400000" algn="t" rotWithShape="0">
                    <a:prstClr val="black">
                      <a:alpha val="21000"/>
                    </a:prstClr>
                  </a:outerShdw>
                </a:effectLst>
                <a:latin typeface="思源宋体 CN Heavy" panose="02020900000000000000" pitchFamily="18" charset="-122"/>
                <a:ea typeface="思源宋体 CN Heavy" panose="02020900000000000000" pitchFamily="18" charset="-122"/>
                <a:cs typeface="+mn-ea"/>
                <a:sym typeface="+mn-lt"/>
              </a:rPr>
              <a:t>优化研究</a:t>
            </a:r>
            <a:endParaRPr lang="zh-CN" altLang="en-US" sz="5300" b="1" dirty="0">
              <a:solidFill>
                <a:schemeClr val="bg1"/>
              </a:solidFill>
              <a:effectLst>
                <a:outerShdw blurRad="50800" dist="38100" dir="5400000" algn="t" rotWithShape="0">
                  <a:prstClr val="black">
                    <a:alpha val="21000"/>
                  </a:prstClr>
                </a:outerShdw>
              </a:effectLst>
              <a:latin typeface="思源宋体 CN Heavy" panose="02020900000000000000" pitchFamily="18" charset="-122"/>
              <a:ea typeface="思源宋体 CN Heavy" panose="02020900000000000000" pitchFamily="18" charset="-122"/>
              <a:cs typeface="+mn-ea"/>
              <a:sym typeface="+mn-lt"/>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032310" y="90312"/>
            <a:ext cx="2155489" cy="722488"/>
          </a:xfrm>
          <a:prstGeom prst="rect">
            <a:avLst/>
          </a:prstGeom>
        </p:spPr>
      </p:pic>
      <p:pic>
        <p:nvPicPr>
          <p:cNvPr id="5" name="图片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9232901" y="6233551"/>
            <a:ext cx="2895647" cy="639885"/>
          </a:xfrm>
          <a:prstGeom prst="rect">
            <a:avLst/>
          </a:prstGeom>
        </p:spPr>
      </p:pic>
      <p:sp>
        <p:nvSpPr>
          <p:cNvPr id="9" name="副标题 1"/>
          <p:cNvSpPr>
            <a:spLocks noGrp="1"/>
          </p:cNvSpPr>
          <p:nvPr/>
        </p:nvSpPr>
        <p:spPr>
          <a:xfrm>
            <a:off x="3865881" y="5004421"/>
            <a:ext cx="5011420" cy="1907115"/>
          </a:xfrm>
          <a:prstGeom prst="rect">
            <a:avLst/>
          </a:prstGeom>
          <a:noFill/>
          <a:ln w="9525">
            <a:noFill/>
          </a:ln>
        </p:spPr>
        <p:txBody>
          <a:bodyPr vert="horz" wrap="square" lIns="121917" tIns="60958" rIns="121917" bIns="60958" anchor="t"/>
          <a:lstStyle>
            <a:lvl1pPr marL="0" indent="0" algn="ctr" rtl="0" eaLnBrk="0" fontAlgn="base" hangingPunct="0">
              <a:spcBef>
                <a:spcPct val="20000"/>
              </a:spcBef>
              <a:spcAft>
                <a:spcPct val="0"/>
              </a:spcAft>
              <a:buClr>
                <a:schemeClr val="hlink"/>
              </a:buClr>
              <a:buFont typeface="Wingdings" panose="05000000000000000000" pitchFamily="2" charset="2"/>
              <a:buNone/>
              <a:defRPr sz="16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buFont typeface="Wingdings" panose="05000000000000000000" pitchFamily="2" charset="2"/>
            </a:pPr>
            <a:r>
              <a:rPr lang="zh-CN" altLang="en-US" sz="2400" dirty="0">
                <a:latin typeface="+mn-ea"/>
              </a:rPr>
              <a:t>姓         名：           </a:t>
            </a:r>
            <a:r>
              <a:rPr lang="zh-CN" altLang="en-US" sz="2400" dirty="0" smtClean="0">
                <a:latin typeface="+mn-ea"/>
              </a:rPr>
              <a:t>邵亚东</a:t>
            </a:r>
            <a:endParaRPr lang="en-US" altLang="zh-CN" sz="2400" spc="800" dirty="0">
              <a:latin typeface="+mn-ea"/>
            </a:endParaRPr>
          </a:p>
          <a:p>
            <a:pPr algn="l" eaLnBrk="1" hangingPunct="1">
              <a:buFont typeface="Wingdings" panose="05000000000000000000" pitchFamily="2" charset="2"/>
            </a:pPr>
            <a:r>
              <a:rPr lang="zh-CN" altLang="en-US" sz="2400" dirty="0">
                <a:latin typeface="+mn-ea"/>
              </a:rPr>
              <a:t>学         号：          </a:t>
            </a:r>
            <a:r>
              <a:rPr lang="en-US" altLang="zh-CN" sz="2400" dirty="0" smtClean="0">
                <a:latin typeface="+mn-ea"/>
              </a:rPr>
              <a:t>2002015</a:t>
            </a:r>
            <a:endParaRPr lang="en-US" altLang="zh-CN" sz="2400" dirty="0">
              <a:latin typeface="+mn-ea"/>
              <a:cs typeface="Times New Roman" panose="02020603050405020304" pitchFamily="18" charset="0"/>
            </a:endParaRPr>
          </a:p>
          <a:p>
            <a:pPr algn="l" eaLnBrk="1" hangingPunct="1"/>
            <a:r>
              <a:rPr lang="zh-CN" altLang="en-US" sz="2400" dirty="0">
                <a:latin typeface="+mn-ea"/>
              </a:rPr>
              <a:t>指导教师：   </a:t>
            </a:r>
            <a:r>
              <a:rPr lang="zh-CN" altLang="en-US" sz="2400" spc="800" dirty="0">
                <a:latin typeface="+mn-ea"/>
              </a:rPr>
              <a:t>贾子熙 副教授</a:t>
            </a:r>
            <a:endParaRPr lang="en-US" altLang="zh-CN" sz="2400" spc="800" dirty="0">
              <a:latin typeface="+mn-ea"/>
            </a:endParaRPr>
          </a:p>
          <a:p>
            <a:pPr algn="l" eaLnBrk="1" hangingPunct="1"/>
            <a:r>
              <a:rPr lang="zh-CN" altLang="en-US" sz="2400" dirty="0">
                <a:latin typeface="+mn-ea"/>
              </a:rPr>
              <a:t>专         业：    </a:t>
            </a:r>
            <a:r>
              <a:rPr lang="zh-CN" altLang="en-US" sz="2400" spc="-200" dirty="0">
                <a:latin typeface="+mn-ea"/>
              </a:rPr>
              <a:t>机器人科学与工程</a:t>
            </a:r>
            <a:endParaRPr lang="en-US" altLang="zh-CN" sz="2400" spc="-200" dirty="0">
              <a:latin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2775"/>
          </a:xfrm>
          <a:prstGeom prst="rect">
            <a:avLst/>
          </a:prstGeom>
          <a:noFill/>
        </p:spPr>
        <p:txBody>
          <a:bodyPr wrap="square" lIns="121917" tIns="60958" rIns="121917" bIns="60958" rtlCol="0">
            <a:spAutoFit/>
          </a:bodyPr>
          <a:lstStyle/>
          <a:p>
            <a:r>
              <a:rPr lang="en-US" altLang="zh-CN" sz="3200" b="1" dirty="0" smtClean="0">
                <a:cs typeface="+mn-ea"/>
                <a:sym typeface="+mn-lt"/>
              </a:rPr>
              <a:t>2.4 </a:t>
            </a:r>
            <a:r>
              <a:rPr lang="zh-CN" altLang="en-US" sz="3200" b="1" dirty="0">
                <a:cs typeface="+mn-ea"/>
                <a:sym typeface="+mn-lt"/>
              </a:rPr>
              <a:t>计算溶解层数</a:t>
            </a:r>
          </a:p>
        </p:txBody>
      </p:sp>
      <p:sp>
        <p:nvSpPr>
          <p:cNvPr id="107" name="Text Placeholder 34"/>
          <p:cNvSpPr txBox="1"/>
          <p:nvPr/>
        </p:nvSpPr>
        <p:spPr>
          <a:xfrm>
            <a:off x="334010" y="957580"/>
            <a:ext cx="11328400" cy="1064895"/>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1"/>
              </a:buClr>
            </a:pPr>
            <a:r>
              <a:rPr lang="zh-CN" altLang="en-US" sz="2100" b="1" dirty="0">
                <a:cs typeface="+mn-ea"/>
                <a:sym typeface="+mn-lt"/>
              </a:rPr>
              <a:t>        针对存在的不同的金属，它们在溶液中溶解快慢不一，产生了溶解的层数差，对于本实验的</a:t>
            </a:r>
            <a:r>
              <a:rPr lang="en-US" altLang="zh-CN" sz="2100" b="1" dirty="0">
                <a:cs typeface="+mn-ea"/>
                <a:sym typeface="+mn-lt"/>
              </a:rPr>
              <a:t>Mg-Gd-Nd-Ln</a:t>
            </a:r>
            <a:endParaRPr lang="en-US" altLang="zh-CN" b="1" dirty="0">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3" name="文本框 2"/>
          <p:cNvSpPr txBox="1"/>
          <p:nvPr/>
        </p:nvSpPr>
        <p:spPr>
          <a:xfrm>
            <a:off x="2352854" y="2425933"/>
            <a:ext cx="7848872" cy="3784600"/>
          </a:xfrm>
          <a:prstGeom prst="rect">
            <a:avLst/>
          </a:prstGeom>
          <a:noFill/>
        </p:spPr>
        <p:txBody>
          <a:bodyPr wrap="square" rtlCol="0">
            <a:spAutoFit/>
          </a:bodyPr>
          <a:lstStyle/>
          <a:p>
            <a:pPr>
              <a:lnSpc>
                <a:spcPct val="200000"/>
              </a:lnSpc>
            </a:pPr>
            <a:r>
              <a:rPr lang="zh-CN" altLang="en-US" sz="2400" dirty="0">
                <a:latin typeface="微软雅黑" panose="020B0503020204020204" charset="-122"/>
                <a:ea typeface="微软雅黑" panose="020B0503020204020204" charset="-122"/>
              </a:rPr>
              <a:t>第一原子层中</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的物质的量 </a:t>
            </a:r>
            <a:r>
              <a:rPr lang="en-US" altLang="zh-CN" sz="2400" dirty="0">
                <a:latin typeface="微软雅黑" panose="020B0503020204020204" charset="-122"/>
                <a:ea typeface="微软雅黑" panose="020B0503020204020204" charset="-122"/>
              </a:rPr>
              <a:t>N=2.04</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-5 </a:t>
            </a:r>
            <a:r>
              <a:rPr lang="en-US" altLang="zh-CN" sz="2400" dirty="0">
                <a:latin typeface="微软雅黑" panose="020B0503020204020204" charset="-122"/>
                <a:ea typeface="微软雅黑" panose="020B0503020204020204" charset="-122"/>
              </a:rPr>
              <a:t>mol</a:t>
            </a:r>
          </a:p>
          <a:p>
            <a:pPr>
              <a:lnSpc>
                <a:spcPct val="200000"/>
              </a:lnSpc>
            </a:pPr>
            <a:r>
              <a:rPr lang="zh-CN" altLang="en-US" sz="2400" dirty="0">
                <a:latin typeface="微软雅黑" panose="020B0503020204020204" charset="-122"/>
                <a:ea typeface="微软雅黑" panose="020B0503020204020204" charset="-122"/>
              </a:rPr>
              <a:t>第一原子层中</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能产生的电量 </a:t>
            </a:r>
            <a:r>
              <a:rPr lang="en-US" altLang="zh-CN" sz="2400" dirty="0" err="1">
                <a:latin typeface="微软雅黑" panose="020B0503020204020204" charset="-122"/>
                <a:ea typeface="微软雅黑" panose="020B0503020204020204" charset="-122"/>
              </a:rPr>
              <a:t>N</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n</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F</a:t>
            </a:r>
            <a:r>
              <a:rPr lang="en-US" altLang="zh-CN" sz="2400" dirty="0">
                <a:latin typeface="微软雅黑" panose="020B0503020204020204" charset="-122"/>
                <a:ea typeface="微软雅黑" panose="020B0503020204020204" charset="-122"/>
              </a:rPr>
              <a:t>= 3.93</a:t>
            </a:r>
            <a:r>
              <a:rPr lang="en-US" altLang="zh-CN" sz="2400" baseline="300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C</a:t>
            </a:r>
          </a:p>
          <a:p>
            <a:pPr>
              <a:lnSpc>
                <a:spcPct val="200000"/>
              </a:lnSpc>
            </a:pPr>
            <a:r>
              <a:rPr lang="zh-CN" altLang="en-US" sz="2400" dirty="0">
                <a:latin typeface="微软雅黑" panose="020B0503020204020204" charset="-122"/>
                <a:ea typeface="微软雅黑" panose="020B0503020204020204" charset="-122"/>
              </a:rPr>
              <a:t>一秒</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能产生的电量</a:t>
            </a:r>
            <a:r>
              <a:rPr lang="en-US" altLang="zh-CN" sz="2400" dirty="0">
                <a:latin typeface="微软雅黑" panose="020B0503020204020204" charset="-122"/>
                <a:ea typeface="微软雅黑" panose="020B0503020204020204" charset="-122"/>
              </a:rPr>
              <a:t> </a:t>
            </a:r>
            <a:r>
              <a:rPr lang="en-US" altLang="zh-CN" sz="2400" dirty="0" err="1">
                <a:latin typeface="微软雅黑" panose="020B0503020204020204" charset="-122"/>
                <a:ea typeface="微软雅黑" panose="020B0503020204020204" charset="-122"/>
              </a:rPr>
              <a:t>i</a:t>
            </a:r>
            <a:r>
              <a:rPr lang="en-US" altLang="zh-CN" sz="2400" baseline="-25000" dirty="0" err="1">
                <a:latin typeface="微软雅黑" panose="020B0503020204020204" charset="-122"/>
                <a:ea typeface="微软雅黑" panose="020B0503020204020204" charset="-122"/>
              </a:rPr>
              <a:t>Mg</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A</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t</a:t>
            </a:r>
            <a:r>
              <a:rPr lang="en-US" altLang="zh-CN" sz="2400" dirty="0">
                <a:latin typeface="微软雅黑" panose="020B0503020204020204" charset="-122"/>
                <a:ea typeface="微软雅黑" panose="020B0503020204020204" charset="-122"/>
              </a:rPr>
              <a:t> = 3.81</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8 </a:t>
            </a:r>
            <a:r>
              <a:rPr lang="en-US" altLang="zh-CN" sz="2400" dirty="0">
                <a:latin typeface="微软雅黑" panose="020B0503020204020204" charset="-122"/>
                <a:ea typeface="微软雅黑" panose="020B0503020204020204" charset="-122"/>
              </a:rPr>
              <a:t>C</a:t>
            </a:r>
          </a:p>
          <a:p>
            <a:pPr>
              <a:lnSpc>
                <a:spcPct val="200000"/>
              </a:lnSpc>
            </a:pPr>
            <a:endParaRPr lang="en-US" altLang="zh-CN" sz="2400" dirty="0">
              <a:latin typeface="微软雅黑" panose="020B0503020204020204" charset="-122"/>
              <a:ea typeface="微软雅黑" panose="020B0503020204020204" charset="-122"/>
            </a:endParaRPr>
          </a:p>
          <a:p>
            <a:pPr>
              <a:lnSpc>
                <a:spcPct val="200000"/>
              </a:lnSpc>
            </a:pPr>
            <a:r>
              <a:rPr lang="en-US" altLang="zh-CN" sz="2400" dirty="0">
                <a:latin typeface="微软雅黑" panose="020B0503020204020204" charset="-122"/>
                <a:ea typeface="微软雅黑" panose="020B0503020204020204" charset="-122"/>
              </a:rPr>
              <a:t>1s</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 Mg</a:t>
            </a:r>
            <a:r>
              <a:rPr lang="zh-CN" altLang="en-US" sz="2400" dirty="0">
                <a:latin typeface="微软雅黑" panose="020B0503020204020204" charset="-122"/>
                <a:ea typeface="微软雅黑" panose="020B0503020204020204" charset="-122"/>
              </a:rPr>
              <a:t>可以完全溶解</a:t>
            </a:r>
            <a:r>
              <a:rPr lang="en-US" altLang="zh-CN" sz="2400" dirty="0">
                <a:latin typeface="微软雅黑" panose="020B0503020204020204" charset="-122"/>
                <a:ea typeface="微软雅黑" panose="020B0503020204020204" charset="-122"/>
              </a:rPr>
              <a:t>L</a:t>
            </a:r>
            <a:r>
              <a:rPr lang="en-US" altLang="zh-CN" sz="2400" baseline="-25000" dirty="0">
                <a:latin typeface="微软雅黑" panose="020B0503020204020204" charset="-122"/>
                <a:ea typeface="微软雅黑" panose="020B0503020204020204" charset="-122"/>
              </a:rPr>
              <a:t>0</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9.7</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7</a:t>
            </a:r>
            <a:r>
              <a:rPr lang="zh-CN" altLang="en-US" sz="2400" dirty="0">
                <a:latin typeface="微软雅黑" panose="020B0503020204020204" charset="-122"/>
                <a:ea typeface="微软雅黑" panose="020B0503020204020204" charset="-122"/>
              </a:rPr>
              <a:t>层</a:t>
            </a:r>
            <a:endParaRPr lang="en-US" altLang="zh-CN" sz="2400" dirty="0">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xmlns="" Requires="a14">
          <p:sp>
            <p:nvSpPr>
              <p:cNvPr id="5" name="文本框 4"/>
              <p:cNvSpPr txBox="1"/>
              <p:nvPr/>
            </p:nvSpPr>
            <p:spPr>
              <a:xfrm>
                <a:off x="3016791" y="4898891"/>
                <a:ext cx="4572000" cy="683777"/>
              </a:xfrm>
              <a:prstGeom prst="rect">
                <a:avLst/>
              </a:prstGeom>
              <a:noFill/>
            </p:spPr>
            <p:txBody>
              <a:bodyPr wrap="square">
                <a:spAutoFit/>
              </a:bodyPr>
              <a:p>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𝐿</m:t>
                          </m:r>
                        </m:e>
                        <m:sub>
                          <m:r>
                            <a:rPr lang="zh-CN" altLang="en-US" sz="2000" i="0">
                              <a:latin typeface="Cambria Math" panose="02040503050406030204" pitchFamily="18" charset="0"/>
                            </a:rPr>
                            <m:t>0</m:t>
                          </m:r>
                        </m:sub>
                      </m:sSub>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𝑖</m:t>
                              </m:r>
                            </m:e>
                            <m:sub>
                              <m:r>
                                <m:rPr>
                                  <m:sty m:val="p"/>
                                </m:rPr>
                                <a:rPr lang="en-US" altLang="zh-CN" sz="2000" b="0" i="0" smtClean="0">
                                  <a:latin typeface="Cambria Math" panose="02040503050406030204" pitchFamily="18" charset="0"/>
                                </a:rPr>
                                <m:t>Mg</m:t>
                              </m:r>
                            </m:sub>
                          </m:sSub>
                          <m:r>
                            <a:rPr lang="zh-CN" altLang="en-US" sz="2000" i="1">
                              <a:latin typeface="Cambria Math" panose="02040503050406030204" pitchFamily="18" charset="0"/>
                            </a:rPr>
                            <m:t>𝐴𝑡</m:t>
                          </m:r>
                        </m:num>
                        <m:den>
                          <m:r>
                            <a:rPr lang="zh-CN" altLang="en-US" sz="2000" i="1">
                              <a:latin typeface="Cambria Math" panose="02040503050406030204" pitchFamily="18" charset="0"/>
                            </a:rPr>
                            <m:t>𝑁𝑛𝐹</m:t>
                          </m:r>
                        </m:den>
                      </m:f>
                    </m:oMath>
                  </m:oMathPara>
                </a14:m>
                <a:endParaRPr lang="zh-CN" altLang="en-US" sz="2000"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016791" y="4898891"/>
                <a:ext cx="4572000" cy="683777"/>
              </a:xfrm>
              <a:prstGeom prst="rect">
                <a:avLst/>
              </a:prstGeom>
              <a:blipFill rotWithShape="1">
                <a:blip r:embed="rId4"/>
                <a:stretch>
                  <a:fillRect l="-12" t="-73" r="12" b="5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5549"/>
          </a:xfrm>
          <a:prstGeom prst="rect">
            <a:avLst/>
          </a:prstGeom>
          <a:noFill/>
        </p:spPr>
        <p:txBody>
          <a:bodyPr wrap="square" lIns="121917" tIns="60958" rIns="121917" bIns="60958" rtlCol="0">
            <a:spAutoFit/>
          </a:bodyPr>
          <a:lstStyle/>
          <a:p>
            <a:r>
              <a:rPr lang="en-US" altLang="zh-CN" sz="3200" b="1" dirty="0" smtClean="0">
                <a:cs typeface="+mn-ea"/>
                <a:sym typeface="+mn-lt"/>
              </a:rPr>
              <a:t>2.5 </a:t>
            </a:r>
            <a:r>
              <a:rPr lang="zh-CN" altLang="en-US" sz="3200" b="1" dirty="0" smtClean="0">
                <a:cs typeface="+mn-ea"/>
                <a:sym typeface="+mn-lt"/>
              </a:rPr>
              <a:t>模拟退火算法</a:t>
            </a:r>
            <a:endParaRPr lang="zh-CN" altLang="en-US" sz="3200" b="1" dirty="0">
              <a:cs typeface="+mn-ea"/>
              <a:sym typeface="+mn-lt"/>
            </a:endParaRPr>
          </a:p>
        </p:txBody>
      </p:sp>
      <p:sp>
        <p:nvSpPr>
          <p:cNvPr id="107" name="Text Placeholder 34"/>
          <p:cNvSpPr txBox="1"/>
          <p:nvPr/>
        </p:nvSpPr>
        <p:spPr>
          <a:xfrm>
            <a:off x="334010" y="957580"/>
            <a:ext cx="11328400" cy="1064895"/>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1"/>
              </a:buClr>
            </a:pPr>
            <a:r>
              <a:rPr lang="zh-CN" altLang="en-US" sz="2100" b="1" dirty="0">
                <a:cs typeface="+mn-ea"/>
                <a:sym typeface="+mn-lt"/>
              </a:rPr>
              <a:t>        针对存在的不同的金属，它们在溶液中溶解快慢不一，产生了溶解的层数差，对于本实验的</a:t>
            </a:r>
            <a:r>
              <a:rPr lang="en-US" altLang="zh-CN" sz="2100" b="1" dirty="0">
                <a:cs typeface="+mn-ea"/>
                <a:sym typeface="+mn-lt"/>
              </a:rPr>
              <a:t>Mg-Gd-Nd-Ln</a:t>
            </a:r>
            <a:endParaRPr lang="en-US" altLang="zh-CN" b="1" dirty="0">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3" name="文本框 2"/>
          <p:cNvSpPr txBox="1"/>
          <p:nvPr/>
        </p:nvSpPr>
        <p:spPr>
          <a:xfrm>
            <a:off x="2352854" y="2425933"/>
            <a:ext cx="7848872" cy="3784600"/>
          </a:xfrm>
          <a:prstGeom prst="rect">
            <a:avLst/>
          </a:prstGeom>
          <a:noFill/>
        </p:spPr>
        <p:txBody>
          <a:bodyPr wrap="square" rtlCol="0">
            <a:spAutoFit/>
          </a:bodyPr>
          <a:lstStyle/>
          <a:p>
            <a:pPr>
              <a:lnSpc>
                <a:spcPct val="200000"/>
              </a:lnSpc>
            </a:pPr>
            <a:r>
              <a:rPr lang="zh-CN" altLang="en-US" sz="2400" dirty="0">
                <a:latin typeface="微软雅黑" panose="020B0503020204020204" charset="-122"/>
                <a:ea typeface="微软雅黑" panose="020B0503020204020204" charset="-122"/>
              </a:rPr>
              <a:t>第一原子层中</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的物质的量 </a:t>
            </a:r>
            <a:r>
              <a:rPr lang="en-US" altLang="zh-CN" sz="2400" dirty="0">
                <a:latin typeface="微软雅黑" panose="020B0503020204020204" charset="-122"/>
                <a:ea typeface="微软雅黑" panose="020B0503020204020204" charset="-122"/>
              </a:rPr>
              <a:t>N=2.04</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-5 </a:t>
            </a:r>
            <a:r>
              <a:rPr lang="en-US" altLang="zh-CN" sz="2400" dirty="0">
                <a:latin typeface="微软雅黑" panose="020B0503020204020204" charset="-122"/>
                <a:ea typeface="微软雅黑" panose="020B0503020204020204" charset="-122"/>
              </a:rPr>
              <a:t>mol</a:t>
            </a:r>
          </a:p>
          <a:p>
            <a:pPr>
              <a:lnSpc>
                <a:spcPct val="200000"/>
              </a:lnSpc>
            </a:pPr>
            <a:r>
              <a:rPr lang="zh-CN" altLang="en-US" sz="2400" dirty="0">
                <a:latin typeface="微软雅黑" panose="020B0503020204020204" charset="-122"/>
                <a:ea typeface="微软雅黑" panose="020B0503020204020204" charset="-122"/>
              </a:rPr>
              <a:t>第一原子层中</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能产生的电量 </a:t>
            </a:r>
            <a:r>
              <a:rPr lang="en-US" altLang="zh-CN" sz="2400" dirty="0" err="1">
                <a:latin typeface="微软雅黑" panose="020B0503020204020204" charset="-122"/>
                <a:ea typeface="微软雅黑" panose="020B0503020204020204" charset="-122"/>
              </a:rPr>
              <a:t>N</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n</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F</a:t>
            </a:r>
            <a:r>
              <a:rPr lang="en-US" altLang="zh-CN" sz="2400" dirty="0">
                <a:latin typeface="微软雅黑" panose="020B0503020204020204" charset="-122"/>
                <a:ea typeface="微软雅黑" panose="020B0503020204020204" charset="-122"/>
              </a:rPr>
              <a:t>= 3.93</a:t>
            </a:r>
            <a:r>
              <a:rPr lang="en-US" altLang="zh-CN" sz="2400" baseline="300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C</a:t>
            </a:r>
          </a:p>
          <a:p>
            <a:pPr>
              <a:lnSpc>
                <a:spcPct val="200000"/>
              </a:lnSpc>
            </a:pPr>
            <a:r>
              <a:rPr lang="zh-CN" altLang="en-US" sz="2400" dirty="0">
                <a:latin typeface="微软雅黑" panose="020B0503020204020204" charset="-122"/>
                <a:ea typeface="微软雅黑" panose="020B0503020204020204" charset="-122"/>
              </a:rPr>
              <a:t>一秒</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能产生的电量</a:t>
            </a:r>
            <a:r>
              <a:rPr lang="en-US" altLang="zh-CN" sz="2400" dirty="0">
                <a:latin typeface="微软雅黑" panose="020B0503020204020204" charset="-122"/>
                <a:ea typeface="微软雅黑" panose="020B0503020204020204" charset="-122"/>
              </a:rPr>
              <a:t> </a:t>
            </a:r>
            <a:r>
              <a:rPr lang="en-US" altLang="zh-CN" sz="2400" dirty="0" err="1">
                <a:latin typeface="微软雅黑" panose="020B0503020204020204" charset="-122"/>
                <a:ea typeface="微软雅黑" panose="020B0503020204020204" charset="-122"/>
              </a:rPr>
              <a:t>i</a:t>
            </a:r>
            <a:r>
              <a:rPr lang="en-US" altLang="zh-CN" sz="2400" baseline="-25000" dirty="0" err="1">
                <a:latin typeface="微软雅黑" panose="020B0503020204020204" charset="-122"/>
                <a:ea typeface="微软雅黑" panose="020B0503020204020204" charset="-122"/>
              </a:rPr>
              <a:t>Mg</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A</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t</a:t>
            </a:r>
            <a:r>
              <a:rPr lang="en-US" altLang="zh-CN" sz="2400" dirty="0">
                <a:latin typeface="微软雅黑" panose="020B0503020204020204" charset="-122"/>
                <a:ea typeface="微软雅黑" panose="020B0503020204020204" charset="-122"/>
              </a:rPr>
              <a:t> = 3.81</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8 </a:t>
            </a:r>
            <a:r>
              <a:rPr lang="en-US" altLang="zh-CN" sz="2400" dirty="0">
                <a:latin typeface="微软雅黑" panose="020B0503020204020204" charset="-122"/>
                <a:ea typeface="微软雅黑" panose="020B0503020204020204" charset="-122"/>
              </a:rPr>
              <a:t>C</a:t>
            </a:r>
          </a:p>
          <a:p>
            <a:pPr>
              <a:lnSpc>
                <a:spcPct val="200000"/>
              </a:lnSpc>
            </a:pPr>
            <a:endParaRPr lang="en-US" altLang="zh-CN" sz="2400" dirty="0">
              <a:latin typeface="微软雅黑" panose="020B0503020204020204" charset="-122"/>
              <a:ea typeface="微软雅黑" panose="020B0503020204020204" charset="-122"/>
            </a:endParaRPr>
          </a:p>
          <a:p>
            <a:pPr>
              <a:lnSpc>
                <a:spcPct val="200000"/>
              </a:lnSpc>
            </a:pPr>
            <a:r>
              <a:rPr lang="en-US" altLang="zh-CN" sz="2400" dirty="0">
                <a:latin typeface="微软雅黑" panose="020B0503020204020204" charset="-122"/>
                <a:ea typeface="微软雅黑" panose="020B0503020204020204" charset="-122"/>
              </a:rPr>
              <a:t>1s</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 Mg</a:t>
            </a:r>
            <a:r>
              <a:rPr lang="zh-CN" altLang="en-US" sz="2400" dirty="0">
                <a:latin typeface="微软雅黑" panose="020B0503020204020204" charset="-122"/>
                <a:ea typeface="微软雅黑" panose="020B0503020204020204" charset="-122"/>
              </a:rPr>
              <a:t>可以完全溶解</a:t>
            </a:r>
            <a:r>
              <a:rPr lang="en-US" altLang="zh-CN" sz="2400" dirty="0">
                <a:latin typeface="微软雅黑" panose="020B0503020204020204" charset="-122"/>
                <a:ea typeface="微软雅黑" panose="020B0503020204020204" charset="-122"/>
              </a:rPr>
              <a:t>L</a:t>
            </a:r>
            <a:r>
              <a:rPr lang="en-US" altLang="zh-CN" sz="2400" baseline="-25000" dirty="0">
                <a:latin typeface="微软雅黑" panose="020B0503020204020204" charset="-122"/>
                <a:ea typeface="微软雅黑" panose="020B0503020204020204" charset="-122"/>
              </a:rPr>
              <a:t>0</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9.7</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7</a:t>
            </a:r>
            <a:r>
              <a:rPr lang="zh-CN" altLang="en-US" sz="2400" dirty="0">
                <a:latin typeface="微软雅黑" panose="020B0503020204020204" charset="-122"/>
                <a:ea typeface="微软雅黑" panose="020B0503020204020204" charset="-122"/>
              </a:rPr>
              <a:t>层</a:t>
            </a:r>
            <a:endParaRPr lang="en-US" altLang="zh-CN" sz="2400" dirty="0">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xmlns="" Requires="a14">
          <p:sp>
            <p:nvSpPr>
              <p:cNvPr id="5" name="文本框 4"/>
              <p:cNvSpPr txBox="1"/>
              <p:nvPr/>
            </p:nvSpPr>
            <p:spPr>
              <a:xfrm>
                <a:off x="3016791" y="4898891"/>
                <a:ext cx="4572000" cy="683777"/>
              </a:xfrm>
              <a:prstGeom prst="rect">
                <a:avLst/>
              </a:prstGeom>
              <a:noFill/>
            </p:spPr>
            <p:txBody>
              <a:bodyPr wrap="square">
                <a:spAutoFit/>
              </a:bodyPr>
              <a:p>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𝐿</m:t>
                          </m:r>
                        </m:e>
                        <m:sub>
                          <m:r>
                            <a:rPr lang="zh-CN" altLang="en-US" sz="2000" i="0">
                              <a:latin typeface="Cambria Math" panose="02040503050406030204" pitchFamily="18" charset="0"/>
                            </a:rPr>
                            <m:t>0</m:t>
                          </m:r>
                        </m:sub>
                      </m:sSub>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𝑖</m:t>
                              </m:r>
                            </m:e>
                            <m:sub>
                              <m:r>
                                <m:rPr>
                                  <m:sty m:val="p"/>
                                </m:rPr>
                                <a:rPr lang="en-US" altLang="zh-CN" sz="2000" b="0" i="0" smtClean="0">
                                  <a:latin typeface="Cambria Math" panose="02040503050406030204" pitchFamily="18" charset="0"/>
                                </a:rPr>
                                <m:t>Mg</m:t>
                              </m:r>
                            </m:sub>
                          </m:sSub>
                          <m:r>
                            <a:rPr lang="zh-CN" altLang="en-US" sz="2000" i="1">
                              <a:latin typeface="Cambria Math" panose="02040503050406030204" pitchFamily="18" charset="0"/>
                            </a:rPr>
                            <m:t>𝐴𝑡</m:t>
                          </m:r>
                        </m:num>
                        <m:den>
                          <m:r>
                            <a:rPr lang="zh-CN" altLang="en-US" sz="2000" i="1">
                              <a:latin typeface="Cambria Math" panose="02040503050406030204" pitchFamily="18" charset="0"/>
                            </a:rPr>
                            <m:t>𝑁𝑛𝐹</m:t>
                          </m:r>
                        </m:den>
                      </m:f>
                    </m:oMath>
                  </m:oMathPara>
                </a14:m>
                <a:endParaRPr lang="zh-CN" altLang="en-US" sz="2000"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016791" y="4898891"/>
                <a:ext cx="4572000" cy="683777"/>
              </a:xfrm>
              <a:prstGeom prst="rect">
                <a:avLst/>
              </a:prstGeom>
              <a:blipFill rotWithShape="1">
                <a:blip r:embed="rId4"/>
                <a:stretch>
                  <a:fillRect l="-12" t="-73" r="12" b="5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2775"/>
          </a:xfrm>
          <a:prstGeom prst="rect">
            <a:avLst/>
          </a:prstGeom>
          <a:noFill/>
        </p:spPr>
        <p:txBody>
          <a:bodyPr wrap="square" lIns="121917" tIns="60958" rIns="121917" bIns="60958" rtlCol="0">
            <a:spAutoFit/>
          </a:bodyPr>
          <a:lstStyle/>
          <a:p>
            <a:r>
              <a:rPr lang="en-US" altLang="zh-CN" sz="3200" b="1" dirty="0" smtClean="0">
                <a:cs typeface="+mn-ea"/>
                <a:sym typeface="+mn-lt"/>
              </a:rPr>
              <a:t>2.6 </a:t>
            </a:r>
            <a:r>
              <a:rPr lang="en-US" altLang="zh-CN" sz="3200" b="1" dirty="0" smtClean="0">
                <a:cs typeface="+mn-ea"/>
                <a:sym typeface="+mn-lt"/>
              </a:rPr>
              <a:t>DDPG</a:t>
            </a:r>
            <a:endParaRPr lang="zh-CN" altLang="en-US" sz="3200" b="1" dirty="0">
              <a:cs typeface="+mn-ea"/>
              <a:sym typeface="+mn-lt"/>
            </a:endParaRPr>
          </a:p>
        </p:txBody>
      </p:sp>
      <p:sp>
        <p:nvSpPr>
          <p:cNvPr id="107" name="Text Placeholder 34"/>
          <p:cNvSpPr txBox="1"/>
          <p:nvPr/>
        </p:nvSpPr>
        <p:spPr>
          <a:xfrm>
            <a:off x="334010" y="957580"/>
            <a:ext cx="11328400" cy="1064895"/>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1"/>
              </a:buClr>
            </a:pPr>
            <a:r>
              <a:rPr lang="zh-CN" altLang="en-US" sz="2100" b="1" dirty="0">
                <a:cs typeface="+mn-ea"/>
                <a:sym typeface="+mn-lt"/>
              </a:rPr>
              <a:t>        针对存在的不同的金属，它们在溶液中溶解快慢不一，产生了溶解的层数差，对于本实验的</a:t>
            </a:r>
            <a:r>
              <a:rPr lang="en-US" altLang="zh-CN" sz="2100" b="1" dirty="0">
                <a:cs typeface="+mn-ea"/>
                <a:sym typeface="+mn-lt"/>
              </a:rPr>
              <a:t>Mg-Gd-Nd-Ln</a:t>
            </a:r>
            <a:endParaRPr lang="en-US" altLang="zh-CN" b="1" dirty="0">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3" name="文本框 2"/>
          <p:cNvSpPr txBox="1"/>
          <p:nvPr/>
        </p:nvSpPr>
        <p:spPr>
          <a:xfrm>
            <a:off x="2352854" y="2425933"/>
            <a:ext cx="7848872" cy="3784600"/>
          </a:xfrm>
          <a:prstGeom prst="rect">
            <a:avLst/>
          </a:prstGeom>
          <a:noFill/>
        </p:spPr>
        <p:txBody>
          <a:bodyPr wrap="square" rtlCol="0">
            <a:spAutoFit/>
          </a:bodyPr>
          <a:lstStyle/>
          <a:p>
            <a:pPr>
              <a:lnSpc>
                <a:spcPct val="200000"/>
              </a:lnSpc>
            </a:pPr>
            <a:r>
              <a:rPr lang="zh-CN" altLang="en-US" sz="2400" dirty="0">
                <a:latin typeface="微软雅黑" panose="020B0503020204020204" charset="-122"/>
                <a:ea typeface="微软雅黑" panose="020B0503020204020204" charset="-122"/>
              </a:rPr>
              <a:t>第一原子层中</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的物质的量 </a:t>
            </a:r>
            <a:r>
              <a:rPr lang="en-US" altLang="zh-CN" sz="2400" dirty="0">
                <a:latin typeface="微软雅黑" panose="020B0503020204020204" charset="-122"/>
                <a:ea typeface="微软雅黑" panose="020B0503020204020204" charset="-122"/>
              </a:rPr>
              <a:t>N=2.04</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-5 </a:t>
            </a:r>
            <a:r>
              <a:rPr lang="en-US" altLang="zh-CN" sz="2400" dirty="0">
                <a:latin typeface="微软雅黑" panose="020B0503020204020204" charset="-122"/>
                <a:ea typeface="微软雅黑" panose="020B0503020204020204" charset="-122"/>
              </a:rPr>
              <a:t>mol</a:t>
            </a:r>
          </a:p>
          <a:p>
            <a:pPr>
              <a:lnSpc>
                <a:spcPct val="200000"/>
              </a:lnSpc>
            </a:pPr>
            <a:r>
              <a:rPr lang="zh-CN" altLang="en-US" sz="2400" dirty="0">
                <a:latin typeface="微软雅黑" panose="020B0503020204020204" charset="-122"/>
                <a:ea typeface="微软雅黑" panose="020B0503020204020204" charset="-122"/>
              </a:rPr>
              <a:t>第一原子层中</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能产生的电量 </a:t>
            </a:r>
            <a:r>
              <a:rPr lang="en-US" altLang="zh-CN" sz="2400" dirty="0" err="1">
                <a:latin typeface="微软雅黑" panose="020B0503020204020204" charset="-122"/>
                <a:ea typeface="微软雅黑" panose="020B0503020204020204" charset="-122"/>
              </a:rPr>
              <a:t>N</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n</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F</a:t>
            </a:r>
            <a:r>
              <a:rPr lang="en-US" altLang="zh-CN" sz="2400" dirty="0">
                <a:latin typeface="微软雅黑" panose="020B0503020204020204" charset="-122"/>
                <a:ea typeface="微软雅黑" panose="020B0503020204020204" charset="-122"/>
              </a:rPr>
              <a:t>= 3.93</a:t>
            </a:r>
            <a:r>
              <a:rPr lang="en-US" altLang="zh-CN" sz="2400" baseline="300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C</a:t>
            </a:r>
          </a:p>
          <a:p>
            <a:pPr>
              <a:lnSpc>
                <a:spcPct val="200000"/>
              </a:lnSpc>
            </a:pPr>
            <a:r>
              <a:rPr lang="zh-CN" altLang="en-US" sz="2400" dirty="0">
                <a:latin typeface="微软雅黑" panose="020B0503020204020204" charset="-122"/>
                <a:ea typeface="微软雅黑" panose="020B0503020204020204" charset="-122"/>
              </a:rPr>
              <a:t>一秒</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能产生的电量</a:t>
            </a:r>
            <a:r>
              <a:rPr lang="en-US" altLang="zh-CN" sz="2400" dirty="0">
                <a:latin typeface="微软雅黑" panose="020B0503020204020204" charset="-122"/>
                <a:ea typeface="微软雅黑" panose="020B0503020204020204" charset="-122"/>
              </a:rPr>
              <a:t> </a:t>
            </a:r>
            <a:r>
              <a:rPr lang="en-US" altLang="zh-CN" sz="2400" dirty="0" err="1">
                <a:latin typeface="微软雅黑" panose="020B0503020204020204" charset="-122"/>
                <a:ea typeface="微软雅黑" panose="020B0503020204020204" charset="-122"/>
              </a:rPr>
              <a:t>i</a:t>
            </a:r>
            <a:r>
              <a:rPr lang="en-US" altLang="zh-CN" sz="2400" baseline="-25000" dirty="0" err="1">
                <a:latin typeface="微软雅黑" panose="020B0503020204020204" charset="-122"/>
                <a:ea typeface="微软雅黑" panose="020B0503020204020204" charset="-122"/>
              </a:rPr>
              <a:t>Mg</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A</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t</a:t>
            </a:r>
            <a:r>
              <a:rPr lang="en-US" altLang="zh-CN" sz="2400" dirty="0">
                <a:latin typeface="微软雅黑" panose="020B0503020204020204" charset="-122"/>
                <a:ea typeface="微软雅黑" panose="020B0503020204020204" charset="-122"/>
              </a:rPr>
              <a:t> = 3.81</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8 </a:t>
            </a:r>
            <a:r>
              <a:rPr lang="en-US" altLang="zh-CN" sz="2400" dirty="0">
                <a:latin typeface="微软雅黑" panose="020B0503020204020204" charset="-122"/>
                <a:ea typeface="微软雅黑" panose="020B0503020204020204" charset="-122"/>
              </a:rPr>
              <a:t>C</a:t>
            </a:r>
          </a:p>
          <a:p>
            <a:pPr>
              <a:lnSpc>
                <a:spcPct val="200000"/>
              </a:lnSpc>
            </a:pPr>
            <a:endParaRPr lang="en-US" altLang="zh-CN" sz="2400" dirty="0">
              <a:latin typeface="微软雅黑" panose="020B0503020204020204" charset="-122"/>
              <a:ea typeface="微软雅黑" panose="020B0503020204020204" charset="-122"/>
            </a:endParaRPr>
          </a:p>
          <a:p>
            <a:pPr>
              <a:lnSpc>
                <a:spcPct val="200000"/>
              </a:lnSpc>
            </a:pPr>
            <a:r>
              <a:rPr lang="en-US" altLang="zh-CN" sz="2400" dirty="0">
                <a:latin typeface="微软雅黑" panose="020B0503020204020204" charset="-122"/>
                <a:ea typeface="微软雅黑" panose="020B0503020204020204" charset="-122"/>
              </a:rPr>
              <a:t>1s</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 Mg</a:t>
            </a:r>
            <a:r>
              <a:rPr lang="zh-CN" altLang="en-US" sz="2400" dirty="0">
                <a:latin typeface="微软雅黑" panose="020B0503020204020204" charset="-122"/>
                <a:ea typeface="微软雅黑" panose="020B0503020204020204" charset="-122"/>
              </a:rPr>
              <a:t>可以完全溶解</a:t>
            </a:r>
            <a:r>
              <a:rPr lang="en-US" altLang="zh-CN" sz="2400" dirty="0">
                <a:latin typeface="微软雅黑" panose="020B0503020204020204" charset="-122"/>
                <a:ea typeface="微软雅黑" panose="020B0503020204020204" charset="-122"/>
              </a:rPr>
              <a:t>L</a:t>
            </a:r>
            <a:r>
              <a:rPr lang="en-US" altLang="zh-CN" sz="2400" baseline="-25000" dirty="0">
                <a:latin typeface="微软雅黑" panose="020B0503020204020204" charset="-122"/>
                <a:ea typeface="微软雅黑" panose="020B0503020204020204" charset="-122"/>
              </a:rPr>
              <a:t>0</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9.7</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7</a:t>
            </a:r>
            <a:r>
              <a:rPr lang="zh-CN" altLang="en-US" sz="2400" dirty="0">
                <a:latin typeface="微软雅黑" panose="020B0503020204020204" charset="-122"/>
                <a:ea typeface="微软雅黑" panose="020B0503020204020204" charset="-122"/>
              </a:rPr>
              <a:t>层</a:t>
            </a:r>
            <a:endParaRPr lang="en-US" altLang="zh-CN" sz="2400" dirty="0">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xmlns="" Requires="a14">
          <p:sp>
            <p:nvSpPr>
              <p:cNvPr id="5" name="文本框 4"/>
              <p:cNvSpPr txBox="1"/>
              <p:nvPr/>
            </p:nvSpPr>
            <p:spPr>
              <a:xfrm>
                <a:off x="3016791" y="4898891"/>
                <a:ext cx="4572000" cy="683777"/>
              </a:xfrm>
              <a:prstGeom prst="rect">
                <a:avLst/>
              </a:prstGeom>
              <a:noFill/>
            </p:spPr>
            <p:txBody>
              <a:bodyPr wrap="square">
                <a:spAutoFit/>
              </a:bodyPr>
              <a:p>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𝐿</m:t>
                          </m:r>
                        </m:e>
                        <m:sub>
                          <m:r>
                            <a:rPr lang="zh-CN" altLang="en-US" sz="2000" i="0">
                              <a:latin typeface="Cambria Math" panose="02040503050406030204" pitchFamily="18" charset="0"/>
                            </a:rPr>
                            <m:t>0</m:t>
                          </m:r>
                        </m:sub>
                      </m:sSub>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𝑖</m:t>
                              </m:r>
                            </m:e>
                            <m:sub>
                              <m:r>
                                <m:rPr>
                                  <m:sty m:val="p"/>
                                </m:rPr>
                                <a:rPr lang="en-US" altLang="zh-CN" sz="2000" b="0" i="0" smtClean="0">
                                  <a:latin typeface="Cambria Math" panose="02040503050406030204" pitchFamily="18" charset="0"/>
                                </a:rPr>
                                <m:t>Mg</m:t>
                              </m:r>
                            </m:sub>
                          </m:sSub>
                          <m:r>
                            <a:rPr lang="zh-CN" altLang="en-US" sz="2000" i="1">
                              <a:latin typeface="Cambria Math" panose="02040503050406030204" pitchFamily="18" charset="0"/>
                            </a:rPr>
                            <m:t>𝐴𝑡</m:t>
                          </m:r>
                        </m:num>
                        <m:den>
                          <m:r>
                            <a:rPr lang="zh-CN" altLang="en-US" sz="2000" i="1">
                              <a:latin typeface="Cambria Math" panose="02040503050406030204" pitchFamily="18" charset="0"/>
                            </a:rPr>
                            <m:t>𝑁𝑛𝐹</m:t>
                          </m:r>
                        </m:den>
                      </m:f>
                    </m:oMath>
                  </m:oMathPara>
                </a14:m>
                <a:endParaRPr lang="zh-CN" altLang="en-US" sz="2000"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016791" y="4898891"/>
                <a:ext cx="4572000" cy="683777"/>
              </a:xfrm>
              <a:prstGeom prst="rect">
                <a:avLst/>
              </a:prstGeom>
              <a:blipFill rotWithShape="1">
                <a:blip r:embed="rId4"/>
                <a:stretch>
                  <a:fillRect l="-12" t="-73" r="12" b="5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2775"/>
          </a:xfrm>
          <a:prstGeom prst="rect">
            <a:avLst/>
          </a:prstGeom>
          <a:noFill/>
        </p:spPr>
        <p:txBody>
          <a:bodyPr wrap="square" lIns="121917" tIns="60958" rIns="121917" bIns="60958" rtlCol="0">
            <a:spAutoFit/>
          </a:bodyPr>
          <a:lstStyle/>
          <a:p>
            <a:r>
              <a:rPr lang="en-US" altLang="zh-CN" sz="3200" b="1" dirty="0" smtClean="0">
                <a:cs typeface="+mn-ea"/>
                <a:sym typeface="+mn-lt"/>
              </a:rPr>
              <a:t>2.6 A3C</a:t>
            </a:r>
            <a:endParaRPr lang="zh-CN" altLang="en-US" sz="3200" b="1" dirty="0">
              <a:cs typeface="+mn-ea"/>
              <a:sym typeface="+mn-lt"/>
            </a:endParaRPr>
          </a:p>
        </p:txBody>
      </p:sp>
      <p:sp>
        <p:nvSpPr>
          <p:cNvPr id="107" name="Text Placeholder 34"/>
          <p:cNvSpPr txBox="1"/>
          <p:nvPr/>
        </p:nvSpPr>
        <p:spPr>
          <a:xfrm>
            <a:off x="334010" y="957580"/>
            <a:ext cx="11328400" cy="1064895"/>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1"/>
              </a:buClr>
            </a:pPr>
            <a:r>
              <a:rPr lang="zh-CN" altLang="en-US" sz="2100" b="1" dirty="0">
                <a:cs typeface="+mn-ea"/>
                <a:sym typeface="+mn-lt"/>
              </a:rPr>
              <a:t>        针对存在的不同的金属，它们在溶液中溶解快慢不一，产生了溶解的层数差，对于本实验的</a:t>
            </a:r>
            <a:r>
              <a:rPr lang="en-US" altLang="zh-CN" sz="2100" b="1" dirty="0">
                <a:cs typeface="+mn-ea"/>
                <a:sym typeface="+mn-lt"/>
              </a:rPr>
              <a:t>Mg-Gd-Nd-Ln</a:t>
            </a:r>
            <a:endParaRPr lang="en-US" altLang="zh-CN" b="1" dirty="0">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3" name="文本框 2"/>
          <p:cNvSpPr txBox="1"/>
          <p:nvPr/>
        </p:nvSpPr>
        <p:spPr>
          <a:xfrm>
            <a:off x="2352854" y="2425933"/>
            <a:ext cx="7848872" cy="3784600"/>
          </a:xfrm>
          <a:prstGeom prst="rect">
            <a:avLst/>
          </a:prstGeom>
          <a:noFill/>
        </p:spPr>
        <p:txBody>
          <a:bodyPr wrap="square" rtlCol="0">
            <a:spAutoFit/>
          </a:bodyPr>
          <a:lstStyle/>
          <a:p>
            <a:pPr>
              <a:lnSpc>
                <a:spcPct val="200000"/>
              </a:lnSpc>
            </a:pPr>
            <a:r>
              <a:rPr lang="zh-CN" altLang="en-US" sz="2400" dirty="0">
                <a:latin typeface="微软雅黑" panose="020B0503020204020204" charset="-122"/>
                <a:ea typeface="微软雅黑" panose="020B0503020204020204" charset="-122"/>
              </a:rPr>
              <a:t>第一原子层中</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的物质的量 </a:t>
            </a:r>
            <a:r>
              <a:rPr lang="en-US" altLang="zh-CN" sz="2400" dirty="0">
                <a:latin typeface="微软雅黑" panose="020B0503020204020204" charset="-122"/>
                <a:ea typeface="微软雅黑" panose="020B0503020204020204" charset="-122"/>
              </a:rPr>
              <a:t>N=2.04</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-5 </a:t>
            </a:r>
            <a:r>
              <a:rPr lang="en-US" altLang="zh-CN" sz="2400" dirty="0">
                <a:latin typeface="微软雅黑" panose="020B0503020204020204" charset="-122"/>
                <a:ea typeface="微软雅黑" panose="020B0503020204020204" charset="-122"/>
              </a:rPr>
              <a:t>mol</a:t>
            </a:r>
          </a:p>
          <a:p>
            <a:pPr>
              <a:lnSpc>
                <a:spcPct val="200000"/>
              </a:lnSpc>
            </a:pPr>
            <a:r>
              <a:rPr lang="zh-CN" altLang="en-US" sz="2400" dirty="0">
                <a:latin typeface="微软雅黑" panose="020B0503020204020204" charset="-122"/>
                <a:ea typeface="微软雅黑" panose="020B0503020204020204" charset="-122"/>
              </a:rPr>
              <a:t>第一原子层中</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能产生的电量 </a:t>
            </a:r>
            <a:r>
              <a:rPr lang="en-US" altLang="zh-CN" sz="2400" dirty="0" err="1">
                <a:latin typeface="微软雅黑" panose="020B0503020204020204" charset="-122"/>
                <a:ea typeface="微软雅黑" panose="020B0503020204020204" charset="-122"/>
              </a:rPr>
              <a:t>N</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n</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F</a:t>
            </a:r>
            <a:r>
              <a:rPr lang="en-US" altLang="zh-CN" sz="2400" dirty="0">
                <a:latin typeface="微软雅黑" panose="020B0503020204020204" charset="-122"/>
                <a:ea typeface="微软雅黑" panose="020B0503020204020204" charset="-122"/>
              </a:rPr>
              <a:t>= 3.93</a:t>
            </a:r>
            <a:r>
              <a:rPr lang="en-US" altLang="zh-CN" sz="2400" baseline="300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C</a:t>
            </a:r>
          </a:p>
          <a:p>
            <a:pPr>
              <a:lnSpc>
                <a:spcPct val="200000"/>
              </a:lnSpc>
            </a:pPr>
            <a:r>
              <a:rPr lang="zh-CN" altLang="en-US" sz="2400" dirty="0">
                <a:latin typeface="微软雅黑" panose="020B0503020204020204" charset="-122"/>
                <a:ea typeface="微软雅黑" panose="020B0503020204020204" charset="-122"/>
              </a:rPr>
              <a:t>一秒</a:t>
            </a:r>
            <a:r>
              <a:rPr lang="en-US" altLang="zh-CN" sz="2400" dirty="0">
                <a:latin typeface="微软雅黑" panose="020B0503020204020204" charset="-122"/>
                <a:ea typeface="微软雅黑" panose="020B0503020204020204" charset="-122"/>
              </a:rPr>
              <a:t>Mg</a:t>
            </a:r>
            <a:r>
              <a:rPr lang="zh-CN" altLang="en-US" sz="2400" dirty="0">
                <a:latin typeface="微软雅黑" panose="020B0503020204020204" charset="-122"/>
                <a:ea typeface="微软雅黑" panose="020B0503020204020204" charset="-122"/>
              </a:rPr>
              <a:t>能产生的电量</a:t>
            </a:r>
            <a:r>
              <a:rPr lang="en-US" altLang="zh-CN" sz="2400" dirty="0">
                <a:latin typeface="微软雅黑" panose="020B0503020204020204" charset="-122"/>
                <a:ea typeface="微软雅黑" panose="020B0503020204020204" charset="-122"/>
              </a:rPr>
              <a:t> </a:t>
            </a:r>
            <a:r>
              <a:rPr lang="en-US" altLang="zh-CN" sz="2400" dirty="0" err="1">
                <a:latin typeface="微软雅黑" panose="020B0503020204020204" charset="-122"/>
                <a:ea typeface="微软雅黑" panose="020B0503020204020204" charset="-122"/>
              </a:rPr>
              <a:t>i</a:t>
            </a:r>
            <a:r>
              <a:rPr lang="en-US" altLang="zh-CN" sz="2400" baseline="-25000" dirty="0" err="1">
                <a:latin typeface="微软雅黑" panose="020B0503020204020204" charset="-122"/>
                <a:ea typeface="微软雅黑" panose="020B0503020204020204" charset="-122"/>
              </a:rPr>
              <a:t>Mg</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A</a:t>
            </a:r>
            <a:r>
              <a:rPr lang="en-US" altLang="zh-CN" sz="2400" dirty="0" err="1">
                <a:latin typeface="等线" panose="02010600030101010101" pitchFamily="2" charset="-122"/>
                <a:ea typeface="等线" panose="02010600030101010101" pitchFamily="2" charset="-122"/>
              </a:rPr>
              <a:t>ⅹ</a:t>
            </a:r>
            <a:r>
              <a:rPr lang="en-US" altLang="zh-CN" sz="2400" dirty="0" err="1">
                <a:latin typeface="微软雅黑" panose="020B0503020204020204" charset="-122"/>
                <a:ea typeface="微软雅黑" panose="020B0503020204020204" charset="-122"/>
              </a:rPr>
              <a:t>t</a:t>
            </a:r>
            <a:r>
              <a:rPr lang="en-US" altLang="zh-CN" sz="2400" dirty="0">
                <a:latin typeface="微软雅黑" panose="020B0503020204020204" charset="-122"/>
                <a:ea typeface="微软雅黑" panose="020B0503020204020204" charset="-122"/>
              </a:rPr>
              <a:t> = 3.81</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8 </a:t>
            </a:r>
            <a:r>
              <a:rPr lang="en-US" altLang="zh-CN" sz="2400" dirty="0">
                <a:latin typeface="微软雅黑" panose="020B0503020204020204" charset="-122"/>
                <a:ea typeface="微软雅黑" panose="020B0503020204020204" charset="-122"/>
              </a:rPr>
              <a:t>C</a:t>
            </a:r>
          </a:p>
          <a:p>
            <a:pPr>
              <a:lnSpc>
                <a:spcPct val="200000"/>
              </a:lnSpc>
            </a:pPr>
            <a:endParaRPr lang="en-US" altLang="zh-CN" sz="2400" dirty="0">
              <a:latin typeface="微软雅黑" panose="020B0503020204020204" charset="-122"/>
              <a:ea typeface="微软雅黑" panose="020B0503020204020204" charset="-122"/>
            </a:endParaRPr>
          </a:p>
          <a:p>
            <a:pPr>
              <a:lnSpc>
                <a:spcPct val="200000"/>
              </a:lnSpc>
            </a:pPr>
            <a:r>
              <a:rPr lang="en-US" altLang="zh-CN" sz="2400" dirty="0">
                <a:latin typeface="微软雅黑" panose="020B0503020204020204" charset="-122"/>
                <a:ea typeface="微软雅黑" panose="020B0503020204020204" charset="-122"/>
              </a:rPr>
              <a:t>1s</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 Mg</a:t>
            </a:r>
            <a:r>
              <a:rPr lang="zh-CN" altLang="en-US" sz="2400" dirty="0">
                <a:latin typeface="微软雅黑" panose="020B0503020204020204" charset="-122"/>
                <a:ea typeface="微软雅黑" panose="020B0503020204020204" charset="-122"/>
              </a:rPr>
              <a:t>可以完全溶解</a:t>
            </a:r>
            <a:r>
              <a:rPr lang="en-US" altLang="zh-CN" sz="2400" dirty="0">
                <a:latin typeface="微软雅黑" panose="020B0503020204020204" charset="-122"/>
                <a:ea typeface="微软雅黑" panose="020B0503020204020204" charset="-122"/>
              </a:rPr>
              <a:t>L</a:t>
            </a:r>
            <a:r>
              <a:rPr lang="en-US" altLang="zh-CN" sz="2400" baseline="-25000" dirty="0">
                <a:latin typeface="微软雅黑" panose="020B0503020204020204" charset="-122"/>
                <a:ea typeface="微软雅黑" panose="020B0503020204020204" charset="-122"/>
              </a:rPr>
              <a:t>0</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9.7</a:t>
            </a:r>
            <a:r>
              <a:rPr lang="en-US" altLang="zh-CN" sz="2400" dirty="0">
                <a:latin typeface="等线" panose="02010600030101010101" pitchFamily="2" charset="-122"/>
                <a:ea typeface="等线" panose="02010600030101010101" pitchFamily="2" charset="-122"/>
              </a:rPr>
              <a:t>ⅹ</a:t>
            </a:r>
            <a:r>
              <a:rPr lang="en-US" altLang="zh-CN" sz="2400" dirty="0">
                <a:latin typeface="微软雅黑" panose="020B0503020204020204" charset="-122"/>
                <a:ea typeface="微软雅黑" panose="020B0503020204020204" charset="-122"/>
              </a:rPr>
              <a:t>10</a:t>
            </a:r>
            <a:r>
              <a:rPr lang="en-US" altLang="zh-CN" sz="2400" baseline="30000" dirty="0">
                <a:latin typeface="微软雅黑" panose="020B0503020204020204" charset="-122"/>
                <a:ea typeface="微软雅黑" panose="020B0503020204020204" charset="-122"/>
              </a:rPr>
              <a:t>7</a:t>
            </a:r>
            <a:r>
              <a:rPr lang="zh-CN" altLang="en-US" sz="2400" dirty="0">
                <a:latin typeface="微软雅黑" panose="020B0503020204020204" charset="-122"/>
                <a:ea typeface="微软雅黑" panose="020B0503020204020204" charset="-122"/>
              </a:rPr>
              <a:t>层</a:t>
            </a:r>
            <a:endParaRPr lang="en-US" altLang="zh-CN" sz="2400" dirty="0">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xmlns="" Requires="a14">
          <p:sp>
            <p:nvSpPr>
              <p:cNvPr id="5" name="文本框 4"/>
              <p:cNvSpPr txBox="1"/>
              <p:nvPr/>
            </p:nvSpPr>
            <p:spPr>
              <a:xfrm>
                <a:off x="3016791" y="4898891"/>
                <a:ext cx="4572000" cy="683777"/>
              </a:xfrm>
              <a:prstGeom prst="rect">
                <a:avLst/>
              </a:prstGeom>
              <a:noFill/>
            </p:spPr>
            <p:txBody>
              <a:bodyPr wrap="square">
                <a:spAutoFit/>
              </a:bodyPr>
              <a:p>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𝐿</m:t>
                          </m:r>
                        </m:e>
                        <m:sub>
                          <m:r>
                            <a:rPr lang="zh-CN" altLang="en-US" sz="2000" i="0">
                              <a:latin typeface="Cambria Math" panose="02040503050406030204" pitchFamily="18" charset="0"/>
                            </a:rPr>
                            <m:t>0</m:t>
                          </m:r>
                        </m:sub>
                      </m:sSub>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𝑖</m:t>
                              </m:r>
                            </m:e>
                            <m:sub>
                              <m:r>
                                <m:rPr>
                                  <m:sty m:val="p"/>
                                </m:rPr>
                                <a:rPr lang="en-US" altLang="zh-CN" sz="2000" b="0" i="0" smtClean="0">
                                  <a:latin typeface="Cambria Math" panose="02040503050406030204" pitchFamily="18" charset="0"/>
                                </a:rPr>
                                <m:t>Mg</m:t>
                              </m:r>
                            </m:sub>
                          </m:sSub>
                          <m:r>
                            <a:rPr lang="zh-CN" altLang="en-US" sz="2000" i="1">
                              <a:latin typeface="Cambria Math" panose="02040503050406030204" pitchFamily="18" charset="0"/>
                            </a:rPr>
                            <m:t>𝐴𝑡</m:t>
                          </m:r>
                        </m:num>
                        <m:den>
                          <m:r>
                            <a:rPr lang="zh-CN" altLang="en-US" sz="2000" i="1">
                              <a:latin typeface="Cambria Math" panose="02040503050406030204" pitchFamily="18" charset="0"/>
                            </a:rPr>
                            <m:t>𝑁𝑛𝐹</m:t>
                          </m:r>
                        </m:den>
                      </m:f>
                    </m:oMath>
                  </m:oMathPara>
                </a14:m>
                <a:endParaRPr lang="zh-CN" altLang="en-US" sz="2000"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016791" y="4898891"/>
                <a:ext cx="4572000" cy="683777"/>
              </a:xfrm>
              <a:prstGeom prst="rect">
                <a:avLst/>
              </a:prstGeom>
              <a:blipFill rotWithShape="1">
                <a:blip r:embed="rId4"/>
                <a:stretch>
                  <a:fillRect l="-12" t="-73" r="12" b="5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chemeClr val="accent1"/>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mn-ea"/>
                </a:rPr>
                <a:t>现阶段总结</a:t>
              </a:r>
              <a:endParaRPr lang="en-US" altLang="zh-CN" sz="3200" dirty="0">
                <a:solidFill>
                  <a:schemeClr val="bg1"/>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后续计划</a:t>
              </a:r>
              <a:endParaRPr lang="en-US" altLang="zh-CN" sz="3200" dirty="0">
                <a:solidFill>
                  <a:schemeClr val="tx1">
                    <a:lumMod val="85000"/>
                    <a:lumOff val="15000"/>
                  </a:schemeClr>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5553"/>
          </a:xfrm>
          <a:prstGeom prst="rect">
            <a:avLst/>
          </a:prstGeom>
          <a:noFill/>
        </p:spPr>
        <p:txBody>
          <a:bodyPr wrap="square" lIns="121917" tIns="60958" rIns="121917" bIns="60958" rtlCol="0">
            <a:spAutoFit/>
          </a:bodyPr>
          <a:lstStyle/>
          <a:p>
            <a:r>
              <a:rPr lang="en-US" altLang="zh-CN" sz="3200" b="1" dirty="0">
                <a:cs typeface="+mn-ea"/>
                <a:sym typeface="+mn-lt"/>
              </a:rPr>
              <a:t>3 </a:t>
            </a:r>
            <a:r>
              <a:rPr lang="zh-CN" altLang="en-US" sz="3200" b="1" dirty="0"/>
              <a:t>现阶段总结</a:t>
            </a:r>
            <a:endParaRPr lang="zh-CN" altLang="en-US" sz="3200" b="1" dirty="0">
              <a:cs typeface="+mn-ea"/>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7" name="TextBox 37"/>
          <p:cNvSpPr txBox="1"/>
          <p:nvPr/>
        </p:nvSpPr>
        <p:spPr>
          <a:xfrm>
            <a:off x="581397" y="1307352"/>
            <a:ext cx="10920321" cy="1612763"/>
          </a:xfrm>
          <a:prstGeom prst="rect">
            <a:avLst/>
          </a:prstGeom>
          <a:noFill/>
        </p:spPr>
        <p:txBody>
          <a:bodyPr wrap="square" lIns="91454" tIns="45727" rIns="91454" bIns="45727" rtlCol="0">
            <a:spAutoFit/>
          </a:bodyPr>
          <a:lstStyle/>
          <a:p>
            <a:pPr>
              <a:lnSpc>
                <a:spcPct val="130000"/>
              </a:lnSpc>
              <a:spcBef>
                <a:spcPct val="0"/>
              </a:spcBef>
            </a:pPr>
            <a:r>
              <a:rPr lang="zh-CN" altLang="en-US" sz="1900" b="1" dirty="0">
                <a:latin typeface="+mn-ea"/>
                <a:sym typeface="微软雅黑" panose="020B0503020204020204" charset="-122"/>
              </a:rPr>
              <a:t>理论研究方面：</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mn-ea"/>
                <a:sym typeface="微软雅黑" panose="020B0503020204020204" charset="-122"/>
              </a:rPr>
              <a:t>通过</a:t>
            </a:r>
            <a:r>
              <a:rPr lang="en-US" altLang="zh-CN" sz="1900" b="1" dirty="0" err="1">
                <a:latin typeface="+mn-ea"/>
                <a:sym typeface="微软雅黑" panose="020B0503020204020204" charset="-122"/>
              </a:rPr>
              <a:t>SfM</a:t>
            </a:r>
            <a:r>
              <a:rPr lang="zh-CN" altLang="en-US" sz="1900" b="1" dirty="0">
                <a:latin typeface="+mn-ea"/>
                <a:sym typeface="微软雅黑" panose="020B0503020204020204" charset="-122"/>
              </a:rPr>
              <a:t>和</a:t>
            </a:r>
            <a:r>
              <a:rPr lang="en-US" altLang="zh-CN" sz="1900" b="1" dirty="0">
                <a:latin typeface="+mn-ea"/>
                <a:sym typeface="微软雅黑" panose="020B0503020204020204" charset="-122"/>
              </a:rPr>
              <a:t>MVS</a:t>
            </a:r>
            <a:r>
              <a:rPr lang="zh-CN" altLang="en-US" sz="1900" b="1" dirty="0">
                <a:latin typeface="+mn-ea"/>
                <a:sym typeface="微软雅黑" panose="020B0503020204020204" charset="-122"/>
              </a:rPr>
              <a:t>算法实现基于多视角图像的物体三维重建。</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mn-ea"/>
                <a:sym typeface="微软雅黑" panose="020B0503020204020204" charset="-122"/>
              </a:rPr>
              <a:t>通过使用</a:t>
            </a:r>
            <a:r>
              <a:rPr lang="en-US" altLang="zh-CN" sz="1900" b="1" dirty="0">
                <a:latin typeface="+mn-ea"/>
                <a:sym typeface="微软雅黑" panose="020B0503020204020204" charset="-122"/>
              </a:rPr>
              <a:t>PU-GCN</a:t>
            </a:r>
            <a:r>
              <a:rPr lang="zh-CN" altLang="en-US" sz="1900" b="1" dirty="0">
                <a:latin typeface="+mn-ea"/>
                <a:sym typeface="微软雅黑" panose="020B0503020204020204" charset="-122"/>
              </a:rPr>
              <a:t>网络对获取的稀疏点云数据进行上采样处理。</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mn-ea"/>
                <a:sym typeface="微软雅黑" panose="020B0503020204020204" charset="-122"/>
              </a:rPr>
              <a:t>改进</a:t>
            </a:r>
            <a:r>
              <a:rPr lang="en-US" altLang="zh-CN" sz="1900" b="1" dirty="0" err="1">
                <a:latin typeface="+mn-ea"/>
                <a:sym typeface="微软雅黑" panose="020B0503020204020204" charset="-122"/>
              </a:rPr>
              <a:t>PoinstSIFT</a:t>
            </a:r>
            <a:r>
              <a:rPr lang="zh-CN" altLang="en-US" sz="1900" b="1" dirty="0">
                <a:latin typeface="+mn-ea"/>
                <a:sym typeface="微软雅黑" panose="020B0503020204020204" charset="-122"/>
              </a:rPr>
              <a:t>网络，融合深度图像特征并结合掩膜模块和注意力机制进行更准确的点云分割。</a:t>
            </a:r>
          </a:p>
        </p:txBody>
      </p:sp>
      <p:sp>
        <p:nvSpPr>
          <p:cNvPr id="8" name="TextBox 37"/>
          <p:cNvSpPr txBox="1"/>
          <p:nvPr/>
        </p:nvSpPr>
        <p:spPr>
          <a:xfrm>
            <a:off x="570509" y="2830383"/>
            <a:ext cx="9362385" cy="1232659"/>
          </a:xfrm>
          <a:prstGeom prst="rect">
            <a:avLst/>
          </a:prstGeom>
          <a:noFill/>
        </p:spPr>
        <p:txBody>
          <a:bodyPr wrap="square" lIns="91454" tIns="45727" rIns="91454" bIns="45727" rtlCol="0">
            <a:spAutoFit/>
          </a:bodyPr>
          <a:lstStyle/>
          <a:p>
            <a:pPr>
              <a:lnSpc>
                <a:spcPct val="130000"/>
              </a:lnSpc>
              <a:spcBef>
                <a:spcPct val="0"/>
              </a:spcBef>
            </a:pPr>
            <a:r>
              <a:rPr lang="zh-CN" altLang="en-US" sz="1900" b="1" dirty="0">
                <a:latin typeface="+mn-ea"/>
                <a:sym typeface="微软雅黑" panose="020B0503020204020204" charset="-122"/>
              </a:rPr>
              <a:t>工程方面：</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mn-ea"/>
                <a:sym typeface="微软雅黑" panose="020B0503020204020204" charset="-122"/>
              </a:rPr>
              <a:t>将模型部署到</a:t>
            </a:r>
            <a:r>
              <a:rPr lang="en-US" altLang="zh-CN" sz="1900" b="1" dirty="0">
                <a:latin typeface="+mn-ea"/>
                <a:sym typeface="微软雅黑" panose="020B0503020204020204" charset="-122"/>
              </a:rPr>
              <a:t>HoloLens</a:t>
            </a:r>
            <a:r>
              <a:rPr lang="zh-CN" altLang="en-US" sz="1900" b="1" dirty="0">
                <a:latin typeface="+mn-ea"/>
                <a:sym typeface="微软雅黑" panose="020B0503020204020204" charset="-122"/>
              </a:rPr>
              <a:t>混合现实设备中，并添加手势识别的交互。</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mn-ea"/>
                <a:sym typeface="微软雅黑" panose="020B0503020204020204" charset="-122"/>
              </a:rPr>
              <a:t>设计并实现一个水下机器人虚拟现实仿真平台。</a:t>
            </a:r>
            <a:endParaRPr lang="en-US" altLang="zh-CN" sz="1900" b="1" dirty="0">
              <a:latin typeface="+mn-ea"/>
              <a:sym typeface="微软雅黑" panose="020B0503020204020204" charset="-122"/>
            </a:endParaRPr>
          </a:p>
        </p:txBody>
      </p:sp>
      <p:sp>
        <p:nvSpPr>
          <p:cNvPr id="9" name="TextBox 37"/>
          <p:cNvSpPr txBox="1"/>
          <p:nvPr/>
        </p:nvSpPr>
        <p:spPr>
          <a:xfrm>
            <a:off x="571780" y="799470"/>
            <a:ext cx="5514603" cy="512462"/>
          </a:xfrm>
          <a:prstGeom prst="rect">
            <a:avLst/>
          </a:prstGeom>
          <a:noFill/>
        </p:spPr>
        <p:txBody>
          <a:bodyPr wrap="square" lIns="91454" tIns="45727" rIns="91454" bIns="45727" rtlCol="0">
            <a:spAutoFit/>
          </a:bodyPr>
          <a:lstStyle/>
          <a:p>
            <a:pPr>
              <a:lnSpc>
                <a:spcPct val="130000"/>
              </a:lnSpc>
              <a:spcBef>
                <a:spcPct val="0"/>
              </a:spcBef>
              <a:buClr>
                <a:schemeClr val="accent1"/>
              </a:buClr>
            </a:pPr>
            <a:r>
              <a:rPr lang="en-US" altLang="zh-CN" sz="2100" b="1" dirty="0">
                <a:latin typeface="+mn-ea"/>
                <a:sym typeface="微软雅黑" panose="020B0503020204020204" charset="-122"/>
              </a:rPr>
              <a:t>3.1 </a:t>
            </a:r>
            <a:r>
              <a:rPr lang="zh-CN" altLang="en-US" sz="2100" b="1" dirty="0">
                <a:latin typeface="+mn-ea"/>
                <a:sym typeface="微软雅黑" panose="020B0503020204020204" charset="-122"/>
              </a:rPr>
              <a:t>研究内容</a:t>
            </a:r>
            <a:endParaRPr lang="en-US" altLang="zh-CN" sz="2100" b="1" dirty="0">
              <a:latin typeface="+mn-ea"/>
              <a:sym typeface="微软雅黑" panose="020B0503020204020204" charset="-122"/>
            </a:endParaRPr>
          </a:p>
        </p:txBody>
      </p:sp>
      <p:sp>
        <p:nvSpPr>
          <p:cNvPr id="10" name="TextBox 37"/>
          <p:cNvSpPr txBox="1"/>
          <p:nvPr/>
        </p:nvSpPr>
        <p:spPr>
          <a:xfrm>
            <a:off x="570508" y="4112853"/>
            <a:ext cx="5514603" cy="512462"/>
          </a:xfrm>
          <a:prstGeom prst="rect">
            <a:avLst/>
          </a:prstGeom>
          <a:noFill/>
        </p:spPr>
        <p:txBody>
          <a:bodyPr wrap="square" lIns="91454" tIns="45727" rIns="91454" bIns="45727" rtlCol="0">
            <a:spAutoFit/>
          </a:bodyPr>
          <a:lstStyle/>
          <a:p>
            <a:pPr>
              <a:lnSpc>
                <a:spcPct val="130000"/>
              </a:lnSpc>
              <a:spcBef>
                <a:spcPct val="0"/>
              </a:spcBef>
              <a:buClr>
                <a:schemeClr val="accent1"/>
              </a:buClr>
            </a:pPr>
            <a:r>
              <a:rPr lang="en-US" altLang="zh-CN" sz="2100" b="1" dirty="0">
                <a:latin typeface="+mn-ea"/>
                <a:sym typeface="微软雅黑" panose="020B0503020204020204" charset="-122"/>
              </a:rPr>
              <a:t>3.2 </a:t>
            </a:r>
            <a:r>
              <a:rPr lang="zh-CN" altLang="en-US" sz="2100" b="1" dirty="0">
                <a:latin typeface="+mn-ea"/>
                <a:sym typeface="微软雅黑" panose="020B0503020204020204" charset="-122"/>
              </a:rPr>
              <a:t>取得成果</a:t>
            </a:r>
            <a:endParaRPr lang="en-US" altLang="zh-CN" sz="2100" b="1" dirty="0">
              <a:latin typeface="+mn-ea"/>
              <a:sym typeface="微软雅黑" panose="020B0503020204020204" charset="-122"/>
            </a:endParaRPr>
          </a:p>
        </p:txBody>
      </p:sp>
      <p:sp>
        <p:nvSpPr>
          <p:cNvPr id="11" name="TextBox 37"/>
          <p:cNvSpPr txBox="1"/>
          <p:nvPr/>
        </p:nvSpPr>
        <p:spPr>
          <a:xfrm>
            <a:off x="570507" y="4625283"/>
            <a:ext cx="11252299" cy="472451"/>
          </a:xfrm>
          <a:prstGeom prst="rect">
            <a:avLst/>
          </a:prstGeom>
          <a:noFill/>
        </p:spPr>
        <p:txBody>
          <a:bodyPr wrap="square" lIns="91454" tIns="45727" rIns="91454" bIns="45727" rtlCol="0">
            <a:spAutoFit/>
          </a:bodyPr>
          <a:lstStyle/>
          <a:p>
            <a:pPr marL="381000" indent="-381000">
              <a:lnSpc>
                <a:spcPct val="130000"/>
              </a:lnSpc>
              <a:spcBef>
                <a:spcPct val="0"/>
              </a:spcBef>
              <a:buClr>
                <a:schemeClr val="accent1"/>
              </a:buClr>
              <a:buFont typeface="Wingdings" panose="05000000000000000000" pitchFamily="2" charset="2"/>
              <a:buChar char="p"/>
            </a:pPr>
            <a:r>
              <a:rPr lang="en-US" altLang="zh-CN" sz="1900" b="1" dirty="0">
                <a:latin typeface="+mn-ea"/>
                <a:sym typeface="微软雅黑" panose="020B0503020204020204" charset="-122"/>
              </a:rPr>
              <a:t>《</a:t>
            </a:r>
            <a:r>
              <a:rPr lang="en-US" altLang="zh-CN" sz="1900" dirty="0" err="1">
                <a:solidFill>
                  <a:srgbClr val="000033"/>
                </a:solidFill>
                <a:latin typeface="Verdana" panose="020B0604030504040204" pitchFamily="34" charset="0"/>
              </a:rPr>
              <a:t>MMFNet</a:t>
            </a:r>
            <a:r>
              <a:rPr lang="en-US" altLang="zh-CN" sz="1900" dirty="0">
                <a:solidFill>
                  <a:srgbClr val="000033"/>
                </a:solidFill>
                <a:latin typeface="Verdana" panose="020B0604030504040204" pitchFamily="34" charset="0"/>
              </a:rPr>
              <a:t>: A Multi-modal Fused Network for Point Cloud Semantic Segmentation</a:t>
            </a:r>
            <a:r>
              <a:rPr lang="en-US" altLang="zh-CN" sz="1900" b="1" dirty="0">
                <a:latin typeface="+mn-ea"/>
                <a:sym typeface="微软雅黑" panose="020B0503020204020204" charset="-122"/>
              </a:rPr>
              <a:t>》</a:t>
            </a:r>
            <a:r>
              <a:rPr lang="zh-CN" altLang="en-US" sz="1900" b="1" dirty="0">
                <a:latin typeface="+mn-ea"/>
                <a:sym typeface="微软雅黑" panose="020B0503020204020204" charset="-122"/>
              </a:rPr>
              <a:t>在审</a:t>
            </a:r>
            <a:endParaRPr lang="en-US" altLang="zh-CN" sz="1900" b="1" dirty="0">
              <a:latin typeface="+mn-ea"/>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现阶段总结</a:t>
              </a:r>
              <a:endParaRPr lang="en-US" altLang="zh-CN" sz="3200" dirty="0">
                <a:solidFill>
                  <a:schemeClr val="tx1">
                    <a:lumMod val="85000"/>
                    <a:lumOff val="15000"/>
                  </a:schemeClr>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chemeClr val="accent1"/>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mn-ea"/>
                </a:rPr>
                <a:t>后续计划</a:t>
              </a:r>
              <a:endParaRPr lang="en-US" altLang="zh-CN" sz="3200" dirty="0">
                <a:solidFill>
                  <a:schemeClr val="bg1"/>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5553"/>
          </a:xfrm>
          <a:prstGeom prst="rect">
            <a:avLst/>
          </a:prstGeom>
          <a:noFill/>
        </p:spPr>
        <p:txBody>
          <a:bodyPr wrap="square" lIns="121917" tIns="60958" rIns="121917" bIns="60958" rtlCol="0">
            <a:spAutoFit/>
          </a:bodyPr>
          <a:lstStyle/>
          <a:p>
            <a:r>
              <a:rPr lang="en-US" altLang="zh-CN" sz="3200" b="1" dirty="0">
                <a:cs typeface="+mn-ea"/>
                <a:sym typeface="+mn-lt"/>
              </a:rPr>
              <a:t>4 </a:t>
            </a:r>
            <a:r>
              <a:rPr lang="zh-CN" altLang="en-US" sz="3200" b="1" dirty="0"/>
              <a:t>后续计划</a:t>
            </a:r>
            <a:endParaRPr lang="zh-CN" altLang="en-US" sz="3200" b="1" dirty="0">
              <a:cs typeface="+mn-ea"/>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7" name="TextBox 37"/>
          <p:cNvSpPr txBox="1"/>
          <p:nvPr/>
        </p:nvSpPr>
        <p:spPr>
          <a:xfrm>
            <a:off x="581397" y="1307351"/>
            <a:ext cx="10920321" cy="852555"/>
          </a:xfrm>
          <a:prstGeom prst="rect">
            <a:avLst/>
          </a:prstGeom>
          <a:noFill/>
        </p:spPr>
        <p:txBody>
          <a:bodyPr wrap="square" lIns="91454" tIns="45727" rIns="91454" bIns="45727" rtlCol="0">
            <a:spAutoFit/>
          </a:bodyPr>
          <a:lstStyle/>
          <a:p>
            <a:pPr>
              <a:lnSpc>
                <a:spcPct val="130000"/>
              </a:lnSpc>
              <a:spcBef>
                <a:spcPct val="0"/>
              </a:spcBef>
            </a:pPr>
            <a:r>
              <a:rPr lang="zh-CN" altLang="en-US" sz="1900" b="1" dirty="0">
                <a:latin typeface="+mn-ea"/>
                <a:sym typeface="微软雅黑" panose="020B0503020204020204" charset="-122"/>
              </a:rPr>
              <a:t>理论研究方面：</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a:sym typeface="+mn-lt"/>
              </a:rPr>
              <a:t>进一步</a:t>
            </a:r>
            <a:r>
              <a:rPr lang="zh-CN" altLang="en-US" sz="1900" b="1" dirty="0" smtClean="0">
                <a:sym typeface="+mn-lt"/>
              </a:rPr>
              <a:t>优化深度强化学习网络结构，达到更好效果</a:t>
            </a:r>
            <a:endParaRPr lang="en-US" altLang="zh-CN" sz="1900" b="1" dirty="0">
              <a:latin typeface="+mn-ea"/>
              <a:sym typeface="微软雅黑" panose="020B0503020204020204" charset="-122"/>
            </a:endParaRPr>
          </a:p>
        </p:txBody>
      </p:sp>
      <p:sp>
        <p:nvSpPr>
          <p:cNvPr id="8" name="TextBox 37"/>
          <p:cNvSpPr txBox="1"/>
          <p:nvPr/>
        </p:nvSpPr>
        <p:spPr>
          <a:xfrm>
            <a:off x="570509" y="2507650"/>
            <a:ext cx="9362385" cy="852555"/>
          </a:xfrm>
          <a:prstGeom prst="rect">
            <a:avLst/>
          </a:prstGeom>
          <a:noFill/>
        </p:spPr>
        <p:txBody>
          <a:bodyPr wrap="square" lIns="91454" tIns="45727" rIns="91454" bIns="45727" rtlCol="0">
            <a:spAutoFit/>
          </a:bodyPr>
          <a:lstStyle/>
          <a:p>
            <a:pPr>
              <a:lnSpc>
                <a:spcPct val="130000"/>
              </a:lnSpc>
              <a:spcBef>
                <a:spcPct val="0"/>
              </a:spcBef>
            </a:pPr>
            <a:r>
              <a:rPr lang="zh-CN" altLang="en-US" sz="1900" b="1" dirty="0">
                <a:latin typeface="+mn-ea"/>
                <a:sym typeface="微软雅黑" panose="020B0503020204020204" charset="-122"/>
              </a:rPr>
              <a:t>工程方面：</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smtClean="0">
                <a:latin typeface="+mn-ea"/>
                <a:sym typeface="微软雅黑" panose="020B0503020204020204" charset="-122"/>
              </a:rPr>
              <a:t>将环境开发完成</a:t>
            </a:r>
            <a:endParaRPr lang="en-US" altLang="zh-CN" sz="1900" b="1" dirty="0">
              <a:latin typeface="+mn-ea"/>
              <a:sym typeface="微软雅黑" panose="020B0503020204020204" charset="-122"/>
            </a:endParaRPr>
          </a:p>
        </p:txBody>
      </p:sp>
      <p:sp>
        <p:nvSpPr>
          <p:cNvPr id="9" name="TextBox 37"/>
          <p:cNvSpPr txBox="1"/>
          <p:nvPr/>
        </p:nvSpPr>
        <p:spPr>
          <a:xfrm>
            <a:off x="571780" y="799470"/>
            <a:ext cx="5514603" cy="512462"/>
          </a:xfrm>
          <a:prstGeom prst="rect">
            <a:avLst/>
          </a:prstGeom>
          <a:noFill/>
        </p:spPr>
        <p:txBody>
          <a:bodyPr wrap="square" lIns="91454" tIns="45727" rIns="91454" bIns="45727" rtlCol="0">
            <a:spAutoFit/>
          </a:bodyPr>
          <a:lstStyle/>
          <a:p>
            <a:pPr>
              <a:lnSpc>
                <a:spcPct val="130000"/>
              </a:lnSpc>
              <a:spcBef>
                <a:spcPct val="0"/>
              </a:spcBef>
              <a:buClr>
                <a:schemeClr val="accent1"/>
              </a:buClr>
            </a:pPr>
            <a:r>
              <a:rPr lang="en-US" altLang="zh-CN" sz="2100" b="1" dirty="0">
                <a:latin typeface="+mn-ea"/>
                <a:sym typeface="微软雅黑" panose="020B0503020204020204" charset="-122"/>
              </a:rPr>
              <a:t>4.1 </a:t>
            </a:r>
            <a:r>
              <a:rPr lang="zh-CN" altLang="en-US" sz="2100" b="1" dirty="0">
                <a:latin typeface="+mn-ea"/>
                <a:sym typeface="微软雅黑" panose="020B0503020204020204" charset="-122"/>
              </a:rPr>
              <a:t>后续研究内容</a:t>
            </a:r>
            <a:endParaRPr lang="en-US" altLang="zh-CN" sz="2100" b="1" dirty="0">
              <a:latin typeface="+mn-ea"/>
              <a:sym typeface="微软雅黑" panose="020B0503020204020204" charset="-122"/>
            </a:endParaRPr>
          </a:p>
        </p:txBody>
      </p:sp>
      <p:sp>
        <p:nvSpPr>
          <p:cNvPr id="10" name="TextBox 37"/>
          <p:cNvSpPr txBox="1"/>
          <p:nvPr/>
        </p:nvSpPr>
        <p:spPr>
          <a:xfrm>
            <a:off x="570508" y="3736327"/>
            <a:ext cx="5514603" cy="512462"/>
          </a:xfrm>
          <a:prstGeom prst="rect">
            <a:avLst/>
          </a:prstGeom>
          <a:noFill/>
        </p:spPr>
        <p:txBody>
          <a:bodyPr wrap="square" lIns="91454" tIns="45727" rIns="91454" bIns="45727" rtlCol="0">
            <a:spAutoFit/>
          </a:bodyPr>
          <a:lstStyle/>
          <a:p>
            <a:pPr>
              <a:lnSpc>
                <a:spcPct val="130000"/>
              </a:lnSpc>
              <a:spcBef>
                <a:spcPct val="0"/>
              </a:spcBef>
              <a:buClr>
                <a:schemeClr val="accent1"/>
              </a:buClr>
            </a:pPr>
            <a:r>
              <a:rPr lang="en-US" altLang="zh-CN" sz="2100" b="1" dirty="0">
                <a:latin typeface="+mn-ea"/>
                <a:sym typeface="微软雅黑" panose="020B0503020204020204" charset="-122"/>
              </a:rPr>
              <a:t>4.2 </a:t>
            </a:r>
            <a:r>
              <a:rPr lang="zh-CN" altLang="en-US" sz="2100" b="1" dirty="0">
                <a:latin typeface="+mn-ea"/>
                <a:sym typeface="微软雅黑" panose="020B0503020204020204" charset="-122"/>
              </a:rPr>
              <a:t>后续研究计划</a:t>
            </a:r>
            <a:endParaRPr lang="en-US" altLang="zh-CN" sz="2100" b="1" dirty="0">
              <a:latin typeface="+mn-ea"/>
              <a:sym typeface="微软雅黑" panose="020B0503020204020204" charset="-122"/>
            </a:endParaRPr>
          </a:p>
        </p:txBody>
      </p:sp>
      <p:sp>
        <p:nvSpPr>
          <p:cNvPr id="11" name="TextBox 37"/>
          <p:cNvSpPr txBox="1"/>
          <p:nvPr/>
        </p:nvSpPr>
        <p:spPr>
          <a:xfrm>
            <a:off x="570508" y="4248757"/>
            <a:ext cx="9362385" cy="852555"/>
          </a:xfrm>
          <a:prstGeom prst="rect">
            <a:avLst/>
          </a:prstGeom>
          <a:noFill/>
        </p:spPr>
        <p:txBody>
          <a:bodyPr wrap="square" lIns="91454" tIns="45727" rIns="91454" bIns="45727" rtlCol="0">
            <a:spAutoFit/>
          </a:bodyPr>
          <a:lstStyle/>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mn-ea"/>
                <a:sym typeface="微软雅黑" panose="020B0503020204020204" charset="-122"/>
              </a:rPr>
              <a:t>完成后续研究内容 </a:t>
            </a:r>
            <a:r>
              <a:rPr lang="en-US" altLang="zh-CN" sz="1900" b="1" dirty="0" smtClean="0">
                <a:latin typeface="+mn-ea"/>
                <a:sym typeface="微软雅黑" panose="020B0503020204020204" charset="-122"/>
              </a:rPr>
              <a:t>2023.1-2023.2</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mn-ea"/>
                <a:sym typeface="微软雅黑" panose="020B0503020204020204" charset="-122"/>
              </a:rPr>
              <a:t>完成论文的撰写 </a:t>
            </a:r>
            <a:r>
              <a:rPr lang="en-US" altLang="zh-CN" sz="1900" b="1" dirty="0" smtClean="0">
                <a:latin typeface="+mn-ea"/>
                <a:sym typeface="微软雅黑" panose="020B0503020204020204" charset="-122"/>
              </a:rPr>
              <a:t>2023.3-2023.4</a:t>
            </a:r>
            <a:endParaRPr lang="en-US" altLang="zh-CN" sz="1900" b="1" dirty="0">
              <a:latin typeface="+mn-ea"/>
              <a:sym typeface="微软雅黑" panose="020B0503020204020204" charset="-122"/>
            </a:endParaRPr>
          </a:p>
        </p:txBody>
      </p:sp>
      <p:sp>
        <p:nvSpPr>
          <p:cNvPr id="12" name="TextBox 37"/>
          <p:cNvSpPr txBox="1"/>
          <p:nvPr/>
        </p:nvSpPr>
        <p:spPr>
          <a:xfrm>
            <a:off x="581397" y="5103999"/>
            <a:ext cx="5514603" cy="512462"/>
          </a:xfrm>
          <a:prstGeom prst="rect">
            <a:avLst/>
          </a:prstGeom>
          <a:noFill/>
        </p:spPr>
        <p:txBody>
          <a:bodyPr wrap="square" lIns="91454" tIns="45727" rIns="91454" bIns="45727" rtlCol="0">
            <a:spAutoFit/>
          </a:bodyPr>
          <a:lstStyle/>
          <a:p>
            <a:pPr>
              <a:lnSpc>
                <a:spcPct val="130000"/>
              </a:lnSpc>
              <a:spcBef>
                <a:spcPct val="0"/>
              </a:spcBef>
              <a:buClr>
                <a:schemeClr val="accent1"/>
              </a:buClr>
            </a:pPr>
            <a:r>
              <a:rPr lang="en-US" altLang="zh-CN" sz="2100" b="1" dirty="0">
                <a:latin typeface="+mn-ea"/>
                <a:sym typeface="微软雅黑" panose="020B0503020204020204" charset="-122"/>
              </a:rPr>
              <a:t>4.3 </a:t>
            </a:r>
            <a:r>
              <a:rPr lang="zh-CN" altLang="en-US" sz="2100" b="1" dirty="0">
                <a:latin typeface="+mn-ea"/>
                <a:sym typeface="微软雅黑" panose="020B0503020204020204" charset="-122"/>
              </a:rPr>
              <a:t>后续成果计划</a:t>
            </a:r>
            <a:endParaRPr lang="en-US" altLang="zh-CN" sz="2100" b="1" dirty="0">
              <a:latin typeface="+mn-ea"/>
              <a:sym typeface="微软雅黑" panose="020B0503020204020204" charset="-122"/>
            </a:endParaRPr>
          </a:p>
        </p:txBody>
      </p:sp>
      <p:sp>
        <p:nvSpPr>
          <p:cNvPr id="13" name="TextBox 37"/>
          <p:cNvSpPr txBox="1"/>
          <p:nvPr/>
        </p:nvSpPr>
        <p:spPr>
          <a:xfrm>
            <a:off x="581397" y="5616429"/>
            <a:ext cx="9362385" cy="852555"/>
          </a:xfrm>
          <a:prstGeom prst="rect">
            <a:avLst/>
          </a:prstGeom>
          <a:noFill/>
        </p:spPr>
        <p:txBody>
          <a:bodyPr wrap="square" lIns="91454" tIns="45727" rIns="91454" bIns="45727" rtlCol="0">
            <a:spAutoFit/>
          </a:bodyPr>
          <a:lstStyle/>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mn-ea"/>
                <a:sym typeface="微软雅黑" panose="020B0503020204020204" charset="-122"/>
              </a:rPr>
              <a:t>发表一篇文章</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smtClean="0">
                <a:latin typeface="+mn-ea"/>
                <a:sym typeface="微软雅黑" panose="020B0503020204020204" charset="-122"/>
              </a:rPr>
              <a:t>完成环境模拟计算平台搭建</a:t>
            </a:r>
            <a:endParaRPr lang="en-US" altLang="zh-CN" sz="1900" b="1" dirty="0">
              <a:latin typeface="+mn-ea"/>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3" y="118424"/>
            <a:ext cx="1956015" cy="655627"/>
          </a:xfrm>
          <a:prstGeom prst="rect">
            <a:avLst/>
          </a:prstGeom>
        </p:spPr>
      </p:pic>
      <p:sp>
        <p:nvSpPr>
          <p:cNvPr id="7" name="TextBox 31"/>
          <p:cNvSpPr txBox="1"/>
          <p:nvPr/>
        </p:nvSpPr>
        <p:spPr>
          <a:xfrm>
            <a:off x="2577992" y="2475577"/>
            <a:ext cx="6738729" cy="697627"/>
          </a:xfrm>
          <a:prstGeom prst="rect">
            <a:avLst/>
          </a:prstGeom>
          <a:noFill/>
        </p:spPr>
        <p:txBody>
          <a:bodyPr wrap="square" lIns="121917" tIns="60958" rIns="121917" bIns="60958" rtlCol="0">
            <a:spAutoFit/>
          </a:bodyPr>
          <a:lstStyle/>
          <a:p>
            <a:r>
              <a:rPr lang="zh-CN" altLang="en-US" sz="3700" b="1" dirty="0">
                <a:latin typeface="华文楷体" panose="02010600040101010101" pitchFamily="2" charset="-122"/>
                <a:ea typeface="华文楷体" panose="02010600040101010101" pitchFamily="2" charset="-122"/>
              </a:rPr>
              <a:t>恳请各位老师批评指正，谢谢！</a:t>
            </a:r>
          </a:p>
        </p:txBody>
      </p:sp>
      <p:sp>
        <p:nvSpPr>
          <p:cNvPr id="8" name="TextBox 31"/>
          <p:cNvSpPr txBox="1"/>
          <p:nvPr/>
        </p:nvSpPr>
        <p:spPr>
          <a:xfrm>
            <a:off x="2750102" y="3403600"/>
            <a:ext cx="6941931" cy="533480"/>
          </a:xfrm>
          <a:prstGeom prst="rect">
            <a:avLst/>
          </a:prstGeom>
          <a:noFill/>
        </p:spPr>
        <p:txBody>
          <a:bodyPr wrap="square" lIns="121917" tIns="60958" rIns="121917" bIns="60958" rtlCol="0">
            <a:spAutoFit/>
          </a:bodyPr>
          <a:lstStyle/>
          <a:p>
            <a:r>
              <a:rPr lang="zh-CN" altLang="en-US" sz="2700" b="1" dirty="0" smtClean="0">
                <a:latin typeface="华文楷体" panose="02010600040101010101" pitchFamily="2" charset="-122"/>
                <a:ea typeface="华文楷体" panose="02010600040101010101" pitchFamily="2" charset="-122"/>
              </a:rPr>
              <a:t>基于深度强化学习的合金材料参数优化研究</a:t>
            </a:r>
            <a:endParaRPr lang="zh-CN" altLang="en-US" sz="2700" b="1" dirty="0">
              <a:latin typeface="华文楷体" panose="02010600040101010101" pitchFamily="2" charset="-122"/>
              <a:ea typeface="华文楷体" panose="02010600040101010101" pitchFamily="2" charset="-122"/>
            </a:endParaRPr>
          </a:p>
        </p:txBody>
      </p:sp>
      <p:sp>
        <p:nvSpPr>
          <p:cNvPr id="9" name="副标题 1"/>
          <p:cNvSpPr>
            <a:spLocks noGrp="1"/>
          </p:cNvSpPr>
          <p:nvPr/>
        </p:nvSpPr>
        <p:spPr>
          <a:xfrm>
            <a:off x="3472181" y="4086197"/>
            <a:ext cx="4935220" cy="1542367"/>
          </a:xfrm>
          <a:prstGeom prst="rect">
            <a:avLst/>
          </a:prstGeom>
          <a:noFill/>
          <a:ln w="9525">
            <a:noFill/>
          </a:ln>
        </p:spPr>
        <p:txBody>
          <a:bodyPr vert="horz" wrap="square" lIns="121917" tIns="60958" rIns="121917" bIns="60958" anchor="t"/>
          <a:lstStyle>
            <a:lvl1pPr marL="0" indent="0" algn="ctr" rtl="0" eaLnBrk="0" fontAlgn="base" hangingPunct="0">
              <a:spcBef>
                <a:spcPct val="20000"/>
              </a:spcBef>
              <a:spcAft>
                <a:spcPct val="0"/>
              </a:spcAft>
              <a:buClr>
                <a:schemeClr val="hlink"/>
              </a:buClr>
              <a:buFont typeface="Wingdings" panose="05000000000000000000" pitchFamily="2" charset="2"/>
              <a:buNone/>
              <a:defRPr sz="16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buFont typeface="Wingdings" panose="05000000000000000000" pitchFamily="2" charset="2"/>
            </a:pPr>
            <a:r>
              <a:rPr lang="zh-CN" altLang="en-US" sz="2400" dirty="0">
                <a:latin typeface="华文楷体" panose="02010600040101010101" pitchFamily="2" charset="-122"/>
                <a:ea typeface="华文楷体" panose="02010600040101010101" pitchFamily="2" charset="-122"/>
              </a:rPr>
              <a:t>答   辩   人：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邵亚东</a:t>
            </a:r>
            <a:endParaRPr lang="en-US" altLang="zh-CN" sz="2400" spc="800" dirty="0">
              <a:latin typeface="华文楷体" panose="02010600040101010101" pitchFamily="2" charset="-122"/>
              <a:ea typeface="华文楷体" panose="02010600040101010101" pitchFamily="2" charset="-122"/>
            </a:endParaRPr>
          </a:p>
          <a:p>
            <a:pPr algn="l" eaLnBrk="1" hangingPunct="1">
              <a:buFont typeface="Wingdings" panose="05000000000000000000" pitchFamily="2" charset="2"/>
            </a:pPr>
            <a:r>
              <a:rPr lang="zh-CN" altLang="en-US" sz="2400" dirty="0">
                <a:latin typeface="华文楷体" panose="02010600040101010101" pitchFamily="2" charset="-122"/>
                <a:ea typeface="华文楷体" panose="02010600040101010101" pitchFamily="2" charset="-122"/>
              </a:rPr>
              <a:t>学          号：           </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2002015</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a:p>
            <a:pPr algn="l" eaLnBrk="1" hangingPunct="1"/>
            <a:r>
              <a:rPr lang="zh-CN" altLang="en-US" sz="2400" dirty="0">
                <a:latin typeface="华文楷体" panose="02010600040101010101" pitchFamily="2" charset="-122"/>
                <a:ea typeface="华文楷体" panose="02010600040101010101" pitchFamily="2" charset="-122"/>
              </a:rPr>
              <a:t>指 导 教 师：   </a:t>
            </a:r>
            <a:r>
              <a:rPr lang="zh-CN" altLang="en-US" sz="2400" spc="800" dirty="0">
                <a:latin typeface="华文楷体" panose="02010600040101010101" pitchFamily="2" charset="-122"/>
                <a:ea typeface="华文楷体" panose="02010600040101010101" pitchFamily="2" charset="-122"/>
              </a:rPr>
              <a:t>贾子熙 副教授</a:t>
            </a:r>
            <a:endParaRPr lang="en-US" altLang="zh-CN" sz="2400" spc="800" dirty="0">
              <a:latin typeface="华文楷体" panose="02010600040101010101" pitchFamily="2" charset="-122"/>
              <a:ea typeface="华文楷体" panose="02010600040101010101" pitchFamily="2" charset="-122"/>
            </a:endParaRPr>
          </a:p>
        </p:txBody>
      </p:sp>
      <p:cxnSp>
        <p:nvCxnSpPr>
          <p:cNvPr id="10" name="直接连接符 9"/>
          <p:cNvCxnSpPr/>
          <p:nvPr/>
        </p:nvCxnSpPr>
        <p:spPr>
          <a:xfrm>
            <a:off x="2547512" y="3155424"/>
            <a:ext cx="6941929"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rgbClr val="3B3D40"/>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rgbClr val="3B3D40"/>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rgbClr val="3B3D40"/>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现阶段总结</a:t>
              </a:r>
              <a:endParaRPr lang="en-US" altLang="zh-CN" sz="3200" dirty="0">
                <a:solidFill>
                  <a:schemeClr val="tx1">
                    <a:lumMod val="85000"/>
                    <a:lumOff val="15000"/>
                  </a:schemeClr>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rgbClr val="3B3D40"/>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后续计划</a:t>
              </a:r>
              <a:endParaRPr lang="en-US" altLang="zh-CN" sz="3200" dirty="0">
                <a:solidFill>
                  <a:schemeClr val="tx1">
                    <a:lumMod val="85000"/>
                    <a:lumOff val="15000"/>
                  </a:schemeClr>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chemeClr val="accent1"/>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现阶段总结</a:t>
              </a:r>
              <a:endParaRPr lang="en-US" altLang="zh-CN" sz="3200" dirty="0">
                <a:solidFill>
                  <a:schemeClr val="tx1">
                    <a:lumMod val="85000"/>
                    <a:lumOff val="15000"/>
                  </a:schemeClr>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后续计划</a:t>
              </a:r>
              <a:endParaRPr lang="en-US" altLang="zh-CN" sz="3200" dirty="0">
                <a:solidFill>
                  <a:schemeClr val="tx1">
                    <a:lumMod val="85000"/>
                    <a:lumOff val="15000"/>
                  </a:schemeClr>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5679" y="252688"/>
            <a:ext cx="4488501" cy="533480"/>
          </a:xfrm>
          <a:prstGeom prst="rect">
            <a:avLst/>
          </a:prstGeom>
          <a:noFill/>
        </p:spPr>
        <p:txBody>
          <a:bodyPr wrap="square" lIns="121917" tIns="60958" rIns="121917" bIns="60958" rtlCol="0">
            <a:spAutoFit/>
          </a:bodyPr>
          <a:lstStyle/>
          <a:p>
            <a:r>
              <a:rPr lang="en-US" altLang="zh-CN" sz="2700" b="1" dirty="0">
                <a:cs typeface="+mn-ea"/>
                <a:sym typeface="+mn-lt"/>
              </a:rPr>
              <a:t>1.1 </a:t>
            </a:r>
            <a:r>
              <a:rPr lang="zh-CN" altLang="en-US" sz="2700" b="1" dirty="0">
                <a:cs typeface="+mn-ea"/>
                <a:sym typeface="+mn-lt"/>
              </a:rPr>
              <a:t>课题背景及意义</a:t>
            </a:r>
          </a:p>
        </p:txBody>
      </p:sp>
      <p:sp>
        <p:nvSpPr>
          <p:cNvPr id="107" name="Text Placeholder 34"/>
          <p:cNvSpPr txBox="1"/>
          <p:nvPr/>
        </p:nvSpPr>
        <p:spPr>
          <a:xfrm>
            <a:off x="4293577" y="1203979"/>
            <a:ext cx="7590751" cy="2821923"/>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spcBef>
                <a:spcPts val="0"/>
              </a:spcBef>
              <a:spcAft>
                <a:spcPct val="0"/>
              </a:spcAft>
              <a:buClr>
                <a:srgbClr val="008080"/>
              </a:buClr>
            </a:pPr>
            <a:r>
              <a:rPr lang="en-US" altLang="zh-CN" sz="1900" b="1" dirty="0" err="1" smtClean="0">
                <a:latin typeface="宋体" panose="02010600030101010101" pitchFamily="2" charset="-122"/>
                <a:ea typeface="宋体" panose="02010600030101010101" pitchFamily="2" charset="-122"/>
              </a:rPr>
              <a:t>Pourbaix</a:t>
            </a:r>
            <a:r>
              <a:rPr lang="zh-CN" altLang="en-US" sz="1900" b="1" dirty="0" smtClean="0">
                <a:latin typeface="宋体" panose="02010600030101010101" pitchFamily="2" charset="-122"/>
                <a:ea typeface="宋体" panose="02010600030101010101" pitchFamily="2" charset="-122"/>
              </a:rPr>
              <a:t>图和</a:t>
            </a:r>
            <a:r>
              <a:rPr lang="en-US" altLang="zh-CN" sz="1900" b="1" dirty="0" err="1" smtClean="0">
                <a:latin typeface="宋体" panose="02010600030101010101" pitchFamily="2" charset="-122"/>
                <a:ea typeface="宋体" panose="02010600030101010101" pitchFamily="2" charset="-122"/>
              </a:rPr>
              <a:t>Tafe</a:t>
            </a:r>
            <a:r>
              <a:rPr lang="zh-CN" altLang="en-US" sz="1900" b="1" dirty="0" smtClean="0">
                <a:latin typeface="宋体" panose="02010600030101010101" pitchFamily="2" charset="-122"/>
                <a:ea typeface="宋体" panose="02010600030101010101" pitchFamily="2" charset="-122"/>
              </a:rPr>
              <a:t>方程是其基本理论对于电化学腐蚀的热力学和动力学对腐蚀的发展有巨大的世界性影响。</a:t>
            </a:r>
            <a:r>
              <a:rPr lang="en-US" altLang="zh-CN" sz="1900" b="1" dirty="0" err="1" smtClean="0">
                <a:latin typeface="宋体" panose="02010600030101010101" pitchFamily="2" charset="-122"/>
                <a:ea typeface="宋体" panose="02010600030101010101" pitchFamily="2" charset="-122"/>
              </a:rPr>
              <a:t>Pourbaix</a:t>
            </a:r>
            <a:r>
              <a:rPr lang="zh-CN" altLang="en-US" sz="1900" b="1" dirty="0" smtClean="0">
                <a:latin typeface="宋体" panose="02010600030101010101" pitchFamily="2" charset="-122"/>
                <a:ea typeface="宋体" panose="02010600030101010101" pitchFamily="2" charset="-122"/>
              </a:rPr>
              <a:t>图是电化学反应的热力学相图，绘制了电化学反应的电极电位与溶液</a:t>
            </a:r>
            <a:r>
              <a:rPr lang="en-US" altLang="zh-CN" sz="1900" b="1" dirty="0" smtClean="0">
                <a:latin typeface="宋体" panose="02010600030101010101" pitchFamily="2" charset="-122"/>
                <a:ea typeface="宋体" panose="02010600030101010101" pitchFamily="2" charset="-122"/>
              </a:rPr>
              <a:t>pH</a:t>
            </a:r>
            <a:r>
              <a:rPr lang="zh-CN" altLang="en-US" sz="1900" b="1" dirty="0" smtClean="0">
                <a:latin typeface="宋体" panose="02010600030101010101" pitchFamily="2" charset="-122"/>
                <a:ea typeface="宋体" panose="02010600030101010101" pitchFamily="2" charset="-122"/>
              </a:rPr>
              <a:t>值的反应</a:t>
            </a:r>
            <a:r>
              <a:rPr lang="en-US" altLang="zh-CN" sz="1900" b="1" dirty="0" smtClean="0">
                <a:latin typeface="宋体" panose="02010600030101010101" pitchFamily="2" charset="-122"/>
                <a:ea typeface="宋体" panose="02010600030101010101" pitchFamily="2" charset="-122"/>
              </a:rPr>
              <a:t>;</a:t>
            </a:r>
            <a:r>
              <a:rPr lang="zh-CN" altLang="en-US" sz="1900" b="1" dirty="0" smtClean="0">
                <a:latin typeface="宋体" panose="02010600030101010101" pitchFamily="2" charset="-122"/>
                <a:ea typeface="宋体" panose="02010600030101010101" pitchFamily="2" charset="-122"/>
              </a:rPr>
              <a:t>它在决定时非常有用金属与水溶液接触时的稳定化学形态。</a:t>
            </a:r>
            <a:r>
              <a:rPr lang="en-US" altLang="zh-CN" sz="1900" b="1" dirty="0" err="1" smtClean="0">
                <a:latin typeface="宋体" panose="02010600030101010101" pitchFamily="2" charset="-122"/>
                <a:ea typeface="宋体" panose="02010600030101010101" pitchFamily="2" charset="-122"/>
              </a:rPr>
              <a:t>Tafe</a:t>
            </a:r>
            <a:r>
              <a:rPr lang="zh-CN" altLang="en-US" sz="1900" b="1" dirty="0" smtClean="0">
                <a:latin typeface="宋体" panose="02010600030101010101" pitchFamily="2" charset="-122"/>
                <a:ea typeface="宋体" panose="02010600030101010101" pitchFamily="2" charset="-122"/>
              </a:rPr>
              <a:t>方程显示了电极电位与电极电位之间的关系电流密度</a:t>
            </a:r>
            <a:r>
              <a:rPr lang="en-US" altLang="zh-CN" sz="1900" b="1" dirty="0" smtClean="0">
                <a:latin typeface="宋体" panose="02010600030101010101" pitchFamily="2" charset="-122"/>
                <a:ea typeface="宋体" panose="02010600030101010101" pitchFamily="2" charset="-122"/>
              </a:rPr>
              <a:t>;</a:t>
            </a:r>
            <a:r>
              <a:rPr lang="zh-CN" altLang="en-US" sz="1900" b="1" dirty="0" smtClean="0">
                <a:latin typeface="宋体" panose="02010600030101010101" pitchFamily="2" charset="-122"/>
                <a:ea typeface="宋体" panose="02010600030101010101" pitchFamily="2" charset="-122"/>
              </a:rPr>
              <a:t>得到腐蚀速率</a:t>
            </a:r>
            <a:r>
              <a:rPr lang="en-US" altLang="zh-CN" sz="1900" b="1" dirty="0" smtClean="0">
                <a:latin typeface="宋体" panose="02010600030101010101" pitchFamily="2" charset="-122"/>
                <a:ea typeface="宋体" panose="02010600030101010101" pitchFamily="2" charset="-122"/>
              </a:rPr>
              <a:t>(CRs)</a:t>
            </a:r>
            <a:r>
              <a:rPr lang="zh-CN" altLang="en-US" sz="1900" b="1" dirty="0" smtClean="0">
                <a:latin typeface="宋体" panose="02010600030101010101" pitchFamily="2" charset="-122"/>
                <a:ea typeface="宋体" panose="02010600030101010101" pitchFamily="2" charset="-122"/>
              </a:rPr>
              <a:t>非常有用。然而，电化学腐蚀的热力学和动力学之间的关系非常弱。他们甚至不同意这在一定程度上阻碍了腐蚀的发展。为此文章提出了一种新的模型，设计了新合金的一套原则。</a:t>
            </a:r>
            <a:endParaRPr lang="en-US" altLang="zh-CN" sz="1900" b="1" dirty="0" smtClean="0">
              <a:latin typeface="宋体" panose="02010600030101010101" pitchFamily="2" charset="-122"/>
              <a:ea typeface="宋体" panose="02010600030101010101" pitchFamily="2" charset="-122"/>
            </a:endParaRPr>
          </a:p>
          <a:p>
            <a:pPr fontAlgn="base">
              <a:lnSpc>
                <a:spcPct val="100000"/>
              </a:lnSpc>
              <a:spcBef>
                <a:spcPts val="0"/>
              </a:spcBef>
              <a:spcAft>
                <a:spcPct val="0"/>
              </a:spcAft>
              <a:buClr>
                <a:srgbClr val="008080"/>
              </a:buClr>
            </a:pPr>
            <a:endParaRPr lang="en-US" altLang="zh-CN" b="1"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11" name="文本框 10"/>
          <p:cNvSpPr txBox="1"/>
          <p:nvPr/>
        </p:nvSpPr>
        <p:spPr>
          <a:xfrm>
            <a:off x="4280878" y="4379945"/>
            <a:ext cx="2283967" cy="533480"/>
          </a:xfrm>
          <a:prstGeom prst="rect">
            <a:avLst/>
          </a:prstGeom>
          <a:noFill/>
        </p:spPr>
        <p:txBody>
          <a:bodyPr wrap="square" lIns="121917" tIns="60958" rIns="121917" bIns="60958" rtlCol="0">
            <a:spAutoFit/>
          </a:bodyPr>
          <a:lstStyle/>
          <a:p>
            <a:r>
              <a:rPr lang="en-US" altLang="zh-CN" sz="2700" b="1" dirty="0">
                <a:cs typeface="+mn-ea"/>
                <a:sym typeface="+mn-lt"/>
              </a:rPr>
              <a:t>1.2 </a:t>
            </a:r>
            <a:r>
              <a:rPr lang="zh-CN" altLang="en-US" sz="2700" b="1" dirty="0">
                <a:cs typeface="+mn-ea"/>
                <a:sym typeface="+mn-lt"/>
              </a:rPr>
              <a:t>研究目标</a:t>
            </a:r>
          </a:p>
        </p:txBody>
      </p:sp>
      <p:sp>
        <p:nvSpPr>
          <p:cNvPr id="12" name="Text Placeholder 34"/>
          <p:cNvSpPr txBox="1"/>
          <p:nvPr/>
        </p:nvSpPr>
        <p:spPr>
          <a:xfrm>
            <a:off x="4459390" y="4924599"/>
            <a:ext cx="7948511" cy="1326324"/>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5000"/>
              </a:lnSpc>
              <a:spcBef>
                <a:spcPts val="0"/>
              </a:spcBef>
              <a:spcAft>
                <a:spcPct val="0"/>
              </a:spcAft>
            </a:pPr>
            <a:r>
              <a:rPr lang="en-US" altLang="zh-CN" sz="1900" b="1" dirty="0" smtClean="0">
                <a:latin typeface="宋体" panose="02010600030101010101" pitchFamily="2" charset="-122"/>
                <a:ea typeface="宋体" panose="02010600030101010101" pitchFamily="2" charset="-122"/>
              </a:rPr>
              <a:t>   </a:t>
            </a:r>
            <a:r>
              <a:rPr lang="zh-CN" altLang="en-US" sz="1900" b="1" dirty="0" smtClean="0">
                <a:latin typeface="宋体" panose="02010600030101010101" pitchFamily="2" charset="-122"/>
                <a:ea typeface="宋体" panose="02010600030101010101" pitchFamily="2" charset="-122"/>
              </a:rPr>
              <a:t>提出的模型在描述金属</a:t>
            </a:r>
            <a:r>
              <a:rPr lang="en-US" altLang="zh-CN" sz="1900" b="1" dirty="0" smtClean="0">
                <a:latin typeface="宋体" panose="02010600030101010101" pitchFamily="2" charset="-122"/>
                <a:ea typeface="宋体" panose="02010600030101010101" pitchFamily="2" charset="-122"/>
              </a:rPr>
              <a:t>/</a:t>
            </a:r>
            <a:r>
              <a:rPr lang="zh-CN" altLang="en-US" sz="1900" b="1" dirty="0" smtClean="0">
                <a:latin typeface="宋体" panose="02010600030101010101" pitchFamily="2" charset="-122"/>
                <a:ea typeface="宋体" panose="02010600030101010101" pitchFamily="2" charset="-122"/>
              </a:rPr>
              <a:t>溶液中复杂的溶解</a:t>
            </a:r>
            <a:r>
              <a:rPr lang="en-US" altLang="zh-CN" sz="1900" b="1" dirty="0" smtClean="0">
                <a:latin typeface="宋体" panose="02010600030101010101" pitchFamily="2" charset="-122"/>
                <a:ea typeface="宋体" panose="02010600030101010101" pitchFamily="2" charset="-122"/>
              </a:rPr>
              <a:t>-</a:t>
            </a:r>
            <a:r>
              <a:rPr lang="zh-CN" altLang="en-US" sz="1900" b="1" dirty="0" smtClean="0">
                <a:latin typeface="宋体" panose="02010600030101010101" pitchFamily="2" charset="-122"/>
                <a:ea typeface="宋体" panose="02010600030101010101" pitchFamily="2" charset="-122"/>
              </a:rPr>
              <a:t>电离</a:t>
            </a:r>
            <a:r>
              <a:rPr lang="en-US" altLang="zh-CN" sz="1900" b="1" dirty="0" smtClean="0">
                <a:latin typeface="宋体" panose="02010600030101010101" pitchFamily="2" charset="-122"/>
                <a:ea typeface="宋体" panose="02010600030101010101" pitchFamily="2" charset="-122"/>
              </a:rPr>
              <a:t>-</a:t>
            </a:r>
            <a:r>
              <a:rPr lang="zh-CN" altLang="en-US" sz="1900" b="1" dirty="0" smtClean="0">
                <a:latin typeface="宋体" panose="02010600030101010101" pitchFamily="2" charset="-122"/>
                <a:ea typeface="宋体" panose="02010600030101010101" pitchFamily="2" charset="-122"/>
              </a:rPr>
              <a:t>扩散</a:t>
            </a:r>
            <a:r>
              <a:rPr lang="en-US" altLang="zh-CN" sz="1900" b="1" dirty="0" smtClean="0">
                <a:latin typeface="宋体" panose="02010600030101010101" pitchFamily="2" charset="-122"/>
                <a:ea typeface="宋体" panose="02010600030101010101" pitchFamily="2" charset="-122"/>
              </a:rPr>
              <a:t>-</a:t>
            </a:r>
            <a:r>
              <a:rPr lang="zh-CN" altLang="en-US" sz="1900" b="1" dirty="0" smtClean="0">
                <a:latin typeface="宋体" panose="02010600030101010101" pitchFamily="2" charset="-122"/>
                <a:ea typeface="宋体" panose="02010600030101010101" pitchFamily="2" charset="-122"/>
              </a:rPr>
              <a:t>沉积过程中有很多未知参数需要确定，且这些参数对最后结果有着很大的影响，同时这些参数的区间比较大，且对于不同合金组合的不同合金不同参数有着不同的影响，所以使用强化学习对参数优化迫在眉睫</a:t>
            </a:r>
            <a:endParaRPr lang="en-US" altLang="zh-CN" sz="1900" b="1" dirty="0">
              <a:latin typeface="宋体" panose="02010600030101010101" pitchFamily="2" charset="-122"/>
              <a:ea typeface="宋体" panose="02010600030101010101" pitchFamily="2" charset="-122"/>
            </a:endParaRPr>
          </a:p>
        </p:txBody>
      </p:sp>
      <p:sp>
        <p:nvSpPr>
          <p:cNvPr id="2" name="矩形 1"/>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4" name="菱形 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5" name="菱形 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pic>
        <p:nvPicPr>
          <p:cNvPr id="1026" name="Picture 2"/>
          <p:cNvPicPr>
            <a:picLocks noChangeAspect="1" noChangeArrowheads="1"/>
          </p:cNvPicPr>
          <p:nvPr/>
        </p:nvPicPr>
        <p:blipFill>
          <a:blip r:embed="rId4" cstate="print"/>
          <a:srcRect/>
          <a:stretch>
            <a:fillRect/>
          </a:stretch>
        </p:blipFill>
        <p:spPr bwMode="auto">
          <a:xfrm>
            <a:off x="372534" y="1299516"/>
            <a:ext cx="3479799" cy="1841617"/>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251581" y="3661415"/>
            <a:ext cx="4048276" cy="248024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87922" y="4649936"/>
            <a:ext cx="11882537" cy="196726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ln>
                <a:solidFill>
                  <a:schemeClr val="accent1"/>
                </a:solidFill>
              </a:ln>
              <a:solidFill>
                <a:schemeClr val="bg1"/>
              </a:solidFill>
            </a:endParaRPr>
          </a:p>
        </p:txBody>
      </p:sp>
      <p:sp>
        <p:nvSpPr>
          <p:cNvPr id="6" name="矩形 5"/>
          <p:cNvSpPr/>
          <p:nvPr/>
        </p:nvSpPr>
        <p:spPr>
          <a:xfrm>
            <a:off x="187922" y="2851643"/>
            <a:ext cx="9935207" cy="164385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n>
                <a:solidFill>
                  <a:schemeClr val="accent1"/>
                </a:solidFill>
              </a:ln>
              <a:solidFill>
                <a:schemeClr val="bg1"/>
              </a:solidFill>
            </a:endParaRPr>
          </a:p>
        </p:txBody>
      </p:sp>
      <p:sp>
        <p:nvSpPr>
          <p:cNvPr id="3" name="矩形 2"/>
          <p:cNvSpPr/>
          <p:nvPr/>
        </p:nvSpPr>
        <p:spPr>
          <a:xfrm>
            <a:off x="187922" y="869638"/>
            <a:ext cx="9935207" cy="188620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ln>
                <a:solidFill>
                  <a:schemeClr val="accent1"/>
                </a:solidFill>
              </a:ln>
              <a:solidFill>
                <a:schemeClr val="bg1"/>
              </a:solidFill>
            </a:endParaRPr>
          </a:p>
        </p:txBody>
      </p:sp>
      <p:sp>
        <p:nvSpPr>
          <p:cNvPr id="40" name="文本框 39"/>
          <p:cNvSpPr txBox="1"/>
          <p:nvPr/>
        </p:nvSpPr>
        <p:spPr>
          <a:xfrm>
            <a:off x="581398" y="170599"/>
            <a:ext cx="4297669" cy="615553"/>
          </a:xfrm>
          <a:prstGeom prst="rect">
            <a:avLst/>
          </a:prstGeom>
          <a:noFill/>
        </p:spPr>
        <p:txBody>
          <a:bodyPr wrap="square" lIns="121917" tIns="60958" rIns="121917" bIns="60958" rtlCol="0">
            <a:spAutoFit/>
          </a:bodyPr>
          <a:lstStyle/>
          <a:p>
            <a:r>
              <a:rPr lang="en-US" altLang="zh-CN" sz="3200" b="1" dirty="0">
                <a:cs typeface="+mn-ea"/>
                <a:sym typeface="+mn-lt"/>
              </a:rPr>
              <a:t>1.2 </a:t>
            </a:r>
            <a:r>
              <a:rPr lang="zh-CN" altLang="en-US" sz="3200" b="1" dirty="0">
                <a:cs typeface="+mn-ea"/>
                <a:sym typeface="+mn-lt"/>
              </a:rPr>
              <a:t>研究技术路线</a:t>
            </a:r>
          </a:p>
        </p:txBody>
      </p:sp>
      <p:pic>
        <p:nvPicPr>
          <p:cNvPr id="41" name="图片 4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58014" y="1499326"/>
            <a:ext cx="633785" cy="422524"/>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flipH="1">
            <a:off x="1178760" y="1030953"/>
            <a:ext cx="633785" cy="422523"/>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533021" y="1276101"/>
            <a:ext cx="633787" cy="422524"/>
          </a:xfrm>
          <a:prstGeom prst="rect">
            <a:avLst/>
          </a:prstGeom>
        </p:spPr>
      </p:pic>
      <p:pic>
        <p:nvPicPr>
          <p:cNvPr id="14" name="图片 13"/>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874011" y="1758563"/>
            <a:ext cx="669668" cy="446445"/>
          </a:xfrm>
          <a:prstGeom prst="rect">
            <a:avLst/>
          </a:prstGeom>
        </p:spPr>
      </p:pic>
      <p:pic>
        <p:nvPicPr>
          <p:cNvPr id="16" name="图片 15"/>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968467" y="1070562"/>
            <a:ext cx="669668" cy="446445"/>
          </a:xfrm>
          <a:prstGeom prst="rect">
            <a:avLst/>
          </a:prstGeom>
        </p:spPr>
      </p:pic>
      <p:pic>
        <p:nvPicPr>
          <p:cNvPr id="18" name="图片 17"/>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178757" y="1742167"/>
            <a:ext cx="633787" cy="422524"/>
          </a:xfrm>
          <a:prstGeom prst="rect">
            <a:avLst/>
          </a:prstGeom>
        </p:spPr>
      </p:pic>
      <p:pic>
        <p:nvPicPr>
          <p:cNvPr id="20" name="图片 19"/>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2171308" y="1381697"/>
            <a:ext cx="633787" cy="422524"/>
          </a:xfrm>
          <a:prstGeom prst="rect">
            <a:avLst/>
          </a:prstGeom>
        </p:spPr>
      </p:pic>
      <p:pic>
        <p:nvPicPr>
          <p:cNvPr id="21" name="图片 20"/>
          <p:cNvPicPr>
            <a:picLocks noChangeAspect="1"/>
          </p:cNvPicPr>
          <p:nvPr/>
        </p:nvPicPr>
        <p:blipFill rotWithShape="1">
          <a:blip r:embed="rId11"/>
          <a:srcRect t="29334"/>
          <a:stretch>
            <a:fillRect/>
          </a:stretch>
        </p:blipFill>
        <p:spPr>
          <a:xfrm>
            <a:off x="3670120" y="1285987"/>
            <a:ext cx="1416753" cy="667443"/>
          </a:xfrm>
          <a:prstGeom prst="rect">
            <a:avLst/>
          </a:prstGeom>
        </p:spPr>
      </p:pic>
      <p:sp>
        <p:nvSpPr>
          <p:cNvPr id="23" name="Rectangle 99"/>
          <p:cNvSpPr/>
          <p:nvPr/>
        </p:nvSpPr>
        <p:spPr>
          <a:xfrm>
            <a:off x="3100032" y="2050354"/>
            <a:ext cx="2343489" cy="969476"/>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图像特征提取、匹配</a:t>
            </a:r>
            <a:endParaRPr lang="en-US" altLang="zh-CN" sz="1900" b="1" dirty="0">
              <a:cs typeface="+mn-ea"/>
              <a:sym typeface="+mn-lt"/>
            </a:endParaRPr>
          </a:p>
        </p:txBody>
      </p:sp>
      <p:pic>
        <p:nvPicPr>
          <p:cNvPr id="25" name="图片 24"/>
          <p:cNvPicPr>
            <a:picLocks noChangeAspect="1"/>
          </p:cNvPicPr>
          <p:nvPr/>
        </p:nvPicPr>
        <p:blipFill>
          <a:blip r:embed="rId12" cstate="print"/>
          <a:stretch>
            <a:fillRect/>
          </a:stretch>
        </p:blipFill>
        <p:spPr>
          <a:xfrm>
            <a:off x="6048463" y="1204855"/>
            <a:ext cx="1409093" cy="872485"/>
          </a:xfrm>
          <a:prstGeom prst="rect">
            <a:avLst/>
          </a:prstGeom>
        </p:spPr>
      </p:pic>
      <p:pic>
        <p:nvPicPr>
          <p:cNvPr id="27" name="图片 26"/>
          <p:cNvPicPr>
            <a:picLocks noChangeAspect="1"/>
          </p:cNvPicPr>
          <p:nvPr/>
        </p:nvPicPr>
        <p:blipFill>
          <a:blip r:embed="rId13" cstate="print"/>
          <a:stretch>
            <a:fillRect/>
          </a:stretch>
        </p:blipFill>
        <p:spPr>
          <a:xfrm>
            <a:off x="8419147" y="1168673"/>
            <a:ext cx="1302796" cy="992247"/>
          </a:xfrm>
          <a:prstGeom prst="rect">
            <a:avLst/>
          </a:prstGeom>
        </p:spPr>
      </p:pic>
      <p:sp>
        <p:nvSpPr>
          <p:cNvPr id="31" name="Rectangle 99"/>
          <p:cNvSpPr/>
          <p:nvPr/>
        </p:nvSpPr>
        <p:spPr>
          <a:xfrm>
            <a:off x="5779216" y="2038814"/>
            <a:ext cx="2062527" cy="530894"/>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稀疏重建（</a:t>
            </a:r>
            <a:r>
              <a:rPr lang="en-US" altLang="zh-CN" sz="1900" b="1" dirty="0" err="1">
                <a:cs typeface="+mn-ea"/>
                <a:sym typeface="+mn-lt"/>
              </a:rPr>
              <a:t>SfM</a:t>
            </a:r>
            <a:r>
              <a:rPr lang="zh-CN" altLang="en-US" sz="1900" b="1" dirty="0">
                <a:cs typeface="+mn-ea"/>
                <a:sym typeface="+mn-lt"/>
              </a:rPr>
              <a:t>）</a:t>
            </a:r>
            <a:endParaRPr lang="en-US" altLang="zh-CN" sz="1900" b="1" dirty="0">
              <a:cs typeface="+mn-ea"/>
              <a:sym typeface="+mn-lt"/>
            </a:endParaRPr>
          </a:p>
        </p:txBody>
      </p:sp>
      <p:sp>
        <p:nvSpPr>
          <p:cNvPr id="32" name="Rectangle 99"/>
          <p:cNvSpPr/>
          <p:nvPr/>
        </p:nvSpPr>
        <p:spPr>
          <a:xfrm>
            <a:off x="8034212" y="2062801"/>
            <a:ext cx="1992243" cy="530894"/>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稠密重建（</a:t>
            </a:r>
            <a:r>
              <a:rPr lang="en-US" altLang="zh-CN" sz="1900" b="1" dirty="0">
                <a:cs typeface="+mn-ea"/>
                <a:sym typeface="+mn-lt"/>
              </a:rPr>
              <a:t>MVS</a:t>
            </a:r>
            <a:r>
              <a:rPr lang="zh-CN" altLang="en-US" sz="1900" b="1" dirty="0">
                <a:cs typeface="+mn-ea"/>
                <a:sym typeface="+mn-lt"/>
              </a:rPr>
              <a:t>）</a:t>
            </a:r>
            <a:endParaRPr lang="en-US" altLang="zh-CN" sz="1900" b="1" dirty="0">
              <a:cs typeface="+mn-ea"/>
              <a:sym typeface="+mn-lt"/>
            </a:endParaRPr>
          </a:p>
        </p:txBody>
      </p:sp>
      <p:pic>
        <p:nvPicPr>
          <p:cNvPr id="34" name="图片 33"/>
          <p:cNvPicPr>
            <a:picLocks noChangeAspect="1"/>
          </p:cNvPicPr>
          <p:nvPr/>
        </p:nvPicPr>
        <p:blipFill>
          <a:blip r:embed="rId14" cstate="print"/>
          <a:stretch>
            <a:fillRect/>
          </a:stretch>
        </p:blipFill>
        <p:spPr>
          <a:xfrm>
            <a:off x="10467706" y="2749834"/>
            <a:ext cx="1602753" cy="1088591"/>
          </a:xfrm>
          <a:prstGeom prst="rect">
            <a:avLst/>
          </a:prstGeom>
        </p:spPr>
      </p:pic>
      <p:pic>
        <p:nvPicPr>
          <p:cNvPr id="36" name="图片 35"/>
          <p:cNvPicPr>
            <a:picLocks noChangeAspect="1"/>
          </p:cNvPicPr>
          <p:nvPr/>
        </p:nvPicPr>
        <p:blipFill rotWithShape="1">
          <a:blip r:embed="rId15" cstate="print"/>
          <a:srcRect l="12605"/>
          <a:stretch>
            <a:fillRect/>
          </a:stretch>
        </p:blipFill>
        <p:spPr>
          <a:xfrm>
            <a:off x="850135" y="3182644"/>
            <a:ext cx="1218400" cy="746525"/>
          </a:xfrm>
          <a:prstGeom prst="rect">
            <a:avLst/>
          </a:prstGeom>
        </p:spPr>
      </p:pic>
      <p:sp>
        <p:nvSpPr>
          <p:cNvPr id="38" name="Rectangle 99"/>
          <p:cNvSpPr/>
          <p:nvPr/>
        </p:nvSpPr>
        <p:spPr>
          <a:xfrm>
            <a:off x="3021730" y="3821057"/>
            <a:ext cx="1662025" cy="530894"/>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空间变换网络</a:t>
            </a:r>
            <a:endParaRPr lang="en-US" altLang="zh-CN" sz="1900" b="1" dirty="0">
              <a:cs typeface="+mn-ea"/>
              <a:sym typeface="+mn-lt"/>
            </a:endParaRPr>
          </a:p>
        </p:txBody>
      </p:sp>
      <p:sp>
        <p:nvSpPr>
          <p:cNvPr id="43" name="Rectangle 99"/>
          <p:cNvSpPr/>
          <p:nvPr/>
        </p:nvSpPr>
        <p:spPr>
          <a:xfrm>
            <a:off x="815664" y="3815945"/>
            <a:ext cx="1223065" cy="530894"/>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输入点云</a:t>
            </a:r>
            <a:endParaRPr lang="en-US" altLang="zh-CN" sz="1900" b="1" dirty="0">
              <a:cs typeface="+mn-ea"/>
              <a:sym typeface="+mn-lt"/>
            </a:endParaRPr>
          </a:p>
        </p:txBody>
      </p:sp>
      <p:pic>
        <p:nvPicPr>
          <p:cNvPr id="45" name="图片 44"/>
          <p:cNvPicPr>
            <a:picLocks noChangeAspect="1"/>
          </p:cNvPicPr>
          <p:nvPr/>
        </p:nvPicPr>
        <p:blipFill>
          <a:blip r:embed="rId16" cstate="print"/>
          <a:stretch>
            <a:fillRect/>
          </a:stretch>
        </p:blipFill>
        <p:spPr>
          <a:xfrm>
            <a:off x="5770397" y="3115743"/>
            <a:ext cx="1639660" cy="823951"/>
          </a:xfrm>
          <a:prstGeom prst="rect">
            <a:avLst/>
          </a:prstGeom>
        </p:spPr>
      </p:pic>
      <p:sp>
        <p:nvSpPr>
          <p:cNvPr id="46" name="Rectangle 99"/>
          <p:cNvSpPr/>
          <p:nvPr/>
        </p:nvSpPr>
        <p:spPr>
          <a:xfrm>
            <a:off x="5610799" y="3822677"/>
            <a:ext cx="1848221" cy="969476"/>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特征提取与融合</a:t>
            </a:r>
            <a:endParaRPr lang="en-US" altLang="zh-CN" sz="1900" b="1" dirty="0">
              <a:cs typeface="+mn-ea"/>
              <a:sym typeface="+mn-lt"/>
            </a:endParaRPr>
          </a:p>
        </p:txBody>
      </p:sp>
      <p:pic>
        <p:nvPicPr>
          <p:cNvPr id="60" name="图片 59"/>
          <p:cNvPicPr>
            <a:picLocks noChangeAspect="1"/>
          </p:cNvPicPr>
          <p:nvPr/>
        </p:nvPicPr>
        <p:blipFill>
          <a:blip r:embed="rId17" cstate="print"/>
          <a:stretch>
            <a:fillRect/>
          </a:stretch>
        </p:blipFill>
        <p:spPr>
          <a:xfrm>
            <a:off x="3004470" y="3271803"/>
            <a:ext cx="1782925" cy="636563"/>
          </a:xfrm>
          <a:prstGeom prst="rect">
            <a:avLst/>
          </a:prstGeom>
        </p:spPr>
      </p:pic>
      <p:pic>
        <p:nvPicPr>
          <p:cNvPr id="63" name="图片 62"/>
          <p:cNvPicPr>
            <a:picLocks noChangeAspect="1"/>
          </p:cNvPicPr>
          <p:nvPr/>
        </p:nvPicPr>
        <p:blipFill>
          <a:blip r:embed="rId18" cstate="print"/>
          <a:stretch>
            <a:fillRect/>
          </a:stretch>
        </p:blipFill>
        <p:spPr>
          <a:xfrm>
            <a:off x="8109687" y="3225954"/>
            <a:ext cx="1916768" cy="774999"/>
          </a:xfrm>
          <a:prstGeom prst="rect">
            <a:avLst/>
          </a:prstGeom>
        </p:spPr>
      </p:pic>
      <p:sp>
        <p:nvSpPr>
          <p:cNvPr id="4096" name="Rectangle 99"/>
          <p:cNvSpPr/>
          <p:nvPr/>
        </p:nvSpPr>
        <p:spPr>
          <a:xfrm>
            <a:off x="8489257" y="3866945"/>
            <a:ext cx="1230311" cy="530894"/>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点云分割</a:t>
            </a:r>
            <a:endParaRPr lang="en-US" altLang="zh-CN" sz="1900" b="1" dirty="0">
              <a:cs typeface="+mn-ea"/>
              <a:sym typeface="+mn-lt"/>
            </a:endParaRPr>
          </a:p>
        </p:txBody>
      </p:sp>
      <p:sp>
        <p:nvSpPr>
          <p:cNvPr id="4099" name="Rectangle 99"/>
          <p:cNvSpPr/>
          <p:nvPr/>
        </p:nvSpPr>
        <p:spPr>
          <a:xfrm>
            <a:off x="10540489" y="3773242"/>
            <a:ext cx="1602753" cy="677088"/>
          </a:xfrm>
          <a:prstGeom prst="rect">
            <a:avLst/>
          </a:prstGeom>
        </p:spPr>
        <p:txBody>
          <a:bodyPr wrap="square" lIns="91420" tIns="45710" rIns="91420" bIns="45710">
            <a:spAutoFit/>
          </a:bodyPr>
          <a:lstStyle/>
          <a:p>
            <a:pPr>
              <a:buNone/>
            </a:pPr>
            <a:r>
              <a:rPr lang="zh-CN" altLang="en-US" sz="1900" b="1" dirty="0">
                <a:cs typeface="+mn-ea"/>
                <a:sym typeface="+mn-lt"/>
              </a:rPr>
              <a:t>网格化处理</a:t>
            </a:r>
            <a:endParaRPr lang="en-US" altLang="zh-CN" sz="1900" b="1" dirty="0">
              <a:cs typeface="+mn-ea"/>
              <a:sym typeface="+mn-lt"/>
            </a:endParaRPr>
          </a:p>
          <a:p>
            <a:pPr>
              <a:buNone/>
            </a:pPr>
            <a:r>
              <a:rPr lang="zh-CN" altLang="en-US" sz="1900" b="1" dirty="0">
                <a:cs typeface="+mn-ea"/>
                <a:sym typeface="+mn-lt"/>
              </a:rPr>
              <a:t>  纹理映射</a:t>
            </a:r>
            <a:endParaRPr lang="en-US" altLang="zh-CN" sz="1900" b="1" dirty="0">
              <a:cs typeface="+mn-ea"/>
              <a:sym typeface="+mn-lt"/>
            </a:endParaRPr>
          </a:p>
        </p:txBody>
      </p:sp>
      <p:pic>
        <p:nvPicPr>
          <p:cNvPr id="4103" name="图片 4102"/>
          <p:cNvPicPr>
            <a:picLocks noChangeAspect="1"/>
          </p:cNvPicPr>
          <p:nvPr/>
        </p:nvPicPr>
        <p:blipFill>
          <a:blip r:embed="rId19"/>
          <a:stretch>
            <a:fillRect/>
          </a:stretch>
        </p:blipFill>
        <p:spPr>
          <a:xfrm>
            <a:off x="10335524" y="5327237"/>
            <a:ext cx="1562113" cy="738007"/>
          </a:xfrm>
          <a:prstGeom prst="rect">
            <a:avLst/>
          </a:prstGeom>
        </p:spPr>
      </p:pic>
      <p:sp>
        <p:nvSpPr>
          <p:cNvPr id="4104" name="Rectangle 99"/>
          <p:cNvSpPr/>
          <p:nvPr/>
        </p:nvSpPr>
        <p:spPr>
          <a:xfrm>
            <a:off x="10026454" y="6065243"/>
            <a:ext cx="2180249" cy="530894"/>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导入</a:t>
            </a:r>
            <a:r>
              <a:rPr lang="en-US" altLang="zh-CN" sz="1900" b="1" dirty="0">
                <a:cs typeface="+mn-ea"/>
                <a:sym typeface="+mn-lt"/>
              </a:rPr>
              <a:t>Unity 3D</a:t>
            </a:r>
            <a:r>
              <a:rPr lang="zh-CN" altLang="en-US" sz="1900" b="1" dirty="0">
                <a:cs typeface="+mn-ea"/>
                <a:sym typeface="+mn-lt"/>
              </a:rPr>
              <a:t>引擎</a:t>
            </a:r>
            <a:endParaRPr lang="en-US" altLang="zh-CN" sz="1900" b="1" dirty="0">
              <a:cs typeface="+mn-ea"/>
              <a:sym typeface="+mn-lt"/>
            </a:endParaRPr>
          </a:p>
        </p:txBody>
      </p:sp>
      <p:pic>
        <p:nvPicPr>
          <p:cNvPr id="4107" name="图片 4106"/>
          <p:cNvPicPr>
            <a:picLocks noChangeAspect="1"/>
          </p:cNvPicPr>
          <p:nvPr/>
        </p:nvPicPr>
        <p:blipFill>
          <a:blip r:embed="rId20"/>
          <a:stretch>
            <a:fillRect/>
          </a:stretch>
        </p:blipFill>
        <p:spPr>
          <a:xfrm>
            <a:off x="1013934" y="4774178"/>
            <a:ext cx="2472828" cy="1426927"/>
          </a:xfrm>
          <a:prstGeom prst="rect">
            <a:avLst/>
          </a:prstGeom>
        </p:spPr>
      </p:pic>
      <p:sp>
        <p:nvSpPr>
          <p:cNvPr id="4108" name="Rectangle 99"/>
          <p:cNvSpPr/>
          <p:nvPr/>
        </p:nvSpPr>
        <p:spPr>
          <a:xfrm>
            <a:off x="7125198" y="6065243"/>
            <a:ext cx="2463689" cy="530894"/>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添加交互、显示效果</a:t>
            </a:r>
            <a:endParaRPr lang="en-US" altLang="zh-CN" sz="1900" b="1" dirty="0">
              <a:cs typeface="+mn-ea"/>
              <a:sym typeface="+mn-lt"/>
            </a:endParaRPr>
          </a:p>
        </p:txBody>
      </p:sp>
      <p:pic>
        <p:nvPicPr>
          <p:cNvPr id="4110" name="图片 4109"/>
          <p:cNvPicPr>
            <a:picLocks noChangeAspect="1"/>
          </p:cNvPicPr>
          <p:nvPr/>
        </p:nvPicPr>
        <p:blipFill>
          <a:blip r:embed="rId21"/>
          <a:stretch>
            <a:fillRect/>
          </a:stretch>
        </p:blipFill>
        <p:spPr>
          <a:xfrm>
            <a:off x="4493199" y="4991431"/>
            <a:ext cx="1677100" cy="1122269"/>
          </a:xfrm>
          <a:prstGeom prst="rect">
            <a:avLst/>
          </a:prstGeom>
        </p:spPr>
      </p:pic>
      <p:sp>
        <p:nvSpPr>
          <p:cNvPr id="4111" name="Rectangle 99"/>
          <p:cNvSpPr/>
          <p:nvPr/>
        </p:nvSpPr>
        <p:spPr>
          <a:xfrm>
            <a:off x="4233398" y="6064997"/>
            <a:ext cx="2187724" cy="530894"/>
          </a:xfrm>
          <a:prstGeom prst="rect">
            <a:avLst/>
          </a:prstGeom>
        </p:spPr>
        <p:txBody>
          <a:bodyPr wrap="square" lIns="91420" tIns="45710" rIns="91420" bIns="45710">
            <a:spAutoFit/>
          </a:bodyPr>
          <a:lstStyle/>
          <a:p>
            <a:pPr>
              <a:lnSpc>
                <a:spcPct val="150000"/>
              </a:lnSpc>
              <a:buNone/>
            </a:pPr>
            <a:r>
              <a:rPr lang="en-US" altLang="zh-CN" sz="1900" b="1" dirty="0">
                <a:cs typeface="+mn-ea"/>
                <a:sym typeface="+mn-lt"/>
              </a:rPr>
              <a:t>Visual Studio</a:t>
            </a:r>
            <a:r>
              <a:rPr lang="zh-CN" altLang="en-US" sz="1900" b="1" dirty="0">
                <a:cs typeface="+mn-ea"/>
                <a:sym typeface="+mn-lt"/>
              </a:rPr>
              <a:t>部署</a:t>
            </a:r>
            <a:endParaRPr lang="en-US" altLang="zh-CN" sz="1900" b="1" dirty="0">
              <a:cs typeface="+mn-ea"/>
              <a:sym typeface="+mn-lt"/>
            </a:endParaRPr>
          </a:p>
        </p:txBody>
      </p:sp>
      <p:pic>
        <p:nvPicPr>
          <p:cNvPr id="4112" name="图片 4111"/>
          <p:cNvPicPr>
            <a:picLocks noChangeAspect="1"/>
          </p:cNvPicPr>
          <p:nvPr/>
        </p:nvPicPr>
        <p:blipFill>
          <a:blip r:embed="rId22"/>
          <a:stretch>
            <a:fillRect/>
          </a:stretch>
        </p:blipFill>
        <p:spPr>
          <a:xfrm>
            <a:off x="7256438" y="4903975"/>
            <a:ext cx="2056505" cy="1297180"/>
          </a:xfrm>
          <a:prstGeom prst="rect">
            <a:avLst/>
          </a:prstGeom>
        </p:spPr>
      </p:pic>
      <p:sp>
        <p:nvSpPr>
          <p:cNvPr id="4114" name="Rectangle 99"/>
          <p:cNvSpPr/>
          <p:nvPr/>
        </p:nvSpPr>
        <p:spPr>
          <a:xfrm>
            <a:off x="1443619" y="6084759"/>
            <a:ext cx="1848221" cy="530894"/>
          </a:xfrm>
          <a:prstGeom prst="rect">
            <a:avLst/>
          </a:prstGeom>
        </p:spPr>
        <p:txBody>
          <a:bodyPr wrap="square" lIns="91420" tIns="45710" rIns="91420" bIns="45710">
            <a:spAutoFit/>
          </a:bodyPr>
          <a:lstStyle/>
          <a:p>
            <a:pPr>
              <a:lnSpc>
                <a:spcPct val="150000"/>
              </a:lnSpc>
              <a:buNone/>
            </a:pPr>
            <a:r>
              <a:rPr lang="zh-CN" altLang="en-US" sz="1900" b="1" dirty="0">
                <a:cs typeface="+mn-ea"/>
                <a:sym typeface="+mn-lt"/>
              </a:rPr>
              <a:t>混合现实展示</a:t>
            </a:r>
            <a:endParaRPr lang="en-US" altLang="zh-CN" sz="1900" b="1" dirty="0">
              <a:cs typeface="+mn-ea"/>
              <a:sym typeface="+mn-lt"/>
            </a:endParaRPr>
          </a:p>
        </p:txBody>
      </p:sp>
      <p:sp>
        <p:nvSpPr>
          <p:cNvPr id="4117" name="箭头: 右 4116"/>
          <p:cNvSpPr/>
          <p:nvPr/>
        </p:nvSpPr>
        <p:spPr>
          <a:xfrm>
            <a:off x="2933428" y="1485178"/>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18" name="箭头: 右 4117"/>
          <p:cNvSpPr/>
          <p:nvPr/>
        </p:nvSpPr>
        <p:spPr>
          <a:xfrm>
            <a:off x="5286524" y="1517007"/>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19" name="箭头: 右 4118"/>
          <p:cNvSpPr/>
          <p:nvPr/>
        </p:nvSpPr>
        <p:spPr>
          <a:xfrm>
            <a:off x="7628283" y="1497141"/>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20" name="箭头: 右 4119"/>
          <p:cNvSpPr/>
          <p:nvPr/>
        </p:nvSpPr>
        <p:spPr>
          <a:xfrm>
            <a:off x="2249960" y="3489602"/>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21" name="箭头: 右 4120"/>
          <p:cNvSpPr/>
          <p:nvPr/>
        </p:nvSpPr>
        <p:spPr>
          <a:xfrm>
            <a:off x="5017896" y="3521157"/>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22" name="箭头: 右 4121"/>
          <p:cNvSpPr/>
          <p:nvPr/>
        </p:nvSpPr>
        <p:spPr>
          <a:xfrm>
            <a:off x="7512458" y="3518446"/>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24" name="箭头: 右 4123"/>
          <p:cNvSpPr/>
          <p:nvPr/>
        </p:nvSpPr>
        <p:spPr>
          <a:xfrm rot="5400000">
            <a:off x="10707542" y="4722723"/>
            <a:ext cx="829705" cy="2042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25" name="箭头: 右 4124"/>
          <p:cNvSpPr/>
          <p:nvPr/>
        </p:nvSpPr>
        <p:spPr>
          <a:xfrm rot="10800000">
            <a:off x="9330750" y="5445601"/>
            <a:ext cx="883127" cy="23802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26" name="箭头: 右 4125"/>
          <p:cNvSpPr/>
          <p:nvPr/>
        </p:nvSpPr>
        <p:spPr>
          <a:xfrm rot="10800000">
            <a:off x="6390642" y="5404961"/>
            <a:ext cx="759655" cy="25834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27" name="箭头: 右 4126"/>
          <p:cNvSpPr/>
          <p:nvPr/>
        </p:nvSpPr>
        <p:spPr>
          <a:xfrm rot="10800000">
            <a:off x="3589789" y="5407366"/>
            <a:ext cx="770273" cy="23645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13" name="文本框 12"/>
          <p:cNvSpPr txBox="1"/>
          <p:nvPr/>
        </p:nvSpPr>
        <p:spPr>
          <a:xfrm>
            <a:off x="188410" y="896917"/>
            <a:ext cx="569381" cy="1858924"/>
          </a:xfrm>
          <a:prstGeom prst="rect">
            <a:avLst/>
          </a:prstGeom>
          <a:noFill/>
        </p:spPr>
        <p:txBody>
          <a:bodyPr vert="eaVert" wrap="square" lIns="121917" tIns="60958" rIns="121917" bIns="60958" rtlCol="0">
            <a:spAutoFit/>
          </a:bodyPr>
          <a:lstStyle/>
          <a:p>
            <a:pPr algn="ctr"/>
            <a:r>
              <a:rPr lang="zh-CN" altLang="en-US" sz="2100" b="1" dirty="0"/>
              <a:t>① </a:t>
            </a:r>
            <a:r>
              <a:rPr lang="zh-CN" altLang="en-US" sz="1900" b="1" dirty="0" smtClean="0"/>
              <a:t>环境搭建</a:t>
            </a:r>
            <a:endParaRPr lang="zh-CN" altLang="en-US" sz="1900" b="1" dirty="0"/>
          </a:p>
        </p:txBody>
      </p:sp>
      <p:sp>
        <p:nvSpPr>
          <p:cNvPr id="15" name="文本框 14"/>
          <p:cNvSpPr txBox="1"/>
          <p:nvPr/>
        </p:nvSpPr>
        <p:spPr>
          <a:xfrm>
            <a:off x="178238" y="2851643"/>
            <a:ext cx="569381" cy="1623855"/>
          </a:xfrm>
          <a:prstGeom prst="rect">
            <a:avLst/>
          </a:prstGeom>
          <a:noFill/>
        </p:spPr>
        <p:txBody>
          <a:bodyPr vert="eaVert" wrap="square" lIns="121917" tIns="60958" rIns="121917" bIns="60958" rtlCol="0">
            <a:spAutoFit/>
          </a:bodyPr>
          <a:lstStyle/>
          <a:p>
            <a:pPr algn="ctr"/>
            <a:r>
              <a:rPr lang="zh-CN" altLang="en-US" sz="2100" b="1" dirty="0" smtClean="0"/>
              <a:t>②</a:t>
            </a:r>
            <a:r>
              <a:rPr lang="zh-CN" altLang="en-US" sz="1900" b="1" dirty="0" smtClean="0"/>
              <a:t>启发式算法</a:t>
            </a:r>
            <a:r>
              <a:rPr lang="zh-CN" altLang="en-US" sz="2100" b="1" dirty="0" smtClean="0"/>
              <a:t> </a:t>
            </a:r>
            <a:endParaRPr lang="zh-CN" altLang="en-US" sz="2100" b="1" dirty="0"/>
          </a:p>
        </p:txBody>
      </p:sp>
      <p:cxnSp>
        <p:nvCxnSpPr>
          <p:cNvPr id="19" name="直接连接符 18"/>
          <p:cNvCxnSpPr/>
          <p:nvPr/>
        </p:nvCxnSpPr>
        <p:spPr>
          <a:xfrm>
            <a:off x="737353" y="906881"/>
            <a:ext cx="0" cy="186177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37353" y="2851643"/>
            <a:ext cx="0" cy="166016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30908" y="4687842"/>
            <a:ext cx="0" cy="187634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70584" y="4663168"/>
            <a:ext cx="569381" cy="1954033"/>
          </a:xfrm>
          <a:prstGeom prst="rect">
            <a:avLst/>
          </a:prstGeom>
          <a:noFill/>
        </p:spPr>
        <p:txBody>
          <a:bodyPr vert="eaVert" wrap="square" lIns="121917" tIns="60958" rIns="121917" bIns="60958" rtlCol="0">
            <a:spAutoFit/>
          </a:bodyPr>
          <a:lstStyle/>
          <a:p>
            <a:pPr algn="ctr"/>
            <a:r>
              <a:rPr lang="zh-CN" altLang="en-US" sz="2100" b="1" dirty="0"/>
              <a:t>③ </a:t>
            </a:r>
            <a:r>
              <a:rPr lang="zh-CN" altLang="en-US" sz="1900" b="1" dirty="0" smtClean="0"/>
              <a:t>深度强化学习</a:t>
            </a:r>
            <a:endParaRPr lang="zh-CN" altLang="en-US" sz="1900" b="1" dirty="0"/>
          </a:p>
        </p:txBody>
      </p:sp>
      <p:grpSp>
        <p:nvGrpSpPr>
          <p:cNvPr id="5" name="组合 32"/>
          <p:cNvGrpSpPr/>
          <p:nvPr/>
        </p:nvGrpSpPr>
        <p:grpSpPr>
          <a:xfrm>
            <a:off x="9828381" y="1453474"/>
            <a:ext cx="1512617" cy="1086497"/>
            <a:chOff x="7436207" y="1090108"/>
            <a:chExt cx="839960" cy="472641"/>
          </a:xfrm>
        </p:grpSpPr>
        <p:sp>
          <p:nvSpPr>
            <p:cNvPr id="29" name="流程图: 过程 28"/>
            <p:cNvSpPr/>
            <p:nvPr/>
          </p:nvSpPr>
          <p:spPr>
            <a:xfrm>
              <a:off x="7436207" y="1090108"/>
              <a:ext cx="813043" cy="46411"/>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p:cNvSpPr/>
            <p:nvPr/>
          </p:nvSpPr>
          <p:spPr>
            <a:xfrm rot="5400000">
              <a:off x="7989311" y="1275893"/>
              <a:ext cx="459211" cy="11450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5" name="箭头: 右 34"/>
          <p:cNvSpPr/>
          <p:nvPr/>
        </p:nvSpPr>
        <p:spPr>
          <a:xfrm>
            <a:off x="9955001" y="3390927"/>
            <a:ext cx="522963"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11" name="矩形 10"/>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7" name="菱形 16"/>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22" name="菱形 21"/>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chemeClr val="accent1"/>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现阶段总结</a:t>
              </a:r>
              <a:endParaRPr lang="en-US" altLang="zh-CN" sz="3200" dirty="0">
                <a:solidFill>
                  <a:schemeClr val="tx1">
                    <a:lumMod val="85000"/>
                    <a:lumOff val="15000"/>
                  </a:schemeClr>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后续计划</a:t>
              </a:r>
              <a:endParaRPr lang="en-US" altLang="zh-CN" sz="3200" dirty="0">
                <a:solidFill>
                  <a:schemeClr val="tx1">
                    <a:lumMod val="85000"/>
                    <a:lumOff val="15000"/>
                  </a:schemeClr>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5553"/>
          </a:xfrm>
          <a:prstGeom prst="rect">
            <a:avLst/>
          </a:prstGeom>
          <a:noFill/>
        </p:spPr>
        <p:txBody>
          <a:bodyPr wrap="square" lIns="121917" tIns="60958" rIns="121917" bIns="60958" rtlCol="0">
            <a:spAutoFit/>
          </a:bodyPr>
          <a:lstStyle/>
          <a:p>
            <a:r>
              <a:rPr lang="en-US" altLang="zh-CN" sz="3200" b="1" dirty="0">
                <a:cs typeface="+mn-ea"/>
                <a:sym typeface="+mn-lt"/>
              </a:rPr>
              <a:t>2.1 </a:t>
            </a:r>
            <a:r>
              <a:rPr lang="zh-CN" altLang="en-US" sz="3200" b="1" dirty="0" smtClean="0">
                <a:cs typeface="+mn-ea"/>
                <a:sym typeface="+mn-lt"/>
              </a:rPr>
              <a:t>环境搭建</a:t>
            </a:r>
            <a:endParaRPr lang="zh-CN" altLang="en-US" sz="3200" b="1" dirty="0">
              <a:cs typeface="+mn-ea"/>
              <a:sym typeface="+mn-lt"/>
            </a:endParaRPr>
          </a:p>
        </p:txBody>
      </p:sp>
      <p:sp>
        <p:nvSpPr>
          <p:cNvPr id="107" name="Text Placeholder 34"/>
          <p:cNvSpPr txBox="1"/>
          <p:nvPr/>
        </p:nvSpPr>
        <p:spPr>
          <a:xfrm>
            <a:off x="333904" y="913134"/>
            <a:ext cx="11328400" cy="1548644"/>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5000"/>
              </a:lnSpc>
              <a:spcBef>
                <a:spcPts val="0"/>
              </a:spcBef>
              <a:spcAft>
                <a:spcPct val="0"/>
              </a:spcAft>
            </a:pPr>
            <a:r>
              <a:rPr lang="zh-CN" altLang="en-US" b="1" dirty="0"/>
              <a:t>对溶解</a:t>
            </a:r>
            <a:r>
              <a:rPr lang="en-US" altLang="zh-CN" b="1" dirty="0"/>
              <a:t>-</a:t>
            </a:r>
            <a:r>
              <a:rPr lang="zh-CN" altLang="en-US" b="1" dirty="0"/>
              <a:t>电离</a:t>
            </a:r>
            <a:r>
              <a:rPr lang="en-US" altLang="zh-CN" b="1" dirty="0"/>
              <a:t>-</a:t>
            </a:r>
            <a:r>
              <a:rPr lang="zh-CN" altLang="en-US" b="1" dirty="0"/>
              <a:t>沉积模型进行代码层面描述，其中包括  ：可能反应方程式以及对应</a:t>
            </a:r>
            <a:r>
              <a:rPr lang="en-US" altLang="zh-CN" b="1" dirty="0"/>
              <a:t>ksp</a:t>
            </a:r>
            <a:r>
              <a:rPr lang="zh-CN" altLang="en-US" b="1" dirty="0"/>
              <a:t> </a:t>
            </a:r>
            <a:r>
              <a:rPr lang="en-US" altLang="zh-CN" b="1" dirty="0"/>
              <a:t>,</a:t>
            </a:r>
            <a:r>
              <a:rPr lang="zh-CN" altLang="en-US" b="1" dirty="0"/>
              <a:t>找出对应平衡电位，计算腐蚀电位 ，计算电流密度，计算溶解层数  ，计算溶解电流密度</a:t>
            </a:r>
            <a:r>
              <a:rPr lang="zh-CN" altLang="en-US" b="1" dirty="0">
                <a:sym typeface="+mn-lt"/>
              </a:rPr>
              <a:t>，对未溶解金属重新计算并校正腐蚀电位，校正溶解电流密度，计算腐蚀速率</a:t>
            </a: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pic>
        <p:nvPicPr>
          <p:cNvPr id="3" name="图片 2"/>
          <p:cNvPicPr>
            <a:picLocks noChangeAspect="1"/>
          </p:cNvPicPr>
          <p:nvPr/>
        </p:nvPicPr>
        <p:blipFill>
          <a:blip r:embed="rId4"/>
          <a:stretch>
            <a:fillRect/>
          </a:stretch>
        </p:blipFill>
        <p:spPr>
          <a:xfrm>
            <a:off x="2123440" y="2092325"/>
            <a:ext cx="7421880" cy="3931920"/>
          </a:xfrm>
          <a:prstGeom prst="rect">
            <a:avLst/>
          </a:prstGeom>
        </p:spPr>
      </p:pic>
      <p:sp>
        <p:nvSpPr>
          <p:cNvPr id="5" name="文本框 4"/>
          <p:cNvSpPr txBox="1"/>
          <p:nvPr/>
        </p:nvSpPr>
        <p:spPr>
          <a:xfrm>
            <a:off x="3512185" y="6252845"/>
            <a:ext cx="6096000" cy="368300"/>
          </a:xfrm>
          <a:prstGeom prst="rect">
            <a:avLst/>
          </a:prstGeom>
          <a:noFill/>
        </p:spPr>
        <p:txBody>
          <a:bodyPr wrap="square" rtlCol="0" anchor="t">
            <a:spAutoFit/>
          </a:bodyPr>
          <a:lstStyle/>
          <a:p>
            <a:r>
              <a:rPr lang="zh-CN" altLang="en-US"/>
              <a:t>“溶解-电离-沉积” 模型的示意图</a:t>
            </a:r>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630" y="188595"/>
            <a:ext cx="4721860" cy="612775"/>
          </a:xfrm>
          <a:prstGeom prst="rect">
            <a:avLst/>
          </a:prstGeom>
          <a:noFill/>
        </p:spPr>
        <p:txBody>
          <a:bodyPr wrap="square" lIns="121917" tIns="60958" rIns="121917" bIns="60958" rtlCol="0">
            <a:spAutoFit/>
          </a:bodyPr>
          <a:lstStyle/>
          <a:p>
            <a:r>
              <a:rPr lang="en-US" altLang="zh-CN" sz="3200" b="1" dirty="0" smtClean="0">
                <a:cs typeface="+mn-ea"/>
                <a:sym typeface="+mn-lt"/>
              </a:rPr>
              <a:t>2.2 </a:t>
            </a:r>
            <a:r>
              <a:rPr lang="zh-CN" altLang="en-US" sz="3200" b="1" dirty="0">
                <a:cs typeface="+mn-ea"/>
                <a:sym typeface="+mn-lt"/>
              </a:rPr>
              <a:t>平衡电位与腐蚀电位</a:t>
            </a:r>
          </a:p>
        </p:txBody>
      </p:sp>
      <p:sp>
        <p:nvSpPr>
          <p:cNvPr id="107" name="Text Placeholder 34"/>
          <p:cNvSpPr txBox="1"/>
          <p:nvPr/>
        </p:nvSpPr>
        <p:spPr>
          <a:xfrm>
            <a:off x="333904" y="957628"/>
            <a:ext cx="11328400" cy="820373"/>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buClr>
                <a:schemeClr val="accent1"/>
              </a:buClr>
              <a:buFont typeface="Wingdings" panose="05000000000000000000" pitchFamily="2" charset="2"/>
              <a:buChar char="p"/>
            </a:pPr>
            <a:r>
              <a:rPr lang="zh-CN" altLang="en-US" sz="2100" b="1" dirty="0">
                <a:cs typeface="+mn-ea"/>
                <a:sym typeface="+mn-lt"/>
              </a:rPr>
              <a:t>在新模型中需要进行腐蚀电位计算，其中我们需要计算阴极反应的电流和阳极反应电流从而计算腐蚀电位</a:t>
            </a:r>
            <a:endParaRPr lang="en-US" altLang="zh-CN" sz="2100" b="1" dirty="0">
              <a:cs typeface="+mn-ea"/>
              <a:sym typeface="+mn-lt"/>
            </a:endParaRPr>
          </a:p>
          <a:p>
            <a:pPr fontAlgn="base">
              <a:lnSpc>
                <a:spcPct val="125000"/>
              </a:lnSpc>
              <a:spcBef>
                <a:spcPts val="0"/>
              </a:spcBef>
              <a:spcAft>
                <a:spcPct val="0"/>
              </a:spcAft>
            </a:pPr>
            <a:endParaRPr lang="en-US" altLang="zh-CN" b="1" dirty="0">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mc:AlternateContent xmlns:mc="http://schemas.openxmlformats.org/markup-compatibility/2006">
        <mc:Choice xmlns:a14="http://schemas.microsoft.com/office/drawing/2010/main" xmlns="" Requires="a14">
          <p:sp>
            <p:nvSpPr>
              <p:cNvPr id="2" name="文本框 1"/>
              <p:cNvSpPr txBox="1"/>
              <p:nvPr/>
            </p:nvSpPr>
            <p:spPr>
              <a:xfrm>
                <a:off x="1566094" y="1777901"/>
                <a:ext cx="7897475" cy="2858135"/>
              </a:xfrm>
              <a:prstGeom prst="rect">
                <a:avLst/>
              </a:prstGeom>
              <a:noFill/>
            </p:spPr>
            <p:txBody>
              <a:bodyPr wrap="square" rtlCol="0">
                <a:spAutoFit/>
              </a:bodyPr>
              <a:p>
                <a:pPr>
                  <a:lnSpc>
                    <a:spcPct val="150000"/>
                  </a:lnSpc>
                </a:pPr>
                <a:r>
                  <a:rPr lang="zh-CN" altLang="en-US" sz="2200" b="1" dirty="0"/>
                  <a:t>阴极</a:t>
                </a:r>
                <a:r>
                  <a:rPr lang="zh-CN" altLang="en-US" sz="2000" dirty="0"/>
                  <a:t>：</a:t>
                </a:r>
                <a:r>
                  <a:rPr lang="zh-CN" altLang="zh-CN" sz="2000" kern="100" dirty="0">
                    <a:effectLst/>
                    <a:ea typeface="Cambria Math" panose="02040503050406030204" pitchFamily="18" charset="0"/>
                  </a:rPr>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a:rPr lang="en-US" altLang="zh-CN" sz="2000" b="0" i="1" kern="100" smtClean="0">
                            <a:effectLst/>
                            <a:latin typeface="Cambria Math" panose="02040503050406030204" pitchFamily="18" charset="0"/>
                            <a:ea typeface="等线" panose="02010600030101010101" pitchFamily="2" charset="-122"/>
                          </a:rPr>
                          <m:t>𝑐</m:t>
                        </m:r>
                        <m:r>
                          <a:rPr lang="en-US" altLang="zh-CN" sz="2000" b="0" i="1" kern="100" smtClean="0">
                            <a:effectLst/>
                            <a:latin typeface="Cambria Math" panose="02040503050406030204" pitchFamily="18" charset="0"/>
                            <a:ea typeface="等线" panose="02010600030101010101" pitchFamily="2" charset="-122"/>
                          </a:rPr>
                          <m:t>,</m:t>
                        </m:r>
                        <m:r>
                          <a:rPr lang="en-US" altLang="zh-CN" sz="2000" b="0" i="1" kern="100" smtClean="0">
                            <a:effectLst/>
                            <a:latin typeface="Cambria Math" panose="02040503050406030204" pitchFamily="18" charset="0"/>
                            <a:ea typeface="等线" panose="02010600030101010101" pitchFamily="2" charset="-122"/>
                          </a:rPr>
                          <m:t>𝐻</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a:rPr lang="en-US" altLang="zh-CN" sz="2000" b="0" i="1" kern="100" smtClean="0">
                            <a:effectLst/>
                            <a:latin typeface="Cambria Math" panose="02040503050406030204" pitchFamily="18" charset="0"/>
                            <a:ea typeface="等线" panose="02010600030101010101" pitchFamily="2" charset="-122"/>
                          </a:rPr>
                          <m:t>𝑐</m:t>
                        </m:r>
                        <m:r>
                          <a:rPr lang="en-US" altLang="zh-CN" sz="2000" b="0" i="1" kern="100" smtClean="0">
                            <a:effectLst/>
                            <a:latin typeface="Cambria Math" panose="02040503050406030204" pitchFamily="18" charset="0"/>
                            <a:ea typeface="等线" panose="02010600030101010101" pitchFamily="2" charset="-122"/>
                          </a:rPr>
                          <m:t>,</m:t>
                        </m:r>
                        <m:r>
                          <a:rPr lang="en-US" altLang="zh-CN" sz="2000" b="0" i="1" kern="100" smtClean="0">
                            <a:effectLst/>
                            <a:latin typeface="Cambria Math" panose="02040503050406030204" pitchFamily="18" charset="0"/>
                            <a:ea typeface="等线" panose="02010600030101010101" pitchFamily="2" charset="-122"/>
                          </a:rPr>
                          <m:t>𝐻</m:t>
                        </m:r>
                        <m:r>
                          <a:rPr lang="en-US" altLang="zh-CN" sz="2000" i="1" kern="100">
                            <a:effectLst/>
                            <a:latin typeface="Cambria Math" panose="02040503050406030204" pitchFamily="18" charset="0"/>
                            <a:ea typeface="等线" panose="02010600030101010101" pitchFamily="2" charset="-122"/>
                          </a:rPr>
                          <m:t>0</m:t>
                        </m:r>
                      </m:sub>
                    </m:sSub>
                    <m:func>
                      <m:funcPr>
                        <m:ctrlPr>
                          <a:rPr lang="en-US" altLang="zh-CN" sz="2000" i="1" kern="100">
                            <a:effectLst/>
                            <a:latin typeface="Cambria Math" panose="02040503050406030204" pitchFamily="18" charset="0"/>
                            <a:ea typeface="等线" panose="02010600030101010101" pitchFamily="2" charset="-122"/>
                          </a:rPr>
                        </m:ctrlPr>
                      </m:funcPr>
                      <m:fName>
                        <m:r>
                          <m:rPr>
                            <m:sty m:val="p"/>
                          </m:rPr>
                          <a:rPr lang="en-US" altLang="zh-CN" sz="2000" kern="100">
                            <a:effectLst/>
                            <a:latin typeface="Cambria Math" panose="02040503050406030204" pitchFamily="18" charset="0"/>
                            <a:ea typeface="等线" panose="02010600030101010101" pitchFamily="2" charset="-122"/>
                          </a:rPr>
                          <m:t>exp</m:t>
                        </m:r>
                      </m:fName>
                      <m:e>
                        <m:d>
                          <m:dPr>
                            <m:ctrlPr>
                              <a:rPr lang="en-US" altLang="zh-CN" sz="2000" i="1" kern="100">
                                <a:effectLst/>
                                <a:latin typeface="Cambria Math" panose="02040503050406030204" pitchFamily="18" charset="0"/>
                                <a:ea typeface="等线" panose="02010600030101010101" pitchFamily="2" charset="-122"/>
                              </a:rPr>
                            </m:ctrlPr>
                          </m:dPr>
                          <m:e>
                            <m:r>
                              <a:rPr lang="en-US" altLang="zh-CN" sz="2000" b="0" i="1" kern="100" smtClean="0">
                                <a:effectLst/>
                                <a:latin typeface="Cambria Math" panose="02040503050406030204" pitchFamily="18" charset="0"/>
                                <a:ea typeface="等线" panose="02010600030101010101" pitchFamily="2" charset="-122"/>
                              </a:rPr>
                              <m:t>−</m:t>
                            </m:r>
                            <m:f>
                              <m:fPr>
                                <m:ctrlPr>
                                  <a:rPr lang="zh-CN" altLang="zh-CN" sz="2000" i="1" kern="100">
                                    <a:effectLst/>
                                    <a:latin typeface="Cambria Math" panose="02040503050406030204" pitchFamily="18" charset="0"/>
                                    <a:ea typeface="Cambria Math" panose="02040503050406030204" pitchFamily="18" charset="0"/>
                                  </a:rPr>
                                </m:ctrlPr>
                              </m:fPr>
                              <m:num>
                                <m:r>
                                  <a:rPr lang="en-US" altLang="zh-CN" sz="2000" i="1" kern="100">
                                    <a:effectLst/>
                                    <a:latin typeface="Cambria Math" panose="02040503050406030204" pitchFamily="18" charset="0"/>
                                    <a:ea typeface="等线" panose="02010600030101010101" pitchFamily="2" charset="-122"/>
                                  </a:rPr>
                                  <m:t>𝛼</m:t>
                                </m:r>
                                <m:r>
                                  <a:rPr lang="en-US" altLang="zh-CN" sz="2000" i="1" kern="100">
                                    <a:effectLst/>
                                    <a:latin typeface="Cambria Math" panose="02040503050406030204" pitchFamily="18" charset="0"/>
                                    <a:ea typeface="等线" panose="02010600030101010101" pitchFamily="2" charset="-122"/>
                                  </a:rPr>
                                  <m:t>𝑛𝐹</m:t>
                                </m:r>
                                <m:d>
                                  <m:dPr>
                                    <m:ctrlPr>
                                      <a:rPr lang="en-US" altLang="zh-CN" sz="2000" b="0" i="1" kern="100" smtClean="0">
                                        <a:effectLst/>
                                        <a:latin typeface="Cambria Math" panose="02040503050406030204" pitchFamily="18" charset="0"/>
                                        <a:ea typeface="等线" panose="02010600030101010101" pitchFamily="2" charset="-122"/>
                                      </a:rPr>
                                    </m:ctrlPr>
                                  </m:dPr>
                                  <m:e>
                                    <m:r>
                                      <a:rPr lang="en-US" altLang="zh-CN" sz="2000" b="0" i="1" kern="100" smtClean="0">
                                        <a:effectLst/>
                                        <a:latin typeface="Cambria Math" panose="02040503050406030204" pitchFamily="18" charset="0"/>
                                        <a:ea typeface="等线" panose="02010600030101010101" pitchFamily="2" charset="-122"/>
                                      </a:rPr>
                                      <m:t>𝐸</m:t>
                                    </m:r>
                                    <m:r>
                                      <a:rPr lang="en-US" altLang="zh-CN" sz="2000" b="0" i="1" kern="100" smtClean="0">
                                        <a:effectLst/>
                                        <a:latin typeface="Cambria Math" panose="02040503050406030204" pitchFamily="18" charset="0"/>
                                        <a:ea typeface="等线" panose="02010600030101010101" pitchFamily="2" charset="-122"/>
                                      </a:rPr>
                                      <m:t>−</m:t>
                                    </m:r>
                                    <m:sSub>
                                      <m:sSubPr>
                                        <m:ctrlPr>
                                          <a:rPr lang="en-US" altLang="zh-CN" sz="2000" b="0" i="1" kern="100" smtClean="0">
                                            <a:effectLst/>
                                            <a:latin typeface="Cambria Math" panose="02040503050406030204" pitchFamily="18" charset="0"/>
                                            <a:ea typeface="等线" panose="02010600030101010101" pitchFamily="2" charset="-122"/>
                                          </a:rPr>
                                        </m:ctrlPr>
                                      </m:sSubPr>
                                      <m:e>
                                        <m:r>
                                          <a:rPr lang="en-US" altLang="zh-CN" sz="2000" b="0" i="1" kern="100" smtClean="0">
                                            <a:effectLst/>
                                            <a:latin typeface="Cambria Math" panose="02040503050406030204" pitchFamily="18" charset="0"/>
                                            <a:ea typeface="等线" panose="02010600030101010101" pitchFamily="2" charset="-122"/>
                                          </a:rPr>
                                          <m:t>𝐸</m:t>
                                        </m:r>
                                      </m:e>
                                      <m:sub>
                                        <m:r>
                                          <m:rPr>
                                            <m:sty m:val="p"/>
                                          </m:rPr>
                                          <a:rPr lang="en-US" altLang="zh-CN" sz="2000" i="1" kern="100">
                                            <a:latin typeface="Cambria Math" panose="02040503050406030204" pitchFamily="18" charset="0"/>
                                            <a:ea typeface="等线" panose="02010600030101010101" pitchFamily="2" charset="-122"/>
                                          </a:rPr>
                                          <m:t>e</m:t>
                                        </m:r>
                                      </m:sub>
                                    </m:sSub>
                                  </m:e>
                                </m:d>
                              </m:num>
                              <m:den>
                                <m:r>
                                  <a:rPr lang="en-US" altLang="zh-CN" sz="2000" i="1" kern="100">
                                    <a:effectLst/>
                                    <a:latin typeface="Cambria Math" panose="02040503050406030204" pitchFamily="18" charset="0"/>
                                    <a:ea typeface="等线" panose="02010600030101010101" pitchFamily="2" charset="-122"/>
                                  </a:rPr>
                                  <m:t>𝑅𝑇</m:t>
                                </m:r>
                              </m:den>
                            </m:f>
                          </m:e>
                        </m:d>
                      </m:e>
                    </m:func>
                  </m:oMath>
                </a14:m>
                <a:endParaRPr lang="en-US" altLang="zh-CN" sz="2000" kern="100" dirty="0">
                  <a:latin typeface="Cambria Math" panose="02040503050406030204" pitchFamily="18" charset="0"/>
                  <a:ea typeface="Cambria Math" panose="02040503050406030204" pitchFamily="18" charset="0"/>
                </a:endParaRPr>
              </a:p>
              <a:p>
                <a:pPr marL="0" marR="0" lvl="0" indent="0" defTabSz="914400" rtl="0" eaLnBrk="0" fontAlgn="base" latinLnBrk="0" hangingPunct="0">
                  <a:lnSpc>
                    <a:spcPct val="150000"/>
                  </a:lnSpc>
                  <a:spcBef>
                    <a:spcPct val="0"/>
                  </a:spcBef>
                  <a:spcAft>
                    <a:spcPct val="0"/>
                  </a:spcAft>
                  <a:buClrTx/>
                  <a:buSzTx/>
                  <a:buFontTx/>
                  <a:buNone/>
                  <a:defRPr/>
                </a:pPr>
                <a:r>
                  <a:rPr kumimoji="0" lang="zh-CN" altLang="en-US" sz="2200" b="1" i="0" u="none" strike="noStrike" kern="100" cap="none" spc="0" normalizeH="0" baseline="0" noProof="0" dirty="0">
                    <a:ln>
                      <a:noFill/>
                    </a:ln>
                    <a:solidFill>
                      <a:srgbClr val="000000"/>
                    </a:solidFill>
                    <a:effectLst/>
                    <a:uLnTx/>
                    <a:uFillTx/>
                    <a:ea typeface="Cambria Math" panose="02040503050406030204" pitchFamily="18" charset="0"/>
                  </a:rPr>
                  <a:t>阳极</a:t>
                </a:r>
                <a:r>
                  <a:rPr kumimoji="0" lang="zh-CN" altLang="en-US" sz="2000" b="0" i="0" u="none" strike="noStrike" kern="100" cap="none" spc="0" normalizeH="0" baseline="0" noProof="0" dirty="0">
                    <a:ln>
                      <a:noFill/>
                    </a:ln>
                    <a:solidFill>
                      <a:srgbClr val="000000"/>
                    </a:solidFill>
                    <a:effectLst/>
                    <a:uLnTx/>
                    <a:uFillTx/>
                    <a:ea typeface="Cambria Math" panose="02040503050406030204" pitchFamily="18" charset="0"/>
                  </a:rPr>
                  <a:t>：</a:t>
                </a:r>
                <a:r>
                  <a:rPr kumimoji="0" lang="zh-CN" altLang="zh-CN" sz="2000" b="0" i="0" u="none" strike="noStrike" kern="100" cap="none" spc="0" normalizeH="0" baseline="0" noProof="0" dirty="0">
                    <a:ln>
                      <a:noFill/>
                    </a:ln>
                    <a:solidFill>
                      <a:srgbClr val="000000"/>
                    </a:solidFill>
                    <a:effectLst/>
                    <a:uLnTx/>
                    <a:uFillTx/>
                    <a:ea typeface="Cambria Math" panose="02040503050406030204" pitchFamily="18" charset="0"/>
                  </a:rPr>
                  <a:t/>
                </a:r>
                <a14:m>
                  <m:oMath xmlns:m="http://schemas.openxmlformats.org/officeDocument/2006/math">
                    <m:sSub>
                      <m:sSubPr>
                        <m:ctrlPr>
                          <a:rPr kumimoji="0" lang="zh-CN" altLang="zh-CN" sz="20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sSubPr>
                      <m:e>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𝑖</m:t>
                        </m:r>
                      </m:e>
                      <m:sub>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𝑎</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𝑀</m:t>
                        </m:r>
                      </m:sub>
                    </m:sSub>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sSub>
                      <m:sSubPr>
                        <m:ctrlPr>
                          <a:rPr kumimoji="0" lang="zh-CN" altLang="zh-CN" sz="20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sSubPr>
                      <m:e>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𝑖</m:t>
                        </m:r>
                      </m:e>
                      <m:sub>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𝑎</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𝑀</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0</m:t>
                        </m:r>
                      </m:sub>
                    </m:sSub>
                    <m:r>
                      <m:rPr>
                        <m:sty m:val="p"/>
                      </m:rP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exp</m:t>
                    </m:r>
                    <m: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f>
                      <m:fPr>
                        <m:ctrlPr>
                          <a:rPr kumimoji="0" lang="zh-CN" altLang="zh-CN" sz="20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fPr>
                      <m:num>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𝛼</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𝑛𝐹</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𝐸</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sSub>
                          <m:sSubPr>
                            <m:ctrlP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𝐸</m:t>
                            </m:r>
                          </m:e>
                          <m:sub>
                            <m:r>
                              <m:rPr>
                                <m:sty m:val="p"/>
                              </m:rP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e</m:t>
                            </m:r>
                          </m:sub>
                        </m:sSub>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num>
                      <m:den>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𝑅𝑇</m:t>
                        </m:r>
                      </m:den>
                    </m:f>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oMath>
                </a14:m>
                <a:endPar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endParaRPr>
              </a:p>
              <a:p>
                <a:pPr>
                  <a:lnSpc>
                    <a:spcPct val="150000"/>
                  </a:lnSpc>
                  <a:defRPr/>
                </a:pPr>
                <a14:m>
                  <m:oMathPara xmlns:m="http://schemas.openxmlformats.org/officeDocument/2006/math">
                    <m:oMathParaPr>
                      <m:jc m:val="centerGroup"/>
                    </m:oMathParaPr>
                    <m:oMath xmlns:m="http://schemas.openxmlformats.org/officeDocument/2006/math">
                      <m:sSub>
                        <m:sSubPr>
                          <m:ctrlPr>
                            <a:rPr lang="zh-CN" altLang="zh-CN" sz="2000" i="1" kern="100" smtClean="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a:rPr lang="en-US" altLang="zh-CN" sz="2000" b="0" i="1" kern="100" smtClean="0">
                              <a:effectLst/>
                              <a:latin typeface="Cambria Math" panose="02040503050406030204" pitchFamily="18" charset="0"/>
                              <a:ea typeface="等线" panose="02010600030101010101" pitchFamily="2" charset="-122"/>
                            </a:rPr>
                            <m:t>𝑀</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smtClean="0">
                              <a:effectLst/>
                              <a:latin typeface="Cambria Math" panose="02040503050406030204" pitchFamily="18" charset="0"/>
                              <a:ea typeface="等线" panose="02010600030101010101" pitchFamily="2" charset="-122"/>
                            </a:rPr>
                          </m:ctrlPr>
                        </m:sSubPr>
                        <m:e>
                          <m:r>
                            <a:rPr lang="en-US" altLang="zh-CN" sz="2000" b="0" i="1" kern="100" smtClean="0">
                              <a:effectLst/>
                              <a:latin typeface="Cambria Math" panose="02040503050406030204" pitchFamily="18" charset="0"/>
                              <a:ea typeface="等线" panose="02010600030101010101" pitchFamily="2" charset="-122"/>
                            </a:rPr>
                            <m:t>𝐸</m:t>
                          </m:r>
                        </m:e>
                        <m:sub>
                          <m:r>
                            <a:rPr lang="en-US" altLang="zh-CN" sz="2000" b="0" i="1" kern="100" smtClean="0">
                              <a:effectLst/>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1</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2</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2</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3</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3</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 +</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m:rPr>
                              <m:sty m:val="p"/>
                            </m:rPr>
                            <a:rPr lang="en-US" altLang="zh-CN" sz="2000" kern="100">
                              <a:effectLst/>
                              <a:latin typeface="Cambria Math" panose="02040503050406030204" pitchFamily="18" charset="0"/>
                              <a:ea typeface="等线" panose="02010600030101010101" pitchFamily="2" charset="-122"/>
                            </a:rPr>
                            <m:t>M</m:t>
                          </m:r>
                          <m:r>
                            <a:rPr lang="en-US" altLang="zh-CN" sz="2000" b="0" i="1" kern="100" smtClean="0">
                              <a:effectLst/>
                              <a:latin typeface="Cambria Math" panose="02040503050406030204" pitchFamily="18" charset="0"/>
                              <a:ea typeface="等线" panose="02010600030101010101" pitchFamily="2" charset="-122"/>
                            </a:rPr>
                            <m:t>4</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b="0" i="0" kern="100" smtClean="0">
                              <a:effectLst/>
                              <a:latin typeface="Cambria Math" panose="02040503050406030204" pitchFamily="18" charset="0"/>
                              <a:ea typeface="等线" panose="02010600030101010101" pitchFamily="2" charset="-122"/>
                            </a:rPr>
                            <m:t>4</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oMath>
                  </m:oMathPara>
                </a14:m>
                <a:endParaRPr lang="en-US" altLang="zh-CN" sz="2000" kern="100" dirty="0">
                  <a:effectLst/>
                  <a:latin typeface="Times New Roman" panose="02020603050405020304" pitchFamily="18" charset="0"/>
                  <a:ea typeface="Times New Roman" panose="02020603050405020304" pitchFamily="18" charset="0"/>
                </a:endParaRPr>
              </a:p>
              <a:p>
                <a:pPr>
                  <a:lnSpc>
                    <a:spcPct val="150000"/>
                  </a:lnSpc>
                  <a:defRPr/>
                </a:pPr>
                <a14:m>
                  <m:oMathPara xmlns:m="http://schemas.openxmlformats.org/officeDocument/2006/math">
                    <m:oMathParaPr>
                      <m:jc m:val="centerGroup"/>
                    </m:oMathParaPr>
                    <m:oMath xmlns:m="http://schemas.openxmlformats.org/officeDocument/2006/math">
                      <m:sSub>
                        <m:sSubPr>
                          <m:ctrlPr>
                            <a:rPr lang="zh-CN" altLang="zh-CN" sz="2000" i="1" kern="100" smtClean="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a:rPr lang="en-US" altLang="zh-CN" sz="2000" b="0" i="1" kern="100" smtClean="0">
                              <a:effectLst/>
                              <a:latin typeface="Cambria Math" panose="02040503050406030204" pitchFamily="18" charset="0"/>
                              <a:ea typeface="等线" panose="02010600030101010101" pitchFamily="2" charset="-122"/>
                            </a:rPr>
                            <m:t>𝑀</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1</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2</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2</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3</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3</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 +</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m:rPr>
                              <m:sty m:val="p"/>
                            </m:rPr>
                            <a:rPr lang="en-US" altLang="zh-CN" sz="2000" kern="100">
                              <a:effectLst/>
                              <a:latin typeface="Cambria Math" panose="02040503050406030204" pitchFamily="18" charset="0"/>
                              <a:ea typeface="等线" panose="02010600030101010101" pitchFamily="2" charset="-122"/>
                            </a:rPr>
                            <m:t>M</m:t>
                          </m:r>
                          <m:r>
                            <a:rPr lang="en-US" altLang="zh-CN" sz="2000" b="0" i="1" kern="100" smtClean="0">
                              <a:effectLst/>
                              <a:latin typeface="Cambria Math" panose="02040503050406030204" pitchFamily="18" charset="0"/>
                              <a:ea typeface="等线" panose="02010600030101010101" pitchFamily="2" charset="-122"/>
                            </a:rPr>
                            <m:t>4</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b="0" i="0" kern="100" smtClean="0">
                              <a:effectLst/>
                              <a:latin typeface="Cambria Math" panose="02040503050406030204" pitchFamily="18" charset="0"/>
                              <a:ea typeface="等线" panose="02010600030101010101" pitchFamily="2" charset="-122"/>
                            </a:rPr>
                            <m:t>4</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oMath>
                  </m:oMathPara>
                </a14:m>
                <a:endParaRPr lang="zh-CN" altLang="zh-CN" sz="2000" kern="100" dirty="0">
                  <a:effectLst/>
                  <a:latin typeface="Times New Roman" panose="02020603050405020304" pitchFamily="18" charset="0"/>
                  <a:ea typeface="Times New Roman" panose="02020603050405020304" pitchFamily="18" charset="0"/>
                </a:endParaRPr>
              </a:p>
              <a:p>
                <a:pPr algn="ctr">
                  <a:lnSpc>
                    <a:spcPct val="150000"/>
                  </a:lnSpc>
                </a:pPr>
                <a14:m>
                  <m:oMath xmlns:m="http://schemas.openxmlformats.org/officeDocument/2006/math">
                    <m:sSub>
                      <m:sSubPr>
                        <m:ctrlP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zh-CN" sz="2000" b="0" i="0"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m:t>
                        </m:r>
                      </m:e>
                      <m:sub>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𝑎</m:t>
                        </m:r>
                      </m:sub>
                    </m:sSub>
                  </m:oMath>
                </a14:m>
                <a:r>
                  <a:rPr lang="en-US" altLang="zh-CN" dirty="0"/>
                  <a:t>=</a:t>
                </a:r>
                <a:r>
                  <a:rPr lang="en-US" altLang="zh-CN" sz="2000" kern="100" dirty="0">
                    <a:solidFill>
                      <a:srgbClr val="000000"/>
                    </a:solidFill>
                    <a:ea typeface="Cambria Math" panose="02040503050406030204" pitchFamily="18" charset="0"/>
                  </a:rPr>
                  <a:t/>
                </a:r>
                <a14:m>
                  <m:oMath xmlns:m="http://schemas.openxmlformats.org/officeDocument/2006/math">
                    <m:sSub>
                      <m:sSubPr>
                        <m:ctrlPr>
                          <a:rPr lang="en-US" altLang="zh-CN" sz="2000" i="1" kern="100">
                            <a:solidFill>
                              <a:srgbClr val="000000"/>
                            </a:solidFill>
                            <a:latin typeface="Cambria Math" panose="02040503050406030204" pitchFamily="18" charset="0"/>
                            <a:ea typeface="Cambria Math" panose="02040503050406030204" pitchFamily="18" charset="0"/>
                          </a:rPr>
                        </m:ctrlPr>
                      </m:sSubPr>
                      <m:e>
                        <m:r>
                          <m:rPr>
                            <m:sty m:val="p"/>
                          </m:rPr>
                          <a:rPr lang="en-US" altLang="zh-CN" sz="2000" kern="100">
                            <a:solidFill>
                              <a:srgbClr val="000000"/>
                            </a:solidFill>
                            <a:latin typeface="Cambria Math" panose="02040503050406030204" pitchFamily="18" charset="0"/>
                            <a:ea typeface="Cambria Math" panose="02040503050406030204" pitchFamily="18" charset="0"/>
                          </a:rPr>
                          <m:t>E</m:t>
                        </m:r>
                      </m:e>
                      <m:sub>
                        <m:r>
                          <a:rPr lang="en-US" altLang="zh-CN" sz="2000" i="1" kern="100">
                            <a:solidFill>
                              <a:srgbClr val="000000"/>
                            </a:solidFill>
                            <a:latin typeface="Cambria Math" panose="02040503050406030204" pitchFamily="18" charset="0"/>
                            <a:ea typeface="Cambria Math" panose="02040503050406030204" pitchFamily="18" charset="0"/>
                          </a:rPr>
                          <m:t>𝑐</m:t>
                        </m:r>
                      </m:sub>
                    </m:sSub>
                  </m:oMath>
                </a14:m>
                <a:r>
                  <a:rPr lang="en-US" altLang="zh-CN" dirty="0"/>
                  <a:t>=</a:t>
                </a:r>
                <a:r>
                  <a:rPr lang="en-US" altLang="zh-CN" kern="100" dirty="0">
                    <a:solidFill>
                      <a:srgbClr val="000000"/>
                    </a:solidFill>
                    <a:ea typeface="Cambria Math" panose="02040503050406030204" pitchFamily="18" charset="0"/>
                  </a:rPr>
                  <a:t/>
                </a:r>
                <a14:m>
                  <m:oMath xmlns:m="http://schemas.openxmlformats.org/officeDocument/2006/math">
                    <m:sSub>
                      <m:sSubPr>
                        <m:ctrlPr>
                          <a:rPr lang="en-US" altLang="zh-CN" i="1" kern="100">
                            <a:solidFill>
                              <a:srgbClr val="000000"/>
                            </a:solidFill>
                            <a:latin typeface="Cambria Math" panose="02040503050406030204" pitchFamily="18" charset="0"/>
                            <a:ea typeface="Cambria Math" panose="02040503050406030204" pitchFamily="18" charset="0"/>
                          </a:rPr>
                        </m:ctrlPr>
                      </m:sSubPr>
                      <m:e>
                        <m:r>
                          <m:rPr>
                            <m:sty m:val="p"/>
                          </m:rPr>
                          <a:rPr lang="en-US" altLang="zh-CN" kern="100">
                            <a:solidFill>
                              <a:srgbClr val="000000"/>
                            </a:solidFill>
                            <a:latin typeface="Cambria Math" panose="02040503050406030204" pitchFamily="18" charset="0"/>
                            <a:ea typeface="Cambria Math" panose="02040503050406030204" pitchFamily="18" charset="0"/>
                          </a:rPr>
                          <m:t>E</m:t>
                        </m:r>
                      </m:e>
                      <m:sub>
                        <m:r>
                          <a:rPr lang="en-US" altLang="zh-CN" b="0" i="1" kern="100" smtClean="0">
                            <a:solidFill>
                              <a:srgbClr val="000000"/>
                            </a:solidFill>
                            <a:latin typeface="Cambria Math" panose="02040503050406030204" pitchFamily="18" charset="0"/>
                            <a:ea typeface="Cambria Math" panose="02040503050406030204" pitchFamily="18" charset="0"/>
                          </a:rPr>
                          <m:t>𝑐𝑜𝑟𝑟</m:t>
                        </m:r>
                      </m:sub>
                    </m:sSub>
                  </m:oMath>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1566094" y="1777901"/>
                <a:ext cx="7897475" cy="2858135"/>
              </a:xfrm>
              <a:prstGeom prst="rect">
                <a:avLst/>
              </a:prstGeom>
              <a:blipFill rotWithShape="1">
                <a:blip r:embed="rId4"/>
                <a:stretch>
                  <a:fillRect l="-2" t="-19" r="2" b="1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2775"/>
          </a:xfrm>
          <a:prstGeom prst="rect">
            <a:avLst/>
          </a:prstGeom>
          <a:noFill/>
        </p:spPr>
        <p:txBody>
          <a:bodyPr wrap="square" lIns="121917" tIns="60958" rIns="121917" bIns="60958" rtlCol="0">
            <a:spAutoFit/>
          </a:bodyPr>
          <a:lstStyle/>
          <a:p>
            <a:r>
              <a:rPr lang="en-US" altLang="zh-CN" sz="3200" b="1" dirty="0" smtClean="0">
                <a:cs typeface="+mn-ea"/>
                <a:sym typeface="+mn-lt"/>
              </a:rPr>
              <a:t>2.3 </a:t>
            </a:r>
            <a:r>
              <a:rPr lang="zh-CN" altLang="en-US" sz="3200" b="1" dirty="0">
                <a:cs typeface="+mn-ea"/>
                <a:sym typeface="+mn-lt"/>
              </a:rPr>
              <a:t>计算电流密度</a:t>
            </a:r>
          </a:p>
        </p:txBody>
      </p:sp>
      <p:sp>
        <p:nvSpPr>
          <p:cNvPr id="107" name="Text Placeholder 34"/>
          <p:cNvSpPr txBox="1"/>
          <p:nvPr/>
        </p:nvSpPr>
        <p:spPr>
          <a:xfrm>
            <a:off x="333904" y="957628"/>
            <a:ext cx="11328400" cy="820373"/>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buClr>
                <a:schemeClr val="accent1"/>
              </a:buClr>
              <a:buFont typeface="Wingdings" panose="05000000000000000000" pitchFamily="2" charset="2"/>
              <a:buChar char="p"/>
            </a:pPr>
            <a:r>
              <a:rPr lang="zh-CN" altLang="en-US" b="1" dirty="0">
                <a:sym typeface="+mn-lt"/>
              </a:rPr>
              <a:t>模型中我们需要计算电流的密度，从而为计算溶解层数提供基础数据</a:t>
            </a: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mc:AlternateContent xmlns:mc="http://schemas.openxmlformats.org/markup-compatibility/2006">
        <mc:Choice xmlns:a14="http://schemas.microsoft.com/office/drawing/2010/main" xmlns="" Requires="a14">
          <p:sp>
            <p:nvSpPr>
              <p:cNvPr id="10" name="文本框 9"/>
              <p:cNvSpPr txBox="1"/>
              <p:nvPr/>
            </p:nvSpPr>
            <p:spPr>
              <a:xfrm>
                <a:off x="2833688" y="1987090"/>
                <a:ext cx="4841874" cy="381451"/>
              </a:xfrm>
              <a:prstGeom prst="rect">
                <a:avLst/>
              </a:prstGeom>
              <a:noFill/>
            </p:spPr>
            <p:txBody>
              <a:bodyPr wrap="square">
                <a:spAutoFit/>
              </a:bodyPr>
              <a:p>
                <a14:m>
                  <m:oMathPara xmlns:m="http://schemas.openxmlformats.org/officeDocument/2006/math">
                    <m:oMathParaPr>
                      <m:jc m:val="center"/>
                    </m:oMathParaPr>
                    <m:oMath xmlns:m="http://schemas.openxmlformats.org/officeDocument/2006/math">
                      <m:r>
                        <a:rPr lang="zh-CN" altLang="en-US" i="1" smtClean="0">
                          <a:latin typeface="Cambria Math" panose="02040503050406030204" pitchFamily="18" charset="0"/>
                        </a:rPr>
                        <m:t>𝜂</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m:rPr>
                              <m:sty m:val="p"/>
                            </m:rPr>
                            <a:rPr lang="zh-CN" altLang="en-US" i="0">
                              <a:latin typeface="Cambria Math" panose="02040503050406030204" pitchFamily="18" charset="0"/>
                            </a:rPr>
                            <m:t>corr</m:t>
                          </m:r>
                        </m:sub>
                      </m:sSub>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𝐸</m:t>
                          </m:r>
                        </m:e>
                        <m:sup>
                          <m:r>
                            <m:rPr>
                              <m:sty m:val="p"/>
                            </m:rPr>
                            <a:rPr lang="zh-CN" altLang="en-US" i="0">
                              <a:latin typeface="Cambria Math" panose="02040503050406030204" pitchFamily="18" charset="0"/>
                            </a:rPr>
                            <m:t>θ</m:t>
                          </m:r>
                        </m:sup>
                      </m:sSup>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2833688" y="1987090"/>
                <a:ext cx="4841874" cy="381451"/>
              </a:xfrm>
              <a:prstGeom prst="rect">
                <a:avLst/>
              </a:prstGeom>
              <a:blipFill rotWithShape="1">
                <a:blip r:embed="rId4"/>
                <a:stretch>
                  <a:fillRect l="-7" t="-46" r="7" b="1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1" name="文本框 10"/>
              <p:cNvSpPr txBox="1"/>
              <p:nvPr/>
            </p:nvSpPr>
            <p:spPr>
              <a:xfrm>
                <a:off x="2641918" y="2935920"/>
                <a:ext cx="4841874" cy="610873"/>
              </a:xfrm>
              <a:prstGeom prst="rect">
                <a:avLst/>
              </a:prstGeom>
              <a:noFill/>
            </p:spPr>
            <p:txBody>
              <a:bodyPr wrap="square">
                <a:spAutoFit/>
              </a:bodyPr>
              <a:p>
                <a14:m>
                  <m:oMathPara xmlns:m="http://schemas.openxmlformats.org/officeDocument/2006/math">
                    <m:oMathParaPr>
                      <m:jc m:val="center"/>
                    </m:oMathParaPr>
                    <m:oMath xmlns:m="http://schemas.openxmlformats.org/officeDocument/2006/math">
                      <m:r>
                        <a:rPr lang="zh-CN" altLang="en-US" i="1" smtClean="0">
                          <a:latin typeface="Cambria Math" panose="02040503050406030204" pitchFamily="18" charset="0"/>
                        </a:rPr>
                        <m:t>𝛽</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𝑅𝑇</m:t>
                          </m:r>
                        </m:num>
                        <m:den>
                          <m:r>
                            <a:rPr lang="zh-CN" altLang="en-US" i="1">
                              <a:latin typeface="Cambria Math" panose="02040503050406030204" pitchFamily="18" charset="0"/>
                            </a:rPr>
                            <m:t>𝛼</m:t>
                          </m:r>
                          <m:r>
                            <a:rPr lang="zh-CN" altLang="en-US" i="1">
                              <a:latin typeface="Cambria Math" panose="02040503050406030204" pitchFamily="18" charset="0"/>
                            </a:rPr>
                            <m:t>𝑛𝐹</m:t>
                          </m:r>
                        </m:den>
                      </m:f>
                    </m:oMath>
                  </m:oMathPara>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2641918" y="2935920"/>
                <a:ext cx="4841874" cy="610873"/>
              </a:xfrm>
              <a:prstGeom prst="rect">
                <a:avLst/>
              </a:prstGeom>
              <a:blipFill rotWithShape="1">
                <a:blip r:embed="rId5"/>
                <a:stretch>
                  <a:fillRect l="-7" t="-52" r="7" b="52"/>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1167257" y="4183526"/>
            <a:ext cx="8035224" cy="63403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b9e83004-d3c6-49b5-9d92-5cd1f8e4e585"/>
  <p:tag name="COMMONDATA" val="eyJoZGlkIjoiYWYzZTAyOTAwMTgwMTZiNTU2NzVkMjkxMzk2ZDIwND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1020</Words>
  <Application>WPS 演示</Application>
  <PresentationFormat>自定义</PresentationFormat>
  <Paragraphs>164</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Lenovo</cp:lastModifiedBy>
  <cp:revision>37</cp:revision>
  <dcterms:created xsi:type="dcterms:W3CDTF">2022-11-27T08:47:00Z</dcterms:created>
  <dcterms:modified xsi:type="dcterms:W3CDTF">2022-11-28T11:56:32Z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9FEF4A838A8B4B91B0D297617DD30473</vt:lpwstr>
  </property>
  <property fmtid="{D5CDD505-2E9C-101B-9397-08002B2CF9AE}" pid="3" name="KSOProductBuildVer">
    <vt:lpwstr>2052-11.1.0.12763</vt:lpwstr>
  </property>
</Properties>
</file>