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3" r:id="rId3"/>
    <p:sldId id="302" r:id="rId4"/>
    <p:sldId id="298" r:id="rId5"/>
    <p:sldId id="283" r:id="rId6"/>
    <p:sldId id="305" r:id="rId7"/>
    <p:sldId id="339" r:id="rId8"/>
    <p:sldId id="340" r:id="rId9"/>
    <p:sldId id="330" r:id="rId10"/>
    <p:sldId id="325" r:id="rId11"/>
    <p:sldId id="294" r:id="rId12"/>
    <p:sldId id="328" r:id="rId13"/>
    <p:sldId id="268" r:id="rId14"/>
    <p:sldId id="329" r:id="rId15"/>
    <p:sldId id="324" r:id="rId16"/>
    <p:sldId id="269" r:id="rId17"/>
    <p:sldId id="315" r:id="rId18"/>
    <p:sldId id="333" r:id="rId19"/>
    <p:sldId id="341" r:id="rId20"/>
    <p:sldId id="335" r:id="rId21"/>
    <p:sldId id="334" r:id="rId22"/>
    <p:sldId id="336" r:id="rId23"/>
    <p:sldId id="337" r:id="rId24"/>
    <p:sldId id="338" r:id="rId25"/>
    <p:sldId id="273" r:id="rId26"/>
    <p:sldId id="277" r:id="rId27"/>
    <p:sldId id="278" r:id="rId28"/>
    <p:sldId id="279" r:id="rId29"/>
    <p:sldId id="331" r:id="rId30"/>
    <p:sldId id="28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052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771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223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203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551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74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771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053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549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691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66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672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662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768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701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199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41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752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755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02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337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96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351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39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95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7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4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79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42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89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A44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1.png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7.emf"/><Relationship Id="rId7" Type="http://schemas.openxmlformats.org/officeDocument/2006/relationships/image" Target="../media/image1.png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11" Type="http://schemas.openxmlformats.org/officeDocument/2006/relationships/image" Target="../media/image24.emf"/><Relationship Id="rId5" Type="http://schemas.openxmlformats.org/officeDocument/2006/relationships/image" Target="../media/image19.emf"/><Relationship Id="rId15" Type="http://schemas.openxmlformats.org/officeDocument/2006/relationships/image" Target="../media/image28.emf"/><Relationship Id="rId10" Type="http://schemas.openxmlformats.org/officeDocument/2006/relationships/image" Target="../media/image23.emf"/><Relationship Id="rId4" Type="http://schemas.openxmlformats.org/officeDocument/2006/relationships/image" Target="../media/image18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ongdongshe/K-Schedul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0" y="1638300"/>
            <a:ext cx="9144000" cy="271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K-Scheduler: </a:t>
            </a:r>
            <a:r>
              <a:rPr lang="en-US" altLang="zh-CN" sz="3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1" dirty="0">
                <a:solidFill>
                  <a:schemeClr val="dk1"/>
                </a:solidFill>
                <a:latin typeface="Calibri"/>
                <a:cs typeface="Calibri"/>
              </a:rPr>
              <a:t>Seed Scheduling for Fuzzing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>
                <a:solidFill>
                  <a:schemeClr val="dk1"/>
                </a:solidFill>
                <a:latin typeface="Calibri"/>
                <a:cs typeface="Calibri"/>
              </a:rPr>
              <a:t>with Graph Centrality Analysis</a:t>
            </a:r>
          </a:p>
          <a:p>
            <a:br>
              <a:rPr lang="en-US" dirty="0"/>
            </a:b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1800" i="1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Dongdong She, Abhishek Shah</a:t>
            </a:r>
            <a:r>
              <a:rPr lang="en-US" altLang="zh-CN" sz="1800" i="1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 i="1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Suman Jana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Columbia University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99;p14">
            <a:extLst>
              <a:ext uri="{FF2B5EF4-FFF2-40B4-BE49-F238E27FC236}">
                <a16:creationId xmlns:a16="http://schemas.microsoft.com/office/drawing/2014/main" id="{F8A05722-BD9D-815C-4514-82BE06BB060B}"/>
              </a:ext>
            </a:extLst>
          </p:cNvPr>
          <p:cNvSpPr/>
          <p:nvPr/>
        </p:nvSpPr>
        <p:spPr>
          <a:xfrm>
            <a:off x="228598" y="109865"/>
            <a:ext cx="74693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Ideal Seed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Scheduling</a:t>
            </a:r>
            <a:endParaRPr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3D886A8-EEE1-8D0C-5609-D29D71C09EDE}"/>
              </a:ext>
            </a:extLst>
          </p:cNvPr>
          <p:cNvSpPr/>
          <p:nvPr/>
        </p:nvSpPr>
        <p:spPr>
          <a:xfrm>
            <a:off x="1522203" y="1517766"/>
            <a:ext cx="5403269" cy="5561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ideal seed scheduling should incorporate CFG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CF44F8EE-E1E8-9040-EC27-6BEA6064370B}"/>
              </a:ext>
            </a:extLst>
          </p:cNvPr>
          <p:cNvSpPr/>
          <p:nvPr/>
        </p:nvSpPr>
        <p:spPr>
          <a:xfrm>
            <a:off x="2377440" y="3151492"/>
            <a:ext cx="3396306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How to use the CFG?</a:t>
            </a:r>
          </a:p>
        </p:txBody>
      </p:sp>
    </p:spTree>
    <p:extLst>
      <p:ext uri="{BB962C8B-B14F-4D97-AF65-F5344CB8AC3E}">
        <p14:creationId xmlns:p14="http://schemas.microsoft.com/office/powerpoint/2010/main" val="19589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8" y="109865"/>
            <a:ext cx="74693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Naïve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Approach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77FFEF-F0D7-08A4-1943-F83ECD72523D}"/>
              </a:ext>
            </a:extLst>
          </p:cNvPr>
          <p:cNvSpPr/>
          <p:nvPr/>
        </p:nvSpPr>
        <p:spPr>
          <a:xfrm>
            <a:off x="1637570" y="3777064"/>
            <a:ext cx="5795280" cy="7050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expensive graph traversal for counting, try to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count</a:t>
            </a:r>
          </a:p>
        </p:txBody>
      </p:sp>
      <p:sp>
        <p:nvSpPr>
          <p:cNvPr id="12" name="Google Shape;126;p15">
            <a:extLst>
              <a:ext uri="{FF2B5EF4-FFF2-40B4-BE49-F238E27FC236}">
                <a16:creationId xmlns:a16="http://schemas.microsoft.com/office/drawing/2014/main" id="{FB7C3B2F-1E6A-EF61-264A-34163B167D37}"/>
              </a:ext>
            </a:extLst>
          </p:cNvPr>
          <p:cNvSpPr txBox="1"/>
          <p:nvPr/>
        </p:nvSpPr>
        <p:spPr>
          <a:xfrm>
            <a:off x="387239" y="957921"/>
            <a:ext cx="875676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Traverse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CFG and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the number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reachable and unvisited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nodes</a:t>
            </a:r>
            <a:endParaRPr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735AA2-F6C1-B35D-3B8D-C9E70EB38161}"/>
              </a:ext>
            </a:extLst>
          </p:cNvPr>
          <p:cNvSpPr/>
          <p:nvPr/>
        </p:nvSpPr>
        <p:spPr>
          <a:xfrm>
            <a:off x="1637570" y="1561863"/>
            <a:ext cx="5868858" cy="201977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traversal, which is expensive on real world program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unvisited nodes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dynamically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counting treats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unvisited nodes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equally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- some nodes might be infeasible</a:t>
            </a:r>
          </a:p>
        </p:txBody>
      </p:sp>
    </p:spTree>
    <p:extLst>
      <p:ext uri="{BB962C8B-B14F-4D97-AF65-F5344CB8AC3E}">
        <p14:creationId xmlns:p14="http://schemas.microsoft.com/office/powerpoint/2010/main" val="14684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8" y="109864"/>
            <a:ext cx="8761415" cy="97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Approximate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Approach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9B78D50-79A9-BDAF-7CE0-9960AC8511B5}"/>
              </a:ext>
            </a:extLst>
          </p:cNvPr>
          <p:cNvSpPr/>
          <p:nvPr/>
        </p:nvSpPr>
        <p:spPr>
          <a:xfrm>
            <a:off x="2212194" y="3599617"/>
            <a:ext cx="4719610" cy="6597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centrality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these features, hence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 natural fit to our need</a:t>
            </a:r>
          </a:p>
        </p:txBody>
      </p:sp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4CF919A3-F32F-8A88-6698-4D31B38CF718}"/>
              </a:ext>
            </a:extLst>
          </p:cNvPr>
          <p:cNvSpPr txBox="1"/>
          <p:nvPr/>
        </p:nvSpPr>
        <p:spPr>
          <a:xfrm>
            <a:off x="464579" y="936297"/>
            <a:ext cx="9487017" cy="76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Approximate count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should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determine seed weigh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t</a:t>
            </a:r>
          </a:p>
          <a:p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Approximate count should have some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features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7A56E-AE7F-98B0-80FD-20D500EAC632}"/>
              </a:ext>
            </a:extLst>
          </p:cNvPr>
          <p:cNvSpPr txBox="1"/>
          <p:nvPr/>
        </p:nvSpPr>
        <p:spPr>
          <a:xfrm>
            <a:off x="1489166" y="32918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10D4DF-E0DC-F252-72DA-35125E3F7D31}"/>
              </a:ext>
            </a:extLst>
          </p:cNvPr>
          <p:cNvSpPr/>
          <p:nvPr/>
        </p:nvSpPr>
        <p:spPr>
          <a:xfrm>
            <a:off x="708725" y="1708052"/>
            <a:ext cx="6946110" cy="135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arenR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seed weight if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reachable nodes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from a seed</a:t>
            </a:r>
          </a:p>
          <a:p>
            <a:pPr marL="457200" indent="-457200">
              <a:buFont typeface="+mj-lt"/>
              <a:buAutoNum type="arabicParenR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seed weight if a node is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to reach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seed weight if a node is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 away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from a seed </a:t>
            </a:r>
          </a:p>
          <a:p>
            <a:pPr marL="457200" indent="-457200">
              <a:buFont typeface="+mj-lt"/>
              <a:buAutoNum type="arabicParenR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efficiently computable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over large CFG</a:t>
            </a:r>
          </a:p>
        </p:txBody>
      </p:sp>
    </p:spTree>
    <p:extLst>
      <p:ext uri="{BB962C8B-B14F-4D97-AF65-F5344CB8AC3E}">
        <p14:creationId xmlns:p14="http://schemas.microsoft.com/office/powerpoint/2010/main" val="14741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8" y="109865"/>
            <a:ext cx="74693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Graph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Centrality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97383-02A8-8F16-DB4C-734A22C69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1" t="1198" r="3335" b="3493"/>
          <a:stretch/>
        </p:blipFill>
        <p:spPr>
          <a:xfrm>
            <a:off x="4276415" y="1140573"/>
            <a:ext cx="4792916" cy="3251106"/>
          </a:xfrm>
          <a:prstGeom prst="rect">
            <a:avLst/>
          </a:prstGeom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1371AF3E-36AF-B2B7-9171-8DA8066B7931}"/>
              </a:ext>
            </a:extLst>
          </p:cNvPr>
          <p:cNvSpPr txBox="1"/>
          <p:nvPr/>
        </p:nvSpPr>
        <p:spPr>
          <a:xfrm>
            <a:off x="307539" y="2707663"/>
            <a:ext cx="4399310" cy="10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Graph centrality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Outgoing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scores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Introverted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scores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11FCA-955D-9D18-6D40-802F8CAD58B1}"/>
              </a:ext>
            </a:extLst>
          </p:cNvPr>
          <p:cNvSpPr txBox="1"/>
          <p:nvPr/>
        </p:nvSpPr>
        <p:spPr>
          <a:xfrm>
            <a:off x="307539" y="1140573"/>
            <a:ext cx="42242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common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metric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in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social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Measure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influence of each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Used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identify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important</a:t>
            </a:r>
            <a:r>
              <a:rPr lang="zh-CN" altLang="en-US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nodes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2B1635-2B14-FA4B-A90E-DA83721D725A}"/>
              </a:ext>
            </a:extLst>
          </p:cNvPr>
          <p:cNvSpPr/>
          <p:nvPr/>
        </p:nvSpPr>
        <p:spPr>
          <a:xfrm>
            <a:off x="6097718" y="2222205"/>
            <a:ext cx="983566" cy="92503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A9FDAB-E07E-CE8C-E0DD-15141DBCA901}"/>
              </a:ext>
            </a:extLst>
          </p:cNvPr>
          <p:cNvSpPr/>
          <p:nvPr/>
        </p:nvSpPr>
        <p:spPr>
          <a:xfrm>
            <a:off x="7687338" y="3826983"/>
            <a:ext cx="457201" cy="479204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79313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Centrality Analysis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26;p15">
            <a:extLst>
              <a:ext uri="{FF2B5EF4-FFF2-40B4-BE49-F238E27FC236}">
                <a16:creationId xmlns:a16="http://schemas.microsoft.com/office/drawing/2014/main" id="{B31865B7-AFF4-CB8F-E76B-9A0D83817348}"/>
              </a:ext>
            </a:extLst>
          </p:cNvPr>
          <p:cNvSpPr txBox="1"/>
          <p:nvPr/>
        </p:nvSpPr>
        <p:spPr>
          <a:xfrm>
            <a:off x="308344" y="907069"/>
            <a:ext cx="923437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lang="en-US" altLang="zh-CN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katz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centrality to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approximate code coverage gain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each seed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5D1AA16-04B7-10A8-BA41-516A3647A763}"/>
              </a:ext>
            </a:extLst>
          </p:cNvPr>
          <p:cNvSpPr/>
          <p:nvPr/>
        </p:nvSpPr>
        <p:spPr>
          <a:xfrm>
            <a:off x="1516923" y="3475413"/>
            <a:ext cx="5795280" cy="7050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Our solution: build a novel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horizon graph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composed of only unvisited nodes and seed nodes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8A778-A8DE-338B-6588-FC15EE22F286}"/>
              </a:ext>
            </a:extLst>
          </p:cNvPr>
          <p:cNvSpPr/>
          <p:nvPr/>
        </p:nvSpPr>
        <p:spPr>
          <a:xfrm>
            <a:off x="906440" y="1839505"/>
            <a:ext cx="7642137" cy="10850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Challenge: CFG is not suitable for graph centrality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Contain visited nodes  =&gt;  Only interested in unvisited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seed information  =&gt;  Need to compute centrality for each seed</a:t>
            </a:r>
          </a:p>
        </p:txBody>
      </p:sp>
    </p:spTree>
    <p:extLst>
      <p:ext uri="{BB962C8B-B14F-4D97-AF65-F5344CB8AC3E}">
        <p14:creationId xmlns:p14="http://schemas.microsoft.com/office/powerpoint/2010/main" val="4757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79313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Centrality Analysis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BA07F82-AFA5-8099-DEC1-286E5D4EE16B}"/>
              </a:ext>
            </a:extLst>
          </p:cNvPr>
          <p:cNvCxnSpPr>
            <a:cxnSpLocks/>
            <a:stCxn id="21" idx="2"/>
            <a:endCxn id="71" idx="1"/>
          </p:cNvCxnSpPr>
          <p:nvPr/>
        </p:nvCxnSpPr>
        <p:spPr>
          <a:xfrm rot="16200000" flipH="1">
            <a:off x="1441826" y="2180031"/>
            <a:ext cx="468691" cy="3683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B3B1EC9A-B6F8-B2EC-ABD9-1DAA8D6D823A}"/>
              </a:ext>
            </a:extLst>
          </p:cNvPr>
          <p:cNvCxnSpPr>
            <a:cxnSpLocks/>
            <a:stCxn id="73" idx="2"/>
            <a:endCxn id="71" idx="3"/>
          </p:cNvCxnSpPr>
          <p:nvPr/>
        </p:nvCxnSpPr>
        <p:spPr>
          <a:xfrm rot="5400000">
            <a:off x="2566457" y="2121696"/>
            <a:ext cx="465418" cy="4883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Google Shape;112;p14">
            <a:extLst>
              <a:ext uri="{FF2B5EF4-FFF2-40B4-BE49-F238E27FC236}">
                <a16:creationId xmlns:a16="http://schemas.microsoft.com/office/drawing/2014/main" id="{D67075DF-EEBC-F0CA-749F-AAA79CC4BE83}"/>
              </a:ext>
            </a:extLst>
          </p:cNvPr>
          <p:cNvSpPr/>
          <p:nvPr/>
        </p:nvSpPr>
        <p:spPr>
          <a:xfrm>
            <a:off x="1169973" y="1724010"/>
            <a:ext cx="644002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sz="1300" dirty="0"/>
          </a:p>
        </p:txBody>
      </p:sp>
      <p:sp>
        <p:nvSpPr>
          <p:cNvPr id="36" name="Google Shape;112;p14">
            <a:extLst>
              <a:ext uri="{FF2B5EF4-FFF2-40B4-BE49-F238E27FC236}">
                <a16:creationId xmlns:a16="http://schemas.microsoft.com/office/drawing/2014/main" id="{220CAF3B-7CDD-13D4-4C03-16A40499DB6C}"/>
              </a:ext>
            </a:extLst>
          </p:cNvPr>
          <p:cNvSpPr/>
          <p:nvPr/>
        </p:nvSpPr>
        <p:spPr>
          <a:xfrm>
            <a:off x="1165739" y="3794623"/>
            <a:ext cx="694629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cs typeface="Calibri"/>
                <a:sym typeface="Calibri"/>
              </a:rPr>
              <a:t>Node3</a:t>
            </a:r>
            <a:endParaRPr sz="13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519048-3ED4-2867-B30F-50D119252B75}"/>
              </a:ext>
            </a:extLst>
          </p:cNvPr>
          <p:cNvCxnSpPr>
            <a:cxnSpLocks/>
            <a:stCxn id="70" idx="2"/>
            <a:endCxn id="36" idx="0"/>
          </p:cNvCxnSpPr>
          <p:nvPr/>
        </p:nvCxnSpPr>
        <p:spPr>
          <a:xfrm flipH="1">
            <a:off x="1513054" y="3490251"/>
            <a:ext cx="577458" cy="3043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7A57AE-18B0-2640-4860-D2D314C9D768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2090512" y="3490251"/>
            <a:ext cx="605509" cy="3004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ight Arrow 42">
            <a:extLst>
              <a:ext uri="{FF2B5EF4-FFF2-40B4-BE49-F238E27FC236}">
                <a16:creationId xmlns:a16="http://schemas.microsoft.com/office/drawing/2014/main" id="{7DAD6FB6-F9CF-5282-BAB6-8392EAF5B429}"/>
              </a:ext>
            </a:extLst>
          </p:cNvPr>
          <p:cNvSpPr/>
          <p:nvPr/>
        </p:nvSpPr>
        <p:spPr>
          <a:xfrm>
            <a:off x="3653813" y="2639183"/>
            <a:ext cx="1310108" cy="337326"/>
          </a:xfrm>
          <a:prstGeom prst="rightArrow">
            <a:avLst>
              <a:gd name="adj1" fmla="val 50000"/>
              <a:gd name="adj2" fmla="val 7938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8D7379-A508-E12B-C882-B01C0AA2ECB0}"/>
              </a:ext>
            </a:extLst>
          </p:cNvPr>
          <p:cNvSpPr txBox="1"/>
          <p:nvPr/>
        </p:nvSpPr>
        <p:spPr>
          <a:xfrm>
            <a:off x="3540067" y="222091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Graph Centrality 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69" name="Google Shape;112;p14">
            <a:extLst>
              <a:ext uri="{FF2B5EF4-FFF2-40B4-BE49-F238E27FC236}">
                <a16:creationId xmlns:a16="http://schemas.microsoft.com/office/drawing/2014/main" id="{8442DB11-31F9-419E-0A82-A8C8903BB65A}"/>
              </a:ext>
            </a:extLst>
          </p:cNvPr>
          <p:cNvSpPr/>
          <p:nvPr/>
        </p:nvSpPr>
        <p:spPr>
          <a:xfrm>
            <a:off x="2348706" y="3790683"/>
            <a:ext cx="694629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cs typeface="Calibri"/>
                <a:sym typeface="Calibri"/>
              </a:rPr>
              <a:t>Node4</a:t>
            </a:r>
            <a:endParaRPr sz="1300" dirty="0"/>
          </a:p>
        </p:txBody>
      </p:sp>
      <p:sp>
        <p:nvSpPr>
          <p:cNvPr id="70" name="Google Shape;112;p14">
            <a:extLst>
              <a:ext uri="{FF2B5EF4-FFF2-40B4-BE49-F238E27FC236}">
                <a16:creationId xmlns:a16="http://schemas.microsoft.com/office/drawing/2014/main" id="{584595D1-7A44-A202-14FF-D08E395F31E5}"/>
              </a:ext>
            </a:extLst>
          </p:cNvPr>
          <p:cNvSpPr/>
          <p:nvPr/>
        </p:nvSpPr>
        <p:spPr>
          <a:xfrm>
            <a:off x="1743197" y="3084378"/>
            <a:ext cx="694629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cs typeface="Calibri"/>
                <a:sym typeface="Calibri"/>
              </a:rPr>
              <a:t>Node2</a:t>
            </a:r>
            <a:endParaRPr sz="1300" dirty="0"/>
          </a:p>
        </p:txBody>
      </p:sp>
      <p:sp>
        <p:nvSpPr>
          <p:cNvPr id="71" name="Google Shape;112;p14">
            <a:extLst>
              <a:ext uri="{FF2B5EF4-FFF2-40B4-BE49-F238E27FC236}">
                <a16:creationId xmlns:a16="http://schemas.microsoft.com/office/drawing/2014/main" id="{E3667268-8459-B425-4308-362304DC44FB}"/>
              </a:ext>
            </a:extLst>
          </p:cNvPr>
          <p:cNvSpPr/>
          <p:nvPr/>
        </p:nvSpPr>
        <p:spPr>
          <a:xfrm>
            <a:off x="1860368" y="2395637"/>
            <a:ext cx="694629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cs typeface="Calibri"/>
                <a:sym typeface="Calibri"/>
              </a:rPr>
              <a:t>Node1</a:t>
            </a:r>
            <a:endParaRPr sz="1300" dirty="0"/>
          </a:p>
        </p:txBody>
      </p:sp>
      <p:sp>
        <p:nvSpPr>
          <p:cNvPr id="73" name="Google Shape;112;p14">
            <a:extLst>
              <a:ext uri="{FF2B5EF4-FFF2-40B4-BE49-F238E27FC236}">
                <a16:creationId xmlns:a16="http://schemas.microsoft.com/office/drawing/2014/main" id="{7CEDD243-79A7-63D8-84B2-DD95D50F575D}"/>
              </a:ext>
            </a:extLst>
          </p:cNvPr>
          <p:cNvSpPr/>
          <p:nvPr/>
        </p:nvSpPr>
        <p:spPr>
          <a:xfrm>
            <a:off x="2721334" y="1727283"/>
            <a:ext cx="644002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sz="1300" dirty="0"/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F5E6BF61-CCF8-3AF9-7B4D-A9E6DFA0047A}"/>
              </a:ext>
            </a:extLst>
          </p:cNvPr>
          <p:cNvCxnSpPr>
            <a:cxnSpLocks/>
            <a:stCxn id="73" idx="2"/>
            <a:endCxn id="70" idx="3"/>
          </p:cNvCxnSpPr>
          <p:nvPr/>
        </p:nvCxnSpPr>
        <p:spPr>
          <a:xfrm rot="5400000">
            <a:off x="2163502" y="2407481"/>
            <a:ext cx="1154159" cy="60550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1C2091-A598-C28C-7966-596C146115C7}"/>
                  </a:ext>
                </a:extLst>
              </p:cNvPr>
              <p:cNvSpPr txBox="1"/>
              <p:nvPr/>
            </p:nvSpPr>
            <p:spPr>
              <a:xfrm>
                <a:off x="5036062" y="3546215"/>
                <a:ext cx="667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1C2091-A598-C28C-7966-596C14611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62" y="3546215"/>
                <a:ext cx="66755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AA76311-9429-7F54-8DED-5D4FFA22A1BC}"/>
                  </a:ext>
                </a:extLst>
              </p:cNvPr>
              <p:cNvSpPr txBox="1"/>
              <p:nvPr/>
            </p:nvSpPr>
            <p:spPr>
              <a:xfrm>
                <a:off x="6743948" y="3546408"/>
                <a:ext cx="667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AA76311-9429-7F54-8DED-5D4FFA22A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948" y="3546408"/>
                <a:ext cx="66755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9DBD91A7-D3C5-D392-EBD8-F0522FB2F229}"/>
              </a:ext>
            </a:extLst>
          </p:cNvPr>
          <p:cNvCxnSpPr>
            <a:cxnSpLocks/>
            <a:stCxn id="119" idx="2"/>
            <a:endCxn id="125" idx="1"/>
          </p:cNvCxnSpPr>
          <p:nvPr/>
        </p:nvCxnSpPr>
        <p:spPr>
          <a:xfrm rot="16200000" flipH="1">
            <a:off x="5517804" y="2183569"/>
            <a:ext cx="468691" cy="3683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D254E01B-3804-1CFD-BD81-CE888AA1DEDD}"/>
              </a:ext>
            </a:extLst>
          </p:cNvPr>
          <p:cNvCxnSpPr>
            <a:cxnSpLocks/>
            <a:stCxn id="126" idx="2"/>
            <a:endCxn id="125" idx="3"/>
          </p:cNvCxnSpPr>
          <p:nvPr/>
        </p:nvCxnSpPr>
        <p:spPr>
          <a:xfrm rot="5400000">
            <a:off x="6642435" y="2125234"/>
            <a:ext cx="465418" cy="4883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Google Shape;112;p14">
            <a:extLst>
              <a:ext uri="{FF2B5EF4-FFF2-40B4-BE49-F238E27FC236}">
                <a16:creationId xmlns:a16="http://schemas.microsoft.com/office/drawing/2014/main" id="{F5BFE2F6-BE0C-396A-778A-7B0552733294}"/>
              </a:ext>
            </a:extLst>
          </p:cNvPr>
          <p:cNvSpPr/>
          <p:nvPr/>
        </p:nvSpPr>
        <p:spPr>
          <a:xfrm>
            <a:off x="5245951" y="1727548"/>
            <a:ext cx="644002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sz="1300" dirty="0"/>
          </a:p>
        </p:txBody>
      </p:sp>
      <p:sp>
        <p:nvSpPr>
          <p:cNvPr id="120" name="Google Shape;112;p14">
            <a:extLst>
              <a:ext uri="{FF2B5EF4-FFF2-40B4-BE49-F238E27FC236}">
                <a16:creationId xmlns:a16="http://schemas.microsoft.com/office/drawing/2014/main" id="{02A43FF4-DFEE-125F-3976-1E73694BA4C2}"/>
              </a:ext>
            </a:extLst>
          </p:cNvPr>
          <p:cNvSpPr/>
          <p:nvPr/>
        </p:nvSpPr>
        <p:spPr>
          <a:xfrm>
            <a:off x="5241717" y="3798161"/>
            <a:ext cx="694629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cs typeface="Calibri"/>
                <a:sym typeface="Calibri"/>
              </a:rPr>
              <a:t>Node3</a:t>
            </a:r>
            <a:endParaRPr sz="13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87BC18C-61A7-A811-94ED-C58E48570782}"/>
              </a:ext>
            </a:extLst>
          </p:cNvPr>
          <p:cNvCxnSpPr>
            <a:cxnSpLocks/>
            <a:stCxn id="124" idx="2"/>
            <a:endCxn id="120" idx="0"/>
          </p:cNvCxnSpPr>
          <p:nvPr/>
        </p:nvCxnSpPr>
        <p:spPr>
          <a:xfrm flipH="1">
            <a:off x="5589032" y="3493789"/>
            <a:ext cx="577458" cy="3043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FFD1B6-04A5-06CD-4442-2882D55D7156}"/>
              </a:ext>
            </a:extLst>
          </p:cNvPr>
          <p:cNvCxnSpPr>
            <a:cxnSpLocks/>
            <a:stCxn id="124" idx="2"/>
            <a:endCxn id="123" idx="0"/>
          </p:cNvCxnSpPr>
          <p:nvPr/>
        </p:nvCxnSpPr>
        <p:spPr>
          <a:xfrm>
            <a:off x="6166490" y="3493789"/>
            <a:ext cx="605509" cy="3004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Google Shape;112;p14">
            <a:extLst>
              <a:ext uri="{FF2B5EF4-FFF2-40B4-BE49-F238E27FC236}">
                <a16:creationId xmlns:a16="http://schemas.microsoft.com/office/drawing/2014/main" id="{58560EB4-C4C6-8813-C0B5-F28FDBBD1F22}"/>
              </a:ext>
            </a:extLst>
          </p:cNvPr>
          <p:cNvSpPr/>
          <p:nvPr/>
        </p:nvSpPr>
        <p:spPr>
          <a:xfrm>
            <a:off x="6424684" y="3794221"/>
            <a:ext cx="694629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cs typeface="Calibri"/>
                <a:sym typeface="Calibri"/>
              </a:rPr>
              <a:t>Node4</a:t>
            </a:r>
            <a:endParaRPr sz="1300" dirty="0"/>
          </a:p>
        </p:txBody>
      </p:sp>
      <p:sp>
        <p:nvSpPr>
          <p:cNvPr id="124" name="Google Shape;112;p14">
            <a:extLst>
              <a:ext uri="{FF2B5EF4-FFF2-40B4-BE49-F238E27FC236}">
                <a16:creationId xmlns:a16="http://schemas.microsoft.com/office/drawing/2014/main" id="{85D498BC-4987-656E-EEBD-927A926DF336}"/>
              </a:ext>
            </a:extLst>
          </p:cNvPr>
          <p:cNvSpPr/>
          <p:nvPr/>
        </p:nvSpPr>
        <p:spPr>
          <a:xfrm>
            <a:off x="5819175" y="3087916"/>
            <a:ext cx="694629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cs typeface="Calibri"/>
                <a:sym typeface="Calibri"/>
              </a:rPr>
              <a:t>Node2</a:t>
            </a:r>
            <a:endParaRPr sz="1300" dirty="0"/>
          </a:p>
        </p:txBody>
      </p:sp>
      <p:sp>
        <p:nvSpPr>
          <p:cNvPr id="125" name="Google Shape;112;p14">
            <a:extLst>
              <a:ext uri="{FF2B5EF4-FFF2-40B4-BE49-F238E27FC236}">
                <a16:creationId xmlns:a16="http://schemas.microsoft.com/office/drawing/2014/main" id="{A5E5CF2C-5A38-C5C3-3DE3-F5EE6909CF2A}"/>
              </a:ext>
            </a:extLst>
          </p:cNvPr>
          <p:cNvSpPr/>
          <p:nvPr/>
        </p:nvSpPr>
        <p:spPr>
          <a:xfrm>
            <a:off x="5936346" y="2399175"/>
            <a:ext cx="694629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cs typeface="Calibri"/>
                <a:sym typeface="Calibri"/>
              </a:rPr>
              <a:t>Node1</a:t>
            </a:r>
            <a:endParaRPr sz="1300" dirty="0"/>
          </a:p>
        </p:txBody>
      </p:sp>
      <p:sp>
        <p:nvSpPr>
          <p:cNvPr id="126" name="Google Shape;112;p14">
            <a:extLst>
              <a:ext uri="{FF2B5EF4-FFF2-40B4-BE49-F238E27FC236}">
                <a16:creationId xmlns:a16="http://schemas.microsoft.com/office/drawing/2014/main" id="{87C1C60B-E4FC-10B9-02AD-CBD2C37EA4FC}"/>
              </a:ext>
            </a:extLst>
          </p:cNvPr>
          <p:cNvSpPr/>
          <p:nvPr/>
        </p:nvSpPr>
        <p:spPr>
          <a:xfrm>
            <a:off x="6797312" y="1730821"/>
            <a:ext cx="644002" cy="405873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sz="1300" dirty="0"/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3634D86B-4744-4B5B-F3ED-EE08011A1289}"/>
              </a:ext>
            </a:extLst>
          </p:cNvPr>
          <p:cNvCxnSpPr>
            <a:cxnSpLocks/>
            <a:stCxn id="126" idx="2"/>
            <a:endCxn id="124" idx="3"/>
          </p:cNvCxnSpPr>
          <p:nvPr/>
        </p:nvCxnSpPr>
        <p:spPr>
          <a:xfrm rot="5400000">
            <a:off x="6239480" y="2411019"/>
            <a:ext cx="1154159" cy="60550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9E85B3-C153-A365-F295-535978291331}"/>
                  </a:ext>
                </a:extLst>
              </p:cNvPr>
              <p:cNvSpPr txBox="1"/>
              <p:nvPr/>
            </p:nvSpPr>
            <p:spPr>
              <a:xfrm>
                <a:off x="5789579" y="2860631"/>
                <a:ext cx="841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9E85B3-C153-A365-F295-53597829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579" y="2860631"/>
                <a:ext cx="8417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2BD88CE-95AA-9CA9-1EFF-75A323BAE5ED}"/>
                  </a:ext>
                </a:extLst>
              </p:cNvPr>
              <p:cNvSpPr txBox="1"/>
              <p:nvPr/>
            </p:nvSpPr>
            <p:spPr>
              <a:xfrm>
                <a:off x="5943034" y="2142938"/>
                <a:ext cx="667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2BD88CE-95AA-9CA9-1EFF-75A323BAE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034" y="2142938"/>
                <a:ext cx="6675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1EE816D-1236-6700-BB9A-FACDCA7DEB49}"/>
                  </a:ext>
                </a:extLst>
              </p:cNvPr>
              <p:cNvSpPr txBox="1"/>
              <p:nvPr/>
            </p:nvSpPr>
            <p:spPr>
              <a:xfrm>
                <a:off x="5181247" y="1487669"/>
                <a:ext cx="841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1EE816D-1236-6700-BB9A-FACDCA7DE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247" y="1487669"/>
                <a:ext cx="84176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9C219D2-5749-CF80-8326-56ABC6954031}"/>
                  </a:ext>
                </a:extLst>
              </p:cNvPr>
              <p:cNvSpPr txBox="1"/>
              <p:nvPr/>
            </p:nvSpPr>
            <p:spPr>
              <a:xfrm>
                <a:off x="6756941" y="1488348"/>
                <a:ext cx="667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9C219D2-5749-CF80-8326-56ABC695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41" y="1488348"/>
                <a:ext cx="6675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2F0E07D-7A1D-B105-CB84-C050EDAF309A}"/>
              </a:ext>
            </a:extLst>
          </p:cNvPr>
          <p:cNvSpPr txBox="1"/>
          <p:nvPr/>
        </p:nvSpPr>
        <p:spPr>
          <a:xfrm>
            <a:off x="5416809" y="422827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horizon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D96731-A7FE-D4EC-6F67-6AA87DD9C7E5}"/>
              </a:ext>
            </a:extLst>
          </p:cNvPr>
          <p:cNvSpPr txBox="1"/>
          <p:nvPr/>
        </p:nvSpPr>
        <p:spPr>
          <a:xfrm>
            <a:off x="1282489" y="420033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horizon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endParaRPr lang="en-US" dirty="0"/>
          </a:p>
        </p:txBody>
      </p:sp>
      <p:sp>
        <p:nvSpPr>
          <p:cNvPr id="42" name="Google Shape;126;p15">
            <a:extLst>
              <a:ext uri="{FF2B5EF4-FFF2-40B4-BE49-F238E27FC236}">
                <a16:creationId xmlns:a16="http://schemas.microsoft.com/office/drawing/2014/main" id="{D36D2517-0F13-6101-DDBE-208C91DC26B0}"/>
              </a:ext>
            </a:extLst>
          </p:cNvPr>
          <p:cNvSpPr txBox="1"/>
          <p:nvPr/>
        </p:nvSpPr>
        <p:spPr>
          <a:xfrm>
            <a:off x="308344" y="907069"/>
            <a:ext cx="923437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lang="en-US" altLang="zh-CN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katz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centrality to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approximate code coverage gain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each seed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3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91" grpId="0"/>
      <p:bldP spid="110" grpId="0"/>
      <p:bldP spid="119" grpId="0" animBg="1"/>
      <p:bldP spid="120" grpId="0" animBg="1"/>
      <p:bldP spid="123" grpId="0" animBg="1"/>
      <p:bldP spid="124" grpId="0" animBg="1"/>
      <p:bldP spid="125" grpId="0" animBg="1"/>
      <p:bldP spid="126" grpId="0" animBg="1"/>
      <p:bldP spid="128" grpId="0"/>
      <p:bldP spid="129" grpId="0"/>
      <p:bldP spid="130" grpId="0"/>
      <p:bldP spid="131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K-Scheduler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83ECAC-3518-2716-7ED1-A70AF0BEC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94" y="1580696"/>
            <a:ext cx="6870411" cy="19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2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5985D970-B278-44C6-C531-4D009A705AC1}"/>
              </a:ext>
            </a:extLst>
          </p:cNvPr>
          <p:cNvSpPr txBox="1"/>
          <p:nvPr/>
        </p:nvSpPr>
        <p:spPr>
          <a:xfrm>
            <a:off x="312904" y="875437"/>
            <a:ext cx="7659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Classify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CFG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unvisited</a:t>
            </a:r>
            <a:endParaRPr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EC5441-7589-C374-2217-6969B1CF072E}"/>
              </a:ext>
            </a:extLst>
          </p:cNvPr>
          <p:cNvGrpSpPr/>
          <p:nvPr/>
        </p:nvGrpSpPr>
        <p:grpSpPr>
          <a:xfrm>
            <a:off x="2433985" y="1559302"/>
            <a:ext cx="2512467" cy="2608384"/>
            <a:chOff x="3819980" y="1410970"/>
            <a:chExt cx="2662867" cy="287371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88D94D-F839-A459-B11A-78391446247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flipH="1">
              <a:off x="4142905" y="1719792"/>
              <a:ext cx="739495" cy="32713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B3139E-A74B-C605-BA21-D6CFDBAAEF5D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>
              <a:off x="4882400" y="1719792"/>
              <a:ext cx="661116" cy="3199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Google Shape;112;p14">
              <a:extLst>
                <a:ext uri="{FF2B5EF4-FFF2-40B4-BE49-F238E27FC236}">
                  <a16:creationId xmlns:a16="http://schemas.microsoft.com/office/drawing/2014/main" id="{34C4550A-6874-62BC-8A87-ED0D682A1953}"/>
                </a:ext>
              </a:extLst>
            </p:cNvPr>
            <p:cNvSpPr/>
            <p:nvPr/>
          </p:nvSpPr>
          <p:spPr>
            <a:xfrm>
              <a:off x="4604184" y="1410970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sp>
          <p:nvSpPr>
            <p:cNvPr id="28" name="Google Shape;112;p14">
              <a:extLst>
                <a:ext uri="{FF2B5EF4-FFF2-40B4-BE49-F238E27FC236}">
                  <a16:creationId xmlns:a16="http://schemas.microsoft.com/office/drawing/2014/main" id="{C1DBD7D3-4CDD-978B-84A9-54EEA67C5457}"/>
                </a:ext>
              </a:extLst>
            </p:cNvPr>
            <p:cNvSpPr/>
            <p:nvPr/>
          </p:nvSpPr>
          <p:spPr>
            <a:xfrm>
              <a:off x="3864689" y="2046925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sp>
          <p:nvSpPr>
            <p:cNvPr id="29" name="Google Shape;112;p14">
              <a:extLst>
                <a:ext uri="{FF2B5EF4-FFF2-40B4-BE49-F238E27FC236}">
                  <a16:creationId xmlns:a16="http://schemas.microsoft.com/office/drawing/2014/main" id="{FA0F28FF-7B38-D87E-3AF0-A2219C77914A}"/>
                </a:ext>
              </a:extLst>
            </p:cNvPr>
            <p:cNvSpPr/>
            <p:nvPr/>
          </p:nvSpPr>
          <p:spPr>
            <a:xfrm>
              <a:off x="5265300" y="2039773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sp>
          <p:nvSpPr>
            <p:cNvPr id="30" name="Google Shape;112;p14">
              <a:extLst>
                <a:ext uri="{FF2B5EF4-FFF2-40B4-BE49-F238E27FC236}">
                  <a16:creationId xmlns:a16="http://schemas.microsoft.com/office/drawing/2014/main" id="{04DA014D-E656-71F2-C309-78B519C57E69}"/>
                </a:ext>
              </a:extLst>
            </p:cNvPr>
            <p:cNvSpPr/>
            <p:nvPr/>
          </p:nvSpPr>
          <p:spPr>
            <a:xfrm>
              <a:off x="5926416" y="2704311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sp>
          <p:nvSpPr>
            <p:cNvPr id="31" name="Google Shape;112;p14">
              <a:extLst>
                <a:ext uri="{FF2B5EF4-FFF2-40B4-BE49-F238E27FC236}">
                  <a16:creationId xmlns:a16="http://schemas.microsoft.com/office/drawing/2014/main" id="{884BB873-6378-8737-BB61-21734BC02A34}"/>
                </a:ext>
              </a:extLst>
            </p:cNvPr>
            <p:cNvSpPr/>
            <p:nvPr/>
          </p:nvSpPr>
          <p:spPr>
            <a:xfrm>
              <a:off x="4530123" y="2697207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sp>
          <p:nvSpPr>
            <p:cNvPr id="32" name="Google Shape;112;p14">
              <a:extLst>
                <a:ext uri="{FF2B5EF4-FFF2-40B4-BE49-F238E27FC236}">
                  <a16:creationId xmlns:a16="http://schemas.microsoft.com/office/drawing/2014/main" id="{C48447AC-C81B-6A91-254A-3E336F4EFFC1}"/>
                </a:ext>
              </a:extLst>
            </p:cNvPr>
            <p:cNvSpPr/>
            <p:nvPr/>
          </p:nvSpPr>
          <p:spPr>
            <a:xfrm>
              <a:off x="3819980" y="3346794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sp>
          <p:nvSpPr>
            <p:cNvPr id="33" name="Google Shape;112;p14">
              <a:extLst>
                <a:ext uri="{FF2B5EF4-FFF2-40B4-BE49-F238E27FC236}">
                  <a16:creationId xmlns:a16="http://schemas.microsoft.com/office/drawing/2014/main" id="{01216AE8-C55A-F58C-E0D7-F67A8939F958}"/>
                </a:ext>
              </a:extLst>
            </p:cNvPr>
            <p:cNvSpPr/>
            <p:nvPr/>
          </p:nvSpPr>
          <p:spPr>
            <a:xfrm>
              <a:off x="5143521" y="3339934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sp>
          <p:nvSpPr>
            <p:cNvPr id="34" name="Google Shape;112;p14">
              <a:extLst>
                <a:ext uri="{FF2B5EF4-FFF2-40B4-BE49-F238E27FC236}">
                  <a16:creationId xmlns:a16="http://schemas.microsoft.com/office/drawing/2014/main" id="{8DCFE770-7B60-2617-A059-57B84966CAF8}"/>
                </a:ext>
              </a:extLst>
            </p:cNvPr>
            <p:cNvSpPr/>
            <p:nvPr/>
          </p:nvSpPr>
          <p:spPr>
            <a:xfrm>
              <a:off x="4530122" y="3975863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sp>
          <p:nvSpPr>
            <p:cNvPr id="35" name="Google Shape;112;p14">
              <a:extLst>
                <a:ext uri="{FF2B5EF4-FFF2-40B4-BE49-F238E27FC236}">
                  <a16:creationId xmlns:a16="http://schemas.microsoft.com/office/drawing/2014/main" id="{6670254E-6AC6-D5EE-CF5F-3672BD93B4B7}"/>
                </a:ext>
              </a:extLst>
            </p:cNvPr>
            <p:cNvSpPr/>
            <p:nvPr/>
          </p:nvSpPr>
          <p:spPr>
            <a:xfrm>
              <a:off x="5821731" y="3975863"/>
              <a:ext cx="556431" cy="308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6818B30-6544-1D14-8BA3-DF546B2D80A2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4808339" y="2348595"/>
              <a:ext cx="735177" cy="34861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35B3E5E-3ED5-70E7-54E5-EE6D513CE9A0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5543516" y="2348595"/>
              <a:ext cx="661116" cy="35571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047221-69C6-BFDA-38CF-FBF1017B64F2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4098196" y="3006029"/>
              <a:ext cx="710143" cy="34076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E149409-EAFB-FD8E-F065-C8604C4AD233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>
              <a:off x="4808339" y="3006029"/>
              <a:ext cx="613398" cy="33390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2FADF58-6FCD-3B5D-6960-E686257E4F42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4808338" y="3648756"/>
              <a:ext cx="613399" cy="3271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7139D4-771D-D713-475D-4B8EB450AD75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5421737" y="3648756"/>
              <a:ext cx="678210" cy="3271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2838219" y="428200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flow graph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313B11-8216-5566-65CB-E98D610F843D}"/>
              </a:ext>
            </a:extLst>
          </p:cNvPr>
          <p:cNvSpPr/>
          <p:nvPr/>
        </p:nvSpPr>
        <p:spPr>
          <a:xfrm>
            <a:off x="874411" y="1742311"/>
            <a:ext cx="924757" cy="763037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119A6DB2-9EB4-8CE7-1B94-A00A8C480B55}"/>
              </a:ext>
            </a:extLst>
          </p:cNvPr>
          <p:cNvSpPr/>
          <p:nvPr/>
        </p:nvSpPr>
        <p:spPr>
          <a:xfrm>
            <a:off x="1003029" y="1818213"/>
            <a:ext cx="653386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dirty="0"/>
          </a:p>
        </p:txBody>
      </p:sp>
      <p:sp>
        <p:nvSpPr>
          <p:cNvPr id="38" name="Google Shape;112;p14">
            <a:extLst>
              <a:ext uri="{FF2B5EF4-FFF2-40B4-BE49-F238E27FC236}">
                <a16:creationId xmlns:a16="http://schemas.microsoft.com/office/drawing/2014/main" id="{CA09DBA7-6628-52A1-2C5A-16DC31B4470B}"/>
              </a:ext>
            </a:extLst>
          </p:cNvPr>
          <p:cNvSpPr/>
          <p:nvPr/>
        </p:nvSpPr>
        <p:spPr>
          <a:xfrm>
            <a:off x="1003028" y="2167419"/>
            <a:ext cx="653387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CBAD2E-7430-BB17-1E28-546AA444BB6D}"/>
              </a:ext>
            </a:extLst>
          </p:cNvPr>
          <p:cNvSpPr txBox="1"/>
          <p:nvPr/>
        </p:nvSpPr>
        <p:spPr>
          <a:xfrm>
            <a:off x="748212" y="252286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Seed Corpus</a:t>
            </a:r>
          </a:p>
        </p:txBody>
      </p:sp>
      <p:sp>
        <p:nvSpPr>
          <p:cNvPr id="65" name="Google Shape;112;p14">
            <a:extLst>
              <a:ext uri="{FF2B5EF4-FFF2-40B4-BE49-F238E27FC236}">
                <a16:creationId xmlns:a16="http://schemas.microsoft.com/office/drawing/2014/main" id="{D67DD3D3-32A5-8087-669A-9B5EAC9DFA0F}"/>
              </a:ext>
            </a:extLst>
          </p:cNvPr>
          <p:cNvSpPr/>
          <p:nvPr/>
        </p:nvSpPr>
        <p:spPr>
          <a:xfrm>
            <a:off x="1054706" y="2964731"/>
            <a:ext cx="556432" cy="2567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C91965-3D51-9EB3-D49B-19362871D108}"/>
              </a:ext>
            </a:extLst>
          </p:cNvPr>
          <p:cNvSpPr txBox="1"/>
          <p:nvPr/>
        </p:nvSpPr>
        <p:spPr>
          <a:xfrm>
            <a:off x="650428" y="32127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112;p14">
            <a:extLst>
              <a:ext uri="{FF2B5EF4-FFF2-40B4-BE49-F238E27FC236}">
                <a16:creationId xmlns:a16="http://schemas.microsoft.com/office/drawing/2014/main" id="{79488B30-88B7-F636-1BD1-22F13AF4A8F4}"/>
              </a:ext>
            </a:extLst>
          </p:cNvPr>
          <p:cNvSpPr/>
          <p:nvPr/>
        </p:nvSpPr>
        <p:spPr>
          <a:xfrm>
            <a:off x="1038745" y="3768617"/>
            <a:ext cx="556432" cy="243693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E330E2-1656-A9FD-C1C7-36B488AE12F3}"/>
              </a:ext>
            </a:extLst>
          </p:cNvPr>
          <p:cNvSpPr txBox="1"/>
          <p:nvPr/>
        </p:nvSpPr>
        <p:spPr>
          <a:xfrm>
            <a:off x="748212" y="397994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6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4"/>
            <a:ext cx="8288080" cy="5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5985D970-B278-44C6-C531-4D009A705AC1}"/>
              </a:ext>
            </a:extLst>
          </p:cNvPr>
          <p:cNvSpPr txBox="1"/>
          <p:nvPr/>
        </p:nvSpPr>
        <p:spPr>
          <a:xfrm>
            <a:off x="312904" y="875437"/>
            <a:ext cx="7659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Classify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CFG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unvisited</a:t>
            </a:r>
            <a:endParaRPr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8D94D-F839-A459-B11A-78391446247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738671" y="1839610"/>
            <a:ext cx="697728" cy="2969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3139E-A74B-C605-BA21-D6CFDBAAEF5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3436399" y="1839610"/>
            <a:ext cx="623776" cy="29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34C4550A-6874-62BC-8A87-ED0D682A1953}"/>
              </a:ext>
            </a:extLst>
          </p:cNvPr>
          <p:cNvSpPr/>
          <p:nvPr/>
        </p:nvSpPr>
        <p:spPr>
          <a:xfrm>
            <a:off x="3173897" y="1559302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2476169" y="2136539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9" name="Google Shape;112;p14">
            <a:extLst>
              <a:ext uri="{FF2B5EF4-FFF2-40B4-BE49-F238E27FC236}">
                <a16:creationId xmlns:a16="http://schemas.microsoft.com/office/drawing/2014/main" id="{FA0F28FF-7B38-D87E-3AF0-A2219C77914A}"/>
              </a:ext>
            </a:extLst>
          </p:cNvPr>
          <p:cNvSpPr/>
          <p:nvPr/>
        </p:nvSpPr>
        <p:spPr>
          <a:xfrm>
            <a:off x="3797673" y="2130047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0" name="Google Shape;112;p14">
            <a:extLst>
              <a:ext uri="{FF2B5EF4-FFF2-40B4-BE49-F238E27FC236}">
                <a16:creationId xmlns:a16="http://schemas.microsoft.com/office/drawing/2014/main" id="{04DA014D-E656-71F2-C309-78B519C57E69}"/>
              </a:ext>
            </a:extLst>
          </p:cNvPr>
          <p:cNvSpPr/>
          <p:nvPr/>
        </p:nvSpPr>
        <p:spPr>
          <a:xfrm>
            <a:off x="4421448" y="273322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1" name="Google Shape;112;p14">
            <a:extLst>
              <a:ext uri="{FF2B5EF4-FFF2-40B4-BE49-F238E27FC236}">
                <a16:creationId xmlns:a16="http://schemas.microsoft.com/office/drawing/2014/main" id="{884BB873-6378-8737-BB61-21734BC02A34}"/>
              </a:ext>
            </a:extLst>
          </p:cNvPr>
          <p:cNvSpPr/>
          <p:nvPr/>
        </p:nvSpPr>
        <p:spPr>
          <a:xfrm>
            <a:off x="3104019" y="2726780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2" name="Google Shape;112;p14">
            <a:extLst>
              <a:ext uri="{FF2B5EF4-FFF2-40B4-BE49-F238E27FC236}">
                <a16:creationId xmlns:a16="http://schemas.microsoft.com/office/drawing/2014/main" id="{C48447AC-C81B-6A91-254A-3E336F4EFFC1}"/>
              </a:ext>
            </a:extLst>
          </p:cNvPr>
          <p:cNvSpPr/>
          <p:nvPr/>
        </p:nvSpPr>
        <p:spPr>
          <a:xfrm>
            <a:off x="2433985" y="3316391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3682772" y="3310164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4" name="Google Shape;112;p14">
            <a:extLst>
              <a:ext uri="{FF2B5EF4-FFF2-40B4-BE49-F238E27FC236}">
                <a16:creationId xmlns:a16="http://schemas.microsoft.com/office/drawing/2014/main" id="{8DCFE770-7B60-2617-A059-57B84966CAF8}"/>
              </a:ext>
            </a:extLst>
          </p:cNvPr>
          <p:cNvSpPr/>
          <p:nvPr/>
        </p:nvSpPr>
        <p:spPr>
          <a:xfrm>
            <a:off x="3104018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5" name="Google Shape;112;p14">
            <a:extLst>
              <a:ext uri="{FF2B5EF4-FFF2-40B4-BE49-F238E27FC236}">
                <a16:creationId xmlns:a16="http://schemas.microsoft.com/office/drawing/2014/main" id="{6670254E-6AC6-D5EE-CF5F-3672BD93B4B7}"/>
              </a:ext>
            </a:extLst>
          </p:cNvPr>
          <p:cNvSpPr/>
          <p:nvPr/>
        </p:nvSpPr>
        <p:spPr>
          <a:xfrm>
            <a:off x="4322676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18B30-6544-1D14-8BA3-DF546B2D80A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3366521" y="2410356"/>
            <a:ext cx="693654" cy="3164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B3E5E-3ED5-70E7-54E5-EE6D513CE9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060175" y="2410356"/>
            <a:ext cx="623776" cy="322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47221-69C6-BFDA-38CF-FBF1017B64F2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696487" y="3007089"/>
            <a:ext cx="670034" cy="3093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149409-EAFB-FD8E-F065-C8604C4AD23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366521" y="3007089"/>
            <a:ext cx="578753" cy="3030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FADF58-6FCD-3B5D-6960-E686257E4F4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366520" y="3590473"/>
            <a:ext cx="57875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7139D4-771D-D713-475D-4B8EB450AD75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945274" y="3590473"/>
            <a:ext cx="63990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2716753" y="430447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Execution path of seed1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313B11-8216-5566-65CB-E98D610F843D}"/>
              </a:ext>
            </a:extLst>
          </p:cNvPr>
          <p:cNvSpPr/>
          <p:nvPr/>
        </p:nvSpPr>
        <p:spPr>
          <a:xfrm>
            <a:off x="874411" y="1742311"/>
            <a:ext cx="924757" cy="763037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119A6DB2-9EB4-8CE7-1B94-A00A8C480B55}"/>
              </a:ext>
            </a:extLst>
          </p:cNvPr>
          <p:cNvSpPr/>
          <p:nvPr/>
        </p:nvSpPr>
        <p:spPr>
          <a:xfrm>
            <a:off x="1003029" y="1818213"/>
            <a:ext cx="653386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dirty="0"/>
          </a:p>
        </p:txBody>
      </p:sp>
      <p:sp>
        <p:nvSpPr>
          <p:cNvPr id="38" name="Google Shape;112;p14">
            <a:extLst>
              <a:ext uri="{FF2B5EF4-FFF2-40B4-BE49-F238E27FC236}">
                <a16:creationId xmlns:a16="http://schemas.microsoft.com/office/drawing/2014/main" id="{CA09DBA7-6628-52A1-2C5A-16DC31B4470B}"/>
              </a:ext>
            </a:extLst>
          </p:cNvPr>
          <p:cNvSpPr/>
          <p:nvPr/>
        </p:nvSpPr>
        <p:spPr>
          <a:xfrm>
            <a:off x="1003028" y="2167419"/>
            <a:ext cx="653387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CBAD2E-7430-BB17-1E28-546AA444BB6D}"/>
              </a:ext>
            </a:extLst>
          </p:cNvPr>
          <p:cNvSpPr txBox="1"/>
          <p:nvPr/>
        </p:nvSpPr>
        <p:spPr>
          <a:xfrm>
            <a:off x="748212" y="252286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Seed Corpus</a:t>
            </a:r>
          </a:p>
        </p:txBody>
      </p:sp>
      <p:sp>
        <p:nvSpPr>
          <p:cNvPr id="65" name="Google Shape;112;p14">
            <a:extLst>
              <a:ext uri="{FF2B5EF4-FFF2-40B4-BE49-F238E27FC236}">
                <a16:creationId xmlns:a16="http://schemas.microsoft.com/office/drawing/2014/main" id="{B328BF4D-5260-6D0D-D7A2-DE953BADF604}"/>
              </a:ext>
            </a:extLst>
          </p:cNvPr>
          <p:cNvSpPr/>
          <p:nvPr/>
        </p:nvSpPr>
        <p:spPr>
          <a:xfrm>
            <a:off x="1054706" y="2964731"/>
            <a:ext cx="556432" cy="2567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B59C79-F316-E75D-30D0-85855A37E177}"/>
              </a:ext>
            </a:extLst>
          </p:cNvPr>
          <p:cNvSpPr txBox="1"/>
          <p:nvPr/>
        </p:nvSpPr>
        <p:spPr>
          <a:xfrm>
            <a:off x="650428" y="32127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112;p14">
            <a:extLst>
              <a:ext uri="{FF2B5EF4-FFF2-40B4-BE49-F238E27FC236}">
                <a16:creationId xmlns:a16="http://schemas.microsoft.com/office/drawing/2014/main" id="{4C22F7D9-9A68-57D7-56AC-D5EC1B25340A}"/>
              </a:ext>
            </a:extLst>
          </p:cNvPr>
          <p:cNvSpPr/>
          <p:nvPr/>
        </p:nvSpPr>
        <p:spPr>
          <a:xfrm>
            <a:off x="1038745" y="3768617"/>
            <a:ext cx="556432" cy="243693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37590C-E091-1AEC-ED54-CDABCBC77215}"/>
              </a:ext>
            </a:extLst>
          </p:cNvPr>
          <p:cNvSpPr txBox="1"/>
          <p:nvPr/>
        </p:nvSpPr>
        <p:spPr>
          <a:xfrm>
            <a:off x="748212" y="397994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4"/>
            <a:ext cx="8288080" cy="5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5985D970-B278-44C6-C531-4D009A705AC1}"/>
              </a:ext>
            </a:extLst>
          </p:cNvPr>
          <p:cNvSpPr txBox="1"/>
          <p:nvPr/>
        </p:nvSpPr>
        <p:spPr>
          <a:xfrm>
            <a:off x="312904" y="875437"/>
            <a:ext cx="7659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Classify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CFG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unvisited</a:t>
            </a:r>
            <a:endParaRPr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8D94D-F839-A459-B11A-78391446247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738671" y="1839610"/>
            <a:ext cx="697728" cy="2969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3139E-A74B-C605-BA21-D6CFDBAAEF5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3436399" y="1839610"/>
            <a:ext cx="623776" cy="29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34C4550A-6874-62BC-8A87-ED0D682A1953}"/>
              </a:ext>
            </a:extLst>
          </p:cNvPr>
          <p:cNvSpPr/>
          <p:nvPr/>
        </p:nvSpPr>
        <p:spPr>
          <a:xfrm>
            <a:off x="3173897" y="1559302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2476169" y="2136539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9" name="Google Shape;112;p14">
            <a:extLst>
              <a:ext uri="{FF2B5EF4-FFF2-40B4-BE49-F238E27FC236}">
                <a16:creationId xmlns:a16="http://schemas.microsoft.com/office/drawing/2014/main" id="{FA0F28FF-7B38-D87E-3AF0-A2219C77914A}"/>
              </a:ext>
            </a:extLst>
          </p:cNvPr>
          <p:cNvSpPr/>
          <p:nvPr/>
        </p:nvSpPr>
        <p:spPr>
          <a:xfrm>
            <a:off x="3797673" y="2130047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0" name="Google Shape;112;p14">
            <a:extLst>
              <a:ext uri="{FF2B5EF4-FFF2-40B4-BE49-F238E27FC236}">
                <a16:creationId xmlns:a16="http://schemas.microsoft.com/office/drawing/2014/main" id="{04DA014D-E656-71F2-C309-78B519C57E69}"/>
              </a:ext>
            </a:extLst>
          </p:cNvPr>
          <p:cNvSpPr/>
          <p:nvPr/>
        </p:nvSpPr>
        <p:spPr>
          <a:xfrm>
            <a:off x="4421448" y="2733228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1" name="Google Shape;112;p14">
            <a:extLst>
              <a:ext uri="{FF2B5EF4-FFF2-40B4-BE49-F238E27FC236}">
                <a16:creationId xmlns:a16="http://schemas.microsoft.com/office/drawing/2014/main" id="{884BB873-6378-8737-BB61-21734BC02A34}"/>
              </a:ext>
            </a:extLst>
          </p:cNvPr>
          <p:cNvSpPr/>
          <p:nvPr/>
        </p:nvSpPr>
        <p:spPr>
          <a:xfrm>
            <a:off x="3104019" y="2726780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2" name="Google Shape;112;p14">
            <a:extLst>
              <a:ext uri="{FF2B5EF4-FFF2-40B4-BE49-F238E27FC236}">
                <a16:creationId xmlns:a16="http://schemas.microsoft.com/office/drawing/2014/main" id="{C48447AC-C81B-6A91-254A-3E336F4EFFC1}"/>
              </a:ext>
            </a:extLst>
          </p:cNvPr>
          <p:cNvSpPr/>
          <p:nvPr/>
        </p:nvSpPr>
        <p:spPr>
          <a:xfrm>
            <a:off x="2433985" y="3316391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3682772" y="3310164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4" name="Google Shape;112;p14">
            <a:extLst>
              <a:ext uri="{FF2B5EF4-FFF2-40B4-BE49-F238E27FC236}">
                <a16:creationId xmlns:a16="http://schemas.microsoft.com/office/drawing/2014/main" id="{8DCFE770-7B60-2617-A059-57B84966CAF8}"/>
              </a:ext>
            </a:extLst>
          </p:cNvPr>
          <p:cNvSpPr/>
          <p:nvPr/>
        </p:nvSpPr>
        <p:spPr>
          <a:xfrm>
            <a:off x="3104018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5" name="Google Shape;112;p14">
            <a:extLst>
              <a:ext uri="{FF2B5EF4-FFF2-40B4-BE49-F238E27FC236}">
                <a16:creationId xmlns:a16="http://schemas.microsoft.com/office/drawing/2014/main" id="{6670254E-6AC6-D5EE-CF5F-3672BD93B4B7}"/>
              </a:ext>
            </a:extLst>
          </p:cNvPr>
          <p:cNvSpPr/>
          <p:nvPr/>
        </p:nvSpPr>
        <p:spPr>
          <a:xfrm>
            <a:off x="4322676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18B30-6544-1D14-8BA3-DF546B2D80A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3366521" y="2410356"/>
            <a:ext cx="693654" cy="316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B3E5E-3ED5-70E7-54E5-EE6D513CE9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060175" y="2410356"/>
            <a:ext cx="623776" cy="3228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47221-69C6-BFDA-38CF-FBF1017B64F2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696487" y="3007089"/>
            <a:ext cx="670034" cy="3093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149409-EAFB-FD8E-F065-C8604C4AD23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366521" y="3007089"/>
            <a:ext cx="578753" cy="3030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FADF58-6FCD-3B5D-6960-E686257E4F4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366520" y="3590473"/>
            <a:ext cx="57875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7139D4-771D-D713-475D-4B8EB450AD75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945274" y="3590473"/>
            <a:ext cx="63990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313B11-8216-5566-65CB-E98D610F843D}"/>
              </a:ext>
            </a:extLst>
          </p:cNvPr>
          <p:cNvSpPr/>
          <p:nvPr/>
        </p:nvSpPr>
        <p:spPr>
          <a:xfrm>
            <a:off x="874411" y="1742311"/>
            <a:ext cx="924757" cy="763037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119A6DB2-9EB4-8CE7-1B94-A00A8C480B55}"/>
              </a:ext>
            </a:extLst>
          </p:cNvPr>
          <p:cNvSpPr/>
          <p:nvPr/>
        </p:nvSpPr>
        <p:spPr>
          <a:xfrm>
            <a:off x="1003029" y="1818213"/>
            <a:ext cx="653386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dirty="0"/>
          </a:p>
        </p:txBody>
      </p:sp>
      <p:sp>
        <p:nvSpPr>
          <p:cNvPr id="38" name="Google Shape;112;p14">
            <a:extLst>
              <a:ext uri="{FF2B5EF4-FFF2-40B4-BE49-F238E27FC236}">
                <a16:creationId xmlns:a16="http://schemas.microsoft.com/office/drawing/2014/main" id="{CA09DBA7-6628-52A1-2C5A-16DC31B4470B}"/>
              </a:ext>
            </a:extLst>
          </p:cNvPr>
          <p:cNvSpPr/>
          <p:nvPr/>
        </p:nvSpPr>
        <p:spPr>
          <a:xfrm>
            <a:off x="1003028" y="2167419"/>
            <a:ext cx="653387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CBAD2E-7430-BB17-1E28-546AA444BB6D}"/>
              </a:ext>
            </a:extLst>
          </p:cNvPr>
          <p:cNvSpPr txBox="1"/>
          <p:nvPr/>
        </p:nvSpPr>
        <p:spPr>
          <a:xfrm>
            <a:off x="748212" y="252286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Seed Corpus</a:t>
            </a:r>
          </a:p>
        </p:txBody>
      </p:sp>
      <p:sp>
        <p:nvSpPr>
          <p:cNvPr id="65" name="Google Shape;112;p14">
            <a:extLst>
              <a:ext uri="{FF2B5EF4-FFF2-40B4-BE49-F238E27FC236}">
                <a16:creationId xmlns:a16="http://schemas.microsoft.com/office/drawing/2014/main" id="{4663F693-E7BF-A63B-CCB2-EA3C1F5128E4}"/>
              </a:ext>
            </a:extLst>
          </p:cNvPr>
          <p:cNvSpPr/>
          <p:nvPr/>
        </p:nvSpPr>
        <p:spPr>
          <a:xfrm>
            <a:off x="1054706" y="2964731"/>
            <a:ext cx="556432" cy="2567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DD9059-5CA8-D630-72C6-BFF992D546CA}"/>
              </a:ext>
            </a:extLst>
          </p:cNvPr>
          <p:cNvSpPr txBox="1"/>
          <p:nvPr/>
        </p:nvSpPr>
        <p:spPr>
          <a:xfrm>
            <a:off x="650428" y="32127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112;p14">
            <a:extLst>
              <a:ext uri="{FF2B5EF4-FFF2-40B4-BE49-F238E27FC236}">
                <a16:creationId xmlns:a16="http://schemas.microsoft.com/office/drawing/2014/main" id="{1AA5E503-2DA4-441B-68A7-90A1BBA907C9}"/>
              </a:ext>
            </a:extLst>
          </p:cNvPr>
          <p:cNvSpPr/>
          <p:nvPr/>
        </p:nvSpPr>
        <p:spPr>
          <a:xfrm>
            <a:off x="1038745" y="3768617"/>
            <a:ext cx="556432" cy="243693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9FEBED-5ADA-E058-34A5-E96EE71764D5}"/>
              </a:ext>
            </a:extLst>
          </p:cNvPr>
          <p:cNvSpPr txBox="1"/>
          <p:nvPr/>
        </p:nvSpPr>
        <p:spPr>
          <a:xfrm>
            <a:off x="748212" y="397994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018B60-80BF-DBAF-85A8-9215FB03EEF9}"/>
              </a:ext>
            </a:extLst>
          </p:cNvPr>
          <p:cNvSpPr txBox="1"/>
          <p:nvPr/>
        </p:nvSpPr>
        <p:spPr>
          <a:xfrm>
            <a:off x="2784461" y="431466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flow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5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DD7ED7-A132-705C-4AE6-A664F4721D16}"/>
              </a:ext>
            </a:extLst>
          </p:cNvPr>
          <p:cNvSpPr/>
          <p:nvPr/>
        </p:nvSpPr>
        <p:spPr>
          <a:xfrm>
            <a:off x="3887256" y="2243876"/>
            <a:ext cx="1320467" cy="77883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261C08D-6B98-99E2-1536-02CD62046B92}"/>
              </a:ext>
            </a:extLst>
          </p:cNvPr>
          <p:cNvSpPr/>
          <p:nvPr/>
        </p:nvSpPr>
        <p:spPr>
          <a:xfrm>
            <a:off x="1597125" y="1682849"/>
            <a:ext cx="1153026" cy="1820416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Fuzzing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26;p15">
            <a:extLst>
              <a:ext uri="{FF2B5EF4-FFF2-40B4-BE49-F238E27FC236}">
                <a16:creationId xmlns:a16="http://schemas.microsoft.com/office/drawing/2014/main" id="{CD44AC43-4ADD-C9C1-D084-079E0E517245}"/>
              </a:ext>
            </a:extLst>
          </p:cNvPr>
          <p:cNvSpPr txBox="1"/>
          <p:nvPr/>
        </p:nvSpPr>
        <p:spPr>
          <a:xfrm>
            <a:off x="387239" y="957921"/>
            <a:ext cx="875676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Seed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scheduling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crucial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fuzzing performance </a:t>
            </a:r>
            <a:endParaRPr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12;p14">
            <a:extLst>
              <a:ext uri="{FF2B5EF4-FFF2-40B4-BE49-F238E27FC236}">
                <a16:creationId xmlns:a16="http://schemas.microsoft.com/office/drawing/2014/main" id="{07177FD9-8ECB-9323-2263-1BE0D79B66E1}"/>
              </a:ext>
            </a:extLst>
          </p:cNvPr>
          <p:cNvSpPr/>
          <p:nvPr/>
        </p:nvSpPr>
        <p:spPr>
          <a:xfrm>
            <a:off x="1768999" y="1803088"/>
            <a:ext cx="822737" cy="3289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 1</a:t>
            </a:r>
            <a:endParaRPr sz="1600" dirty="0"/>
          </a:p>
        </p:txBody>
      </p:sp>
      <p:sp>
        <p:nvSpPr>
          <p:cNvPr id="92" name="Google Shape;112;p14">
            <a:extLst>
              <a:ext uri="{FF2B5EF4-FFF2-40B4-BE49-F238E27FC236}">
                <a16:creationId xmlns:a16="http://schemas.microsoft.com/office/drawing/2014/main" id="{512B0D5D-0764-EA49-F55D-3A4785D54376}"/>
              </a:ext>
            </a:extLst>
          </p:cNvPr>
          <p:cNvSpPr/>
          <p:nvPr/>
        </p:nvSpPr>
        <p:spPr>
          <a:xfrm>
            <a:off x="1768998" y="2285491"/>
            <a:ext cx="822738" cy="3289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 2</a:t>
            </a:r>
            <a:endParaRPr sz="1600" dirty="0"/>
          </a:p>
        </p:txBody>
      </p:sp>
      <p:sp>
        <p:nvSpPr>
          <p:cNvPr id="94" name="Google Shape;112;p14">
            <a:extLst>
              <a:ext uri="{FF2B5EF4-FFF2-40B4-BE49-F238E27FC236}">
                <a16:creationId xmlns:a16="http://schemas.microsoft.com/office/drawing/2014/main" id="{747AB69D-F24F-BC06-7BCA-A0278D936268}"/>
              </a:ext>
            </a:extLst>
          </p:cNvPr>
          <p:cNvSpPr/>
          <p:nvPr/>
        </p:nvSpPr>
        <p:spPr>
          <a:xfrm>
            <a:off x="1768997" y="2990812"/>
            <a:ext cx="822739" cy="3289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cs typeface="Calibri"/>
                <a:sym typeface="Calibri"/>
              </a:rPr>
              <a:t>Seed N</a:t>
            </a:r>
            <a:endParaRPr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9FF97C-7622-4BE1-3DBB-3C39D9BE6004}"/>
              </a:ext>
            </a:extLst>
          </p:cNvPr>
          <p:cNvSpPr txBox="1"/>
          <p:nvPr/>
        </p:nvSpPr>
        <p:spPr>
          <a:xfrm>
            <a:off x="1972617" y="2575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7873A0-7DAD-EAAA-72BE-3277BD13E051}"/>
              </a:ext>
            </a:extLst>
          </p:cNvPr>
          <p:cNvSpPr txBox="1"/>
          <p:nvPr/>
        </p:nvSpPr>
        <p:spPr>
          <a:xfrm>
            <a:off x="1520327" y="349534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Corpus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F662E83-8173-B073-C560-A1BC40518D17}"/>
              </a:ext>
            </a:extLst>
          </p:cNvPr>
          <p:cNvSpPr/>
          <p:nvPr/>
        </p:nvSpPr>
        <p:spPr>
          <a:xfrm>
            <a:off x="3973472" y="2367273"/>
            <a:ext cx="1153026" cy="5391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r>
              <a:rPr 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C7CDFF7-7753-E901-8699-F15302E03E7C}"/>
              </a:ext>
            </a:extLst>
          </p:cNvPr>
          <p:cNvSpPr/>
          <p:nvPr/>
        </p:nvSpPr>
        <p:spPr>
          <a:xfrm>
            <a:off x="6263603" y="2367273"/>
            <a:ext cx="1153026" cy="5391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r>
              <a:rPr lang="en-US" dirty="0"/>
              <a:t> Mutation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4AF28A-FA4A-B5E7-AAC6-9F17C3638FAC}"/>
              </a:ext>
            </a:extLst>
          </p:cNvPr>
          <p:cNvCxnSpPr>
            <a:cxnSpLocks/>
          </p:cNvCxnSpPr>
          <p:nvPr/>
        </p:nvCxnSpPr>
        <p:spPr>
          <a:xfrm>
            <a:off x="2929458" y="2614431"/>
            <a:ext cx="84908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B67150-321C-1F4D-6530-4AED636A2389}"/>
              </a:ext>
            </a:extLst>
          </p:cNvPr>
          <p:cNvCxnSpPr/>
          <p:nvPr/>
        </p:nvCxnSpPr>
        <p:spPr>
          <a:xfrm>
            <a:off x="5272165" y="2614431"/>
            <a:ext cx="84908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803FC5-D243-2856-2CD6-AE5E9B92FA2E}"/>
              </a:ext>
            </a:extLst>
          </p:cNvPr>
          <p:cNvCxnSpPr>
            <a:cxnSpLocks/>
          </p:cNvCxnSpPr>
          <p:nvPr/>
        </p:nvCxnSpPr>
        <p:spPr>
          <a:xfrm flipH="1">
            <a:off x="2135239" y="4106562"/>
            <a:ext cx="4704877" cy="3493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FE40B2-05AA-B979-E6D0-F4050F1A4CFA}"/>
              </a:ext>
            </a:extLst>
          </p:cNvPr>
          <p:cNvCxnSpPr>
            <a:stCxn id="117" idx="2"/>
          </p:cNvCxnSpPr>
          <p:nvPr/>
        </p:nvCxnSpPr>
        <p:spPr>
          <a:xfrm>
            <a:off x="6840116" y="2906387"/>
            <a:ext cx="0" cy="1203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6FCADD-ACDC-89B3-44D7-2CC8EB42FFCD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135239" y="3803125"/>
            <a:ext cx="0" cy="309997"/>
          </a:xfrm>
          <a:prstGeom prst="line">
            <a:avLst/>
          </a:prstGeom>
          <a:ln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ECC9CF-0099-ABA6-5E66-F654ADACF47E}"/>
              </a:ext>
            </a:extLst>
          </p:cNvPr>
          <p:cNvSpPr txBox="1"/>
          <p:nvPr/>
        </p:nvSpPr>
        <p:spPr>
          <a:xfrm>
            <a:off x="3719815" y="3793886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9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5985D970-B278-44C6-C531-4D009A705AC1}"/>
              </a:ext>
            </a:extLst>
          </p:cNvPr>
          <p:cNvSpPr txBox="1"/>
          <p:nvPr/>
        </p:nvSpPr>
        <p:spPr>
          <a:xfrm>
            <a:off x="312904" y="875437"/>
            <a:ext cx="7659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Classify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CFG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unvisited</a:t>
            </a:r>
            <a:endParaRPr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8D94D-F839-A459-B11A-78391446247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738671" y="1839610"/>
            <a:ext cx="697728" cy="2969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3139E-A74B-C605-BA21-D6CFDBAAEF5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3436399" y="1839610"/>
            <a:ext cx="623776" cy="2904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34C4550A-6874-62BC-8A87-ED0D682A1953}"/>
              </a:ext>
            </a:extLst>
          </p:cNvPr>
          <p:cNvSpPr/>
          <p:nvPr/>
        </p:nvSpPr>
        <p:spPr>
          <a:xfrm>
            <a:off x="3173897" y="1559302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2476169" y="2136539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9" name="Google Shape;112;p14">
            <a:extLst>
              <a:ext uri="{FF2B5EF4-FFF2-40B4-BE49-F238E27FC236}">
                <a16:creationId xmlns:a16="http://schemas.microsoft.com/office/drawing/2014/main" id="{FA0F28FF-7B38-D87E-3AF0-A2219C77914A}"/>
              </a:ext>
            </a:extLst>
          </p:cNvPr>
          <p:cNvSpPr/>
          <p:nvPr/>
        </p:nvSpPr>
        <p:spPr>
          <a:xfrm>
            <a:off x="3797673" y="2130047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0" name="Google Shape;112;p14">
            <a:extLst>
              <a:ext uri="{FF2B5EF4-FFF2-40B4-BE49-F238E27FC236}">
                <a16:creationId xmlns:a16="http://schemas.microsoft.com/office/drawing/2014/main" id="{04DA014D-E656-71F2-C309-78B519C57E69}"/>
              </a:ext>
            </a:extLst>
          </p:cNvPr>
          <p:cNvSpPr/>
          <p:nvPr/>
        </p:nvSpPr>
        <p:spPr>
          <a:xfrm>
            <a:off x="4421448" y="2733228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1" name="Google Shape;112;p14">
            <a:extLst>
              <a:ext uri="{FF2B5EF4-FFF2-40B4-BE49-F238E27FC236}">
                <a16:creationId xmlns:a16="http://schemas.microsoft.com/office/drawing/2014/main" id="{884BB873-6378-8737-BB61-21734BC02A34}"/>
              </a:ext>
            </a:extLst>
          </p:cNvPr>
          <p:cNvSpPr/>
          <p:nvPr/>
        </p:nvSpPr>
        <p:spPr>
          <a:xfrm>
            <a:off x="3104019" y="2726780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2" name="Google Shape;112;p14">
            <a:extLst>
              <a:ext uri="{FF2B5EF4-FFF2-40B4-BE49-F238E27FC236}">
                <a16:creationId xmlns:a16="http://schemas.microsoft.com/office/drawing/2014/main" id="{C48447AC-C81B-6A91-254A-3E336F4EFFC1}"/>
              </a:ext>
            </a:extLst>
          </p:cNvPr>
          <p:cNvSpPr/>
          <p:nvPr/>
        </p:nvSpPr>
        <p:spPr>
          <a:xfrm>
            <a:off x="2433985" y="3316391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3682772" y="3310164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4" name="Google Shape;112;p14">
            <a:extLst>
              <a:ext uri="{FF2B5EF4-FFF2-40B4-BE49-F238E27FC236}">
                <a16:creationId xmlns:a16="http://schemas.microsoft.com/office/drawing/2014/main" id="{8DCFE770-7B60-2617-A059-57B84966CAF8}"/>
              </a:ext>
            </a:extLst>
          </p:cNvPr>
          <p:cNvSpPr/>
          <p:nvPr/>
        </p:nvSpPr>
        <p:spPr>
          <a:xfrm>
            <a:off x="3104018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5" name="Google Shape;112;p14">
            <a:extLst>
              <a:ext uri="{FF2B5EF4-FFF2-40B4-BE49-F238E27FC236}">
                <a16:creationId xmlns:a16="http://schemas.microsoft.com/office/drawing/2014/main" id="{6670254E-6AC6-D5EE-CF5F-3672BD93B4B7}"/>
              </a:ext>
            </a:extLst>
          </p:cNvPr>
          <p:cNvSpPr/>
          <p:nvPr/>
        </p:nvSpPr>
        <p:spPr>
          <a:xfrm>
            <a:off x="4322676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18B30-6544-1D14-8BA3-DF546B2D80A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3366521" y="2410356"/>
            <a:ext cx="693654" cy="3164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B3E5E-3ED5-70E7-54E5-EE6D513CE9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060175" y="2410356"/>
            <a:ext cx="623776" cy="3228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47221-69C6-BFDA-38CF-FBF1017B64F2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696487" y="3007089"/>
            <a:ext cx="670034" cy="3093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149409-EAFB-FD8E-F065-C8604C4AD23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366521" y="3007089"/>
            <a:ext cx="578753" cy="3030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FADF58-6FCD-3B5D-6960-E686257E4F4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366520" y="3590473"/>
            <a:ext cx="57875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7139D4-771D-D713-475D-4B8EB450AD75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945274" y="3590473"/>
            <a:ext cx="63990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2784461" y="431466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flow graph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313B11-8216-5566-65CB-E98D610F843D}"/>
              </a:ext>
            </a:extLst>
          </p:cNvPr>
          <p:cNvSpPr/>
          <p:nvPr/>
        </p:nvSpPr>
        <p:spPr>
          <a:xfrm>
            <a:off x="874411" y="1742311"/>
            <a:ext cx="924757" cy="763037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119A6DB2-9EB4-8CE7-1B94-A00A8C480B55}"/>
              </a:ext>
            </a:extLst>
          </p:cNvPr>
          <p:cNvSpPr/>
          <p:nvPr/>
        </p:nvSpPr>
        <p:spPr>
          <a:xfrm>
            <a:off x="1003029" y="1818213"/>
            <a:ext cx="653386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dirty="0"/>
          </a:p>
        </p:txBody>
      </p:sp>
      <p:sp>
        <p:nvSpPr>
          <p:cNvPr id="38" name="Google Shape;112;p14">
            <a:extLst>
              <a:ext uri="{FF2B5EF4-FFF2-40B4-BE49-F238E27FC236}">
                <a16:creationId xmlns:a16="http://schemas.microsoft.com/office/drawing/2014/main" id="{CA09DBA7-6628-52A1-2C5A-16DC31B4470B}"/>
              </a:ext>
            </a:extLst>
          </p:cNvPr>
          <p:cNvSpPr/>
          <p:nvPr/>
        </p:nvSpPr>
        <p:spPr>
          <a:xfrm>
            <a:off x="1003028" y="2167419"/>
            <a:ext cx="653387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CBAD2E-7430-BB17-1E28-546AA444BB6D}"/>
              </a:ext>
            </a:extLst>
          </p:cNvPr>
          <p:cNvSpPr txBox="1"/>
          <p:nvPr/>
        </p:nvSpPr>
        <p:spPr>
          <a:xfrm>
            <a:off x="748212" y="252286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Seed Corpus</a:t>
            </a:r>
          </a:p>
        </p:txBody>
      </p:sp>
      <p:sp>
        <p:nvSpPr>
          <p:cNvPr id="40" name="Google Shape;112;p14">
            <a:extLst>
              <a:ext uri="{FF2B5EF4-FFF2-40B4-BE49-F238E27FC236}">
                <a16:creationId xmlns:a16="http://schemas.microsoft.com/office/drawing/2014/main" id="{AA91F79D-B0DB-45BE-C7FC-EBA45088800F}"/>
              </a:ext>
            </a:extLst>
          </p:cNvPr>
          <p:cNvSpPr/>
          <p:nvPr/>
        </p:nvSpPr>
        <p:spPr>
          <a:xfrm>
            <a:off x="1054706" y="2964731"/>
            <a:ext cx="556432" cy="2567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E19EAC-0F28-8F48-63D6-78E4EC857AC6}"/>
              </a:ext>
            </a:extLst>
          </p:cNvPr>
          <p:cNvSpPr txBox="1"/>
          <p:nvPr/>
        </p:nvSpPr>
        <p:spPr>
          <a:xfrm>
            <a:off x="650428" y="32127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112;p14">
            <a:extLst>
              <a:ext uri="{FF2B5EF4-FFF2-40B4-BE49-F238E27FC236}">
                <a16:creationId xmlns:a16="http://schemas.microsoft.com/office/drawing/2014/main" id="{E2C0EC67-25BC-33B9-609A-E70D68336AC3}"/>
              </a:ext>
            </a:extLst>
          </p:cNvPr>
          <p:cNvSpPr/>
          <p:nvPr/>
        </p:nvSpPr>
        <p:spPr>
          <a:xfrm>
            <a:off x="1038745" y="3768617"/>
            <a:ext cx="556432" cy="243693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8A7AAA-26F2-DDA3-A634-33182D23D23F}"/>
              </a:ext>
            </a:extLst>
          </p:cNvPr>
          <p:cNvSpPr txBox="1"/>
          <p:nvPr/>
        </p:nvSpPr>
        <p:spPr>
          <a:xfrm>
            <a:off x="748212" y="397994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2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5985D970-B278-44C6-C531-4D009A705AC1}"/>
              </a:ext>
            </a:extLst>
          </p:cNvPr>
          <p:cNvSpPr txBox="1"/>
          <p:nvPr/>
        </p:nvSpPr>
        <p:spPr>
          <a:xfrm>
            <a:off x="312904" y="875437"/>
            <a:ext cx="7659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Identify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8D94D-F839-A459-B11A-78391446247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738671" y="1839610"/>
            <a:ext cx="697728" cy="2969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3139E-A74B-C605-BA21-D6CFDBAAEF5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3436399" y="1839610"/>
            <a:ext cx="623776" cy="2904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34C4550A-6874-62BC-8A87-ED0D682A1953}"/>
              </a:ext>
            </a:extLst>
          </p:cNvPr>
          <p:cNvSpPr/>
          <p:nvPr/>
        </p:nvSpPr>
        <p:spPr>
          <a:xfrm>
            <a:off x="3173897" y="1559302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2476169" y="2136539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9" name="Google Shape;112;p14">
            <a:extLst>
              <a:ext uri="{FF2B5EF4-FFF2-40B4-BE49-F238E27FC236}">
                <a16:creationId xmlns:a16="http://schemas.microsoft.com/office/drawing/2014/main" id="{FA0F28FF-7B38-D87E-3AF0-A2219C77914A}"/>
              </a:ext>
            </a:extLst>
          </p:cNvPr>
          <p:cNvSpPr/>
          <p:nvPr/>
        </p:nvSpPr>
        <p:spPr>
          <a:xfrm>
            <a:off x="3797673" y="2130047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0" name="Google Shape;112;p14">
            <a:extLst>
              <a:ext uri="{FF2B5EF4-FFF2-40B4-BE49-F238E27FC236}">
                <a16:creationId xmlns:a16="http://schemas.microsoft.com/office/drawing/2014/main" id="{04DA014D-E656-71F2-C309-78B519C57E69}"/>
              </a:ext>
            </a:extLst>
          </p:cNvPr>
          <p:cNvSpPr/>
          <p:nvPr/>
        </p:nvSpPr>
        <p:spPr>
          <a:xfrm>
            <a:off x="4421448" y="2733228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1" name="Google Shape;112;p14">
            <a:extLst>
              <a:ext uri="{FF2B5EF4-FFF2-40B4-BE49-F238E27FC236}">
                <a16:creationId xmlns:a16="http://schemas.microsoft.com/office/drawing/2014/main" id="{884BB873-6378-8737-BB61-21734BC02A34}"/>
              </a:ext>
            </a:extLst>
          </p:cNvPr>
          <p:cNvSpPr/>
          <p:nvPr/>
        </p:nvSpPr>
        <p:spPr>
          <a:xfrm>
            <a:off x="3104019" y="2726780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2" name="Google Shape;112;p14">
            <a:extLst>
              <a:ext uri="{FF2B5EF4-FFF2-40B4-BE49-F238E27FC236}">
                <a16:creationId xmlns:a16="http://schemas.microsoft.com/office/drawing/2014/main" id="{C48447AC-C81B-6A91-254A-3E336F4EFFC1}"/>
              </a:ext>
            </a:extLst>
          </p:cNvPr>
          <p:cNvSpPr/>
          <p:nvPr/>
        </p:nvSpPr>
        <p:spPr>
          <a:xfrm>
            <a:off x="2433985" y="3316391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3682772" y="3310164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4" name="Google Shape;112;p14">
            <a:extLst>
              <a:ext uri="{FF2B5EF4-FFF2-40B4-BE49-F238E27FC236}">
                <a16:creationId xmlns:a16="http://schemas.microsoft.com/office/drawing/2014/main" id="{8DCFE770-7B60-2617-A059-57B84966CAF8}"/>
              </a:ext>
            </a:extLst>
          </p:cNvPr>
          <p:cNvSpPr/>
          <p:nvPr/>
        </p:nvSpPr>
        <p:spPr>
          <a:xfrm>
            <a:off x="3104018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5" name="Google Shape;112;p14">
            <a:extLst>
              <a:ext uri="{FF2B5EF4-FFF2-40B4-BE49-F238E27FC236}">
                <a16:creationId xmlns:a16="http://schemas.microsoft.com/office/drawing/2014/main" id="{6670254E-6AC6-D5EE-CF5F-3672BD93B4B7}"/>
              </a:ext>
            </a:extLst>
          </p:cNvPr>
          <p:cNvSpPr/>
          <p:nvPr/>
        </p:nvSpPr>
        <p:spPr>
          <a:xfrm>
            <a:off x="4322676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18B30-6544-1D14-8BA3-DF546B2D80A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3366521" y="2410356"/>
            <a:ext cx="693654" cy="3164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B3E5E-3ED5-70E7-54E5-EE6D513CE9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060175" y="2410356"/>
            <a:ext cx="623776" cy="3228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47221-69C6-BFDA-38CF-FBF1017B64F2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696487" y="3007089"/>
            <a:ext cx="670034" cy="3093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149409-EAFB-FD8E-F065-C8604C4AD23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366521" y="3007089"/>
            <a:ext cx="578753" cy="3030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FADF58-6FCD-3B5D-6960-E686257E4F4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366520" y="3590473"/>
            <a:ext cx="57875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7139D4-771D-D713-475D-4B8EB450AD75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945274" y="3590473"/>
            <a:ext cx="63990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2716753" y="430447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flow graph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313B11-8216-5566-65CB-E98D610F843D}"/>
              </a:ext>
            </a:extLst>
          </p:cNvPr>
          <p:cNvSpPr/>
          <p:nvPr/>
        </p:nvSpPr>
        <p:spPr>
          <a:xfrm>
            <a:off x="874411" y="1742311"/>
            <a:ext cx="924757" cy="763037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119A6DB2-9EB4-8CE7-1B94-A00A8C480B55}"/>
              </a:ext>
            </a:extLst>
          </p:cNvPr>
          <p:cNvSpPr/>
          <p:nvPr/>
        </p:nvSpPr>
        <p:spPr>
          <a:xfrm>
            <a:off x="1003029" y="1818213"/>
            <a:ext cx="653386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dirty="0"/>
          </a:p>
        </p:txBody>
      </p:sp>
      <p:sp>
        <p:nvSpPr>
          <p:cNvPr id="38" name="Google Shape;112;p14">
            <a:extLst>
              <a:ext uri="{FF2B5EF4-FFF2-40B4-BE49-F238E27FC236}">
                <a16:creationId xmlns:a16="http://schemas.microsoft.com/office/drawing/2014/main" id="{CA09DBA7-6628-52A1-2C5A-16DC31B4470B}"/>
              </a:ext>
            </a:extLst>
          </p:cNvPr>
          <p:cNvSpPr/>
          <p:nvPr/>
        </p:nvSpPr>
        <p:spPr>
          <a:xfrm>
            <a:off x="1003028" y="2167419"/>
            <a:ext cx="653387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CBAD2E-7430-BB17-1E28-546AA444BB6D}"/>
              </a:ext>
            </a:extLst>
          </p:cNvPr>
          <p:cNvSpPr txBox="1"/>
          <p:nvPr/>
        </p:nvSpPr>
        <p:spPr>
          <a:xfrm>
            <a:off x="748212" y="252286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Seed Corpus</a:t>
            </a:r>
          </a:p>
        </p:txBody>
      </p:sp>
      <p:sp>
        <p:nvSpPr>
          <p:cNvPr id="40" name="Google Shape;112;p14">
            <a:extLst>
              <a:ext uri="{FF2B5EF4-FFF2-40B4-BE49-F238E27FC236}">
                <a16:creationId xmlns:a16="http://schemas.microsoft.com/office/drawing/2014/main" id="{AA91F79D-B0DB-45BE-C7FC-EBA45088800F}"/>
              </a:ext>
            </a:extLst>
          </p:cNvPr>
          <p:cNvSpPr/>
          <p:nvPr/>
        </p:nvSpPr>
        <p:spPr>
          <a:xfrm>
            <a:off x="1054706" y="2964731"/>
            <a:ext cx="556432" cy="2567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E19EAC-0F28-8F48-63D6-78E4EC857AC6}"/>
              </a:ext>
            </a:extLst>
          </p:cNvPr>
          <p:cNvSpPr txBox="1"/>
          <p:nvPr/>
        </p:nvSpPr>
        <p:spPr>
          <a:xfrm>
            <a:off x="650428" y="32127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112;p14">
            <a:extLst>
              <a:ext uri="{FF2B5EF4-FFF2-40B4-BE49-F238E27FC236}">
                <a16:creationId xmlns:a16="http://schemas.microsoft.com/office/drawing/2014/main" id="{E2C0EC67-25BC-33B9-609A-E70D68336AC3}"/>
              </a:ext>
            </a:extLst>
          </p:cNvPr>
          <p:cNvSpPr/>
          <p:nvPr/>
        </p:nvSpPr>
        <p:spPr>
          <a:xfrm>
            <a:off x="1038745" y="3768617"/>
            <a:ext cx="556432" cy="243693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8A7AAA-26F2-DDA3-A634-33182D23D23F}"/>
              </a:ext>
            </a:extLst>
          </p:cNvPr>
          <p:cNvSpPr txBox="1"/>
          <p:nvPr/>
        </p:nvSpPr>
        <p:spPr>
          <a:xfrm>
            <a:off x="748212" y="397994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DA7ECDB-55AE-5B62-6CCF-D7D2511138E7}"/>
              </a:ext>
            </a:extLst>
          </p:cNvPr>
          <p:cNvSpPr/>
          <p:nvPr/>
        </p:nvSpPr>
        <p:spPr>
          <a:xfrm>
            <a:off x="5377604" y="1488784"/>
            <a:ext cx="3555529" cy="129550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Unvisited node whose parent node is visited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Form the boundary between visited and unvisited nodes</a:t>
            </a:r>
          </a:p>
        </p:txBody>
      </p:sp>
      <p:sp>
        <p:nvSpPr>
          <p:cNvPr id="48" name="Google Shape;112;p14">
            <a:extLst>
              <a:ext uri="{FF2B5EF4-FFF2-40B4-BE49-F238E27FC236}">
                <a16:creationId xmlns:a16="http://schemas.microsoft.com/office/drawing/2014/main" id="{ED7A4817-BF6E-EE60-BFDA-C5F18CD25012}"/>
              </a:ext>
            </a:extLst>
          </p:cNvPr>
          <p:cNvSpPr/>
          <p:nvPr/>
        </p:nvSpPr>
        <p:spPr>
          <a:xfrm>
            <a:off x="2468256" y="2135204"/>
            <a:ext cx="525004" cy="280308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49" name="Google Shape;112;p14">
            <a:extLst>
              <a:ext uri="{FF2B5EF4-FFF2-40B4-BE49-F238E27FC236}">
                <a16:creationId xmlns:a16="http://schemas.microsoft.com/office/drawing/2014/main" id="{88BB61DD-BE53-4879-2C50-618FE5779766}"/>
              </a:ext>
            </a:extLst>
          </p:cNvPr>
          <p:cNvSpPr/>
          <p:nvPr/>
        </p:nvSpPr>
        <p:spPr>
          <a:xfrm>
            <a:off x="3677163" y="3310163"/>
            <a:ext cx="525004" cy="280308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62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5985D970-B278-44C6-C531-4D009A705AC1}"/>
              </a:ext>
            </a:extLst>
          </p:cNvPr>
          <p:cNvSpPr txBox="1"/>
          <p:nvPr/>
        </p:nvSpPr>
        <p:spPr>
          <a:xfrm>
            <a:off x="312904" y="875437"/>
            <a:ext cx="7659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3. Remove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8D94D-F839-A459-B11A-78391446247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738671" y="1839610"/>
            <a:ext cx="697728" cy="2969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3139E-A74B-C605-BA21-D6CFDBAAEF5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3436399" y="1839610"/>
            <a:ext cx="623776" cy="2904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34C4550A-6874-62BC-8A87-ED0D682A1953}"/>
              </a:ext>
            </a:extLst>
          </p:cNvPr>
          <p:cNvSpPr/>
          <p:nvPr/>
        </p:nvSpPr>
        <p:spPr>
          <a:xfrm>
            <a:off x="3173897" y="1559302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2476169" y="2136539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9" name="Google Shape;112;p14">
            <a:extLst>
              <a:ext uri="{FF2B5EF4-FFF2-40B4-BE49-F238E27FC236}">
                <a16:creationId xmlns:a16="http://schemas.microsoft.com/office/drawing/2014/main" id="{FA0F28FF-7B38-D87E-3AF0-A2219C77914A}"/>
              </a:ext>
            </a:extLst>
          </p:cNvPr>
          <p:cNvSpPr/>
          <p:nvPr/>
        </p:nvSpPr>
        <p:spPr>
          <a:xfrm>
            <a:off x="3797673" y="2130047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0" name="Google Shape;112;p14">
            <a:extLst>
              <a:ext uri="{FF2B5EF4-FFF2-40B4-BE49-F238E27FC236}">
                <a16:creationId xmlns:a16="http://schemas.microsoft.com/office/drawing/2014/main" id="{04DA014D-E656-71F2-C309-78B519C57E69}"/>
              </a:ext>
            </a:extLst>
          </p:cNvPr>
          <p:cNvSpPr/>
          <p:nvPr/>
        </p:nvSpPr>
        <p:spPr>
          <a:xfrm>
            <a:off x="4421448" y="2733228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1" name="Google Shape;112;p14">
            <a:extLst>
              <a:ext uri="{FF2B5EF4-FFF2-40B4-BE49-F238E27FC236}">
                <a16:creationId xmlns:a16="http://schemas.microsoft.com/office/drawing/2014/main" id="{884BB873-6378-8737-BB61-21734BC02A34}"/>
              </a:ext>
            </a:extLst>
          </p:cNvPr>
          <p:cNvSpPr/>
          <p:nvPr/>
        </p:nvSpPr>
        <p:spPr>
          <a:xfrm>
            <a:off x="3104019" y="2726780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2" name="Google Shape;112;p14">
            <a:extLst>
              <a:ext uri="{FF2B5EF4-FFF2-40B4-BE49-F238E27FC236}">
                <a16:creationId xmlns:a16="http://schemas.microsoft.com/office/drawing/2014/main" id="{C48447AC-C81B-6A91-254A-3E336F4EFFC1}"/>
              </a:ext>
            </a:extLst>
          </p:cNvPr>
          <p:cNvSpPr/>
          <p:nvPr/>
        </p:nvSpPr>
        <p:spPr>
          <a:xfrm>
            <a:off x="2433985" y="3316391"/>
            <a:ext cx="525004" cy="280308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3682772" y="3310164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4" name="Google Shape;112;p14">
            <a:extLst>
              <a:ext uri="{FF2B5EF4-FFF2-40B4-BE49-F238E27FC236}">
                <a16:creationId xmlns:a16="http://schemas.microsoft.com/office/drawing/2014/main" id="{8DCFE770-7B60-2617-A059-57B84966CAF8}"/>
              </a:ext>
            </a:extLst>
          </p:cNvPr>
          <p:cNvSpPr/>
          <p:nvPr/>
        </p:nvSpPr>
        <p:spPr>
          <a:xfrm>
            <a:off x="3104018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5" name="Google Shape;112;p14">
            <a:extLst>
              <a:ext uri="{FF2B5EF4-FFF2-40B4-BE49-F238E27FC236}">
                <a16:creationId xmlns:a16="http://schemas.microsoft.com/office/drawing/2014/main" id="{6670254E-6AC6-D5EE-CF5F-3672BD93B4B7}"/>
              </a:ext>
            </a:extLst>
          </p:cNvPr>
          <p:cNvSpPr/>
          <p:nvPr/>
        </p:nvSpPr>
        <p:spPr>
          <a:xfrm>
            <a:off x="4322676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18B30-6544-1D14-8BA3-DF546B2D80A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3366521" y="2410356"/>
            <a:ext cx="693654" cy="3164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B3E5E-3ED5-70E7-54E5-EE6D513CE9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060175" y="2410356"/>
            <a:ext cx="623776" cy="3228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47221-69C6-BFDA-38CF-FBF1017B64F2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696487" y="3007089"/>
            <a:ext cx="670034" cy="3093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149409-EAFB-FD8E-F065-C8604C4AD23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366521" y="3007089"/>
            <a:ext cx="578753" cy="3030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FADF58-6FCD-3B5D-6960-E686257E4F4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366520" y="3590473"/>
            <a:ext cx="57875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7139D4-771D-D713-475D-4B8EB450AD75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945274" y="3590473"/>
            <a:ext cx="63990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2716753" y="4304476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flow graph</a:t>
            </a:r>
            <a:endParaRPr lang="en-US" dirty="0"/>
          </a:p>
          <a:p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313B11-8216-5566-65CB-E98D610F843D}"/>
              </a:ext>
            </a:extLst>
          </p:cNvPr>
          <p:cNvSpPr/>
          <p:nvPr/>
        </p:nvSpPr>
        <p:spPr>
          <a:xfrm>
            <a:off x="874411" y="1742311"/>
            <a:ext cx="924757" cy="763037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119A6DB2-9EB4-8CE7-1B94-A00A8C480B55}"/>
              </a:ext>
            </a:extLst>
          </p:cNvPr>
          <p:cNvSpPr/>
          <p:nvPr/>
        </p:nvSpPr>
        <p:spPr>
          <a:xfrm>
            <a:off x="1003029" y="1818213"/>
            <a:ext cx="653386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dirty="0"/>
          </a:p>
        </p:txBody>
      </p:sp>
      <p:sp>
        <p:nvSpPr>
          <p:cNvPr id="38" name="Google Shape;112;p14">
            <a:extLst>
              <a:ext uri="{FF2B5EF4-FFF2-40B4-BE49-F238E27FC236}">
                <a16:creationId xmlns:a16="http://schemas.microsoft.com/office/drawing/2014/main" id="{CA09DBA7-6628-52A1-2C5A-16DC31B4470B}"/>
              </a:ext>
            </a:extLst>
          </p:cNvPr>
          <p:cNvSpPr/>
          <p:nvPr/>
        </p:nvSpPr>
        <p:spPr>
          <a:xfrm>
            <a:off x="1003028" y="2167419"/>
            <a:ext cx="653387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CBAD2E-7430-BB17-1E28-546AA444BB6D}"/>
              </a:ext>
            </a:extLst>
          </p:cNvPr>
          <p:cNvSpPr txBox="1"/>
          <p:nvPr/>
        </p:nvSpPr>
        <p:spPr>
          <a:xfrm>
            <a:off x="748212" y="252286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Seed Corpus</a:t>
            </a:r>
          </a:p>
        </p:txBody>
      </p:sp>
      <p:sp>
        <p:nvSpPr>
          <p:cNvPr id="40" name="Google Shape;112;p14">
            <a:extLst>
              <a:ext uri="{FF2B5EF4-FFF2-40B4-BE49-F238E27FC236}">
                <a16:creationId xmlns:a16="http://schemas.microsoft.com/office/drawing/2014/main" id="{AA91F79D-B0DB-45BE-C7FC-EBA45088800F}"/>
              </a:ext>
            </a:extLst>
          </p:cNvPr>
          <p:cNvSpPr/>
          <p:nvPr/>
        </p:nvSpPr>
        <p:spPr>
          <a:xfrm>
            <a:off x="1054706" y="2964731"/>
            <a:ext cx="556432" cy="2567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E19EAC-0F28-8F48-63D6-78E4EC857AC6}"/>
              </a:ext>
            </a:extLst>
          </p:cNvPr>
          <p:cNvSpPr txBox="1"/>
          <p:nvPr/>
        </p:nvSpPr>
        <p:spPr>
          <a:xfrm>
            <a:off x="650428" y="32127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112;p14">
            <a:extLst>
              <a:ext uri="{FF2B5EF4-FFF2-40B4-BE49-F238E27FC236}">
                <a16:creationId xmlns:a16="http://schemas.microsoft.com/office/drawing/2014/main" id="{E2C0EC67-25BC-33B9-609A-E70D68336AC3}"/>
              </a:ext>
            </a:extLst>
          </p:cNvPr>
          <p:cNvSpPr/>
          <p:nvPr/>
        </p:nvSpPr>
        <p:spPr>
          <a:xfrm>
            <a:off x="1038745" y="3768617"/>
            <a:ext cx="556432" cy="243693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8A7AAA-26F2-DDA3-A634-33182D23D23F}"/>
              </a:ext>
            </a:extLst>
          </p:cNvPr>
          <p:cNvSpPr txBox="1"/>
          <p:nvPr/>
        </p:nvSpPr>
        <p:spPr>
          <a:xfrm>
            <a:off x="748212" y="397994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112;p14">
            <a:extLst>
              <a:ext uri="{FF2B5EF4-FFF2-40B4-BE49-F238E27FC236}">
                <a16:creationId xmlns:a16="http://schemas.microsoft.com/office/drawing/2014/main" id="{ED7A4817-BF6E-EE60-BFDA-C5F18CD25012}"/>
              </a:ext>
            </a:extLst>
          </p:cNvPr>
          <p:cNvSpPr/>
          <p:nvPr/>
        </p:nvSpPr>
        <p:spPr>
          <a:xfrm>
            <a:off x="2468256" y="2135204"/>
            <a:ext cx="525004" cy="280308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49" name="Google Shape;112;p14">
            <a:extLst>
              <a:ext uri="{FF2B5EF4-FFF2-40B4-BE49-F238E27FC236}">
                <a16:creationId xmlns:a16="http://schemas.microsoft.com/office/drawing/2014/main" id="{88BB61DD-BE53-4879-2C50-618FE5779766}"/>
              </a:ext>
            </a:extLst>
          </p:cNvPr>
          <p:cNvSpPr/>
          <p:nvPr/>
        </p:nvSpPr>
        <p:spPr>
          <a:xfrm>
            <a:off x="3677163" y="3310163"/>
            <a:ext cx="525004" cy="280308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7172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5985D970-B278-44C6-C531-4D009A705AC1}"/>
              </a:ext>
            </a:extLst>
          </p:cNvPr>
          <p:cNvSpPr txBox="1"/>
          <p:nvPr/>
        </p:nvSpPr>
        <p:spPr>
          <a:xfrm>
            <a:off x="312904" y="875437"/>
            <a:ext cx="7659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4. Insert seed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</a:p>
          <a:p>
            <a:pPr lvl="0"/>
            <a:endParaRPr lang="en-US" altLang="zh-CN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2476169" y="2136539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3682772" y="3310164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4" name="Google Shape;112;p14">
            <a:extLst>
              <a:ext uri="{FF2B5EF4-FFF2-40B4-BE49-F238E27FC236}">
                <a16:creationId xmlns:a16="http://schemas.microsoft.com/office/drawing/2014/main" id="{8DCFE770-7B60-2617-A059-57B84966CAF8}"/>
              </a:ext>
            </a:extLst>
          </p:cNvPr>
          <p:cNvSpPr/>
          <p:nvPr/>
        </p:nvSpPr>
        <p:spPr>
          <a:xfrm>
            <a:off x="3104018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5" name="Google Shape;112;p14">
            <a:extLst>
              <a:ext uri="{FF2B5EF4-FFF2-40B4-BE49-F238E27FC236}">
                <a16:creationId xmlns:a16="http://schemas.microsoft.com/office/drawing/2014/main" id="{6670254E-6AC6-D5EE-CF5F-3672BD93B4B7}"/>
              </a:ext>
            </a:extLst>
          </p:cNvPr>
          <p:cNvSpPr/>
          <p:nvPr/>
        </p:nvSpPr>
        <p:spPr>
          <a:xfrm>
            <a:off x="4322676" y="3887378"/>
            <a:ext cx="525004" cy="28030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FADF58-6FCD-3B5D-6960-E686257E4F4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366520" y="3590473"/>
            <a:ext cx="57875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7139D4-771D-D713-475D-4B8EB450AD75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945274" y="3590473"/>
            <a:ext cx="639904" cy="296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3034620" y="425210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 horizon graph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313B11-8216-5566-65CB-E98D610F843D}"/>
              </a:ext>
            </a:extLst>
          </p:cNvPr>
          <p:cNvSpPr/>
          <p:nvPr/>
        </p:nvSpPr>
        <p:spPr>
          <a:xfrm>
            <a:off x="874411" y="1742311"/>
            <a:ext cx="924757" cy="763037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119A6DB2-9EB4-8CE7-1B94-A00A8C480B55}"/>
              </a:ext>
            </a:extLst>
          </p:cNvPr>
          <p:cNvSpPr/>
          <p:nvPr/>
        </p:nvSpPr>
        <p:spPr>
          <a:xfrm>
            <a:off x="1003029" y="1818213"/>
            <a:ext cx="653386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dirty="0"/>
          </a:p>
        </p:txBody>
      </p:sp>
      <p:sp>
        <p:nvSpPr>
          <p:cNvPr id="38" name="Google Shape;112;p14">
            <a:extLst>
              <a:ext uri="{FF2B5EF4-FFF2-40B4-BE49-F238E27FC236}">
                <a16:creationId xmlns:a16="http://schemas.microsoft.com/office/drawing/2014/main" id="{CA09DBA7-6628-52A1-2C5A-16DC31B4470B}"/>
              </a:ext>
            </a:extLst>
          </p:cNvPr>
          <p:cNvSpPr/>
          <p:nvPr/>
        </p:nvSpPr>
        <p:spPr>
          <a:xfrm>
            <a:off x="1003028" y="2167419"/>
            <a:ext cx="653387" cy="2381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CBAD2E-7430-BB17-1E28-546AA444BB6D}"/>
              </a:ext>
            </a:extLst>
          </p:cNvPr>
          <p:cNvSpPr txBox="1"/>
          <p:nvPr/>
        </p:nvSpPr>
        <p:spPr>
          <a:xfrm>
            <a:off x="748212" y="252286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Seed Corpus</a:t>
            </a:r>
          </a:p>
        </p:txBody>
      </p:sp>
      <p:sp>
        <p:nvSpPr>
          <p:cNvPr id="40" name="Google Shape;112;p14">
            <a:extLst>
              <a:ext uri="{FF2B5EF4-FFF2-40B4-BE49-F238E27FC236}">
                <a16:creationId xmlns:a16="http://schemas.microsoft.com/office/drawing/2014/main" id="{AA91F79D-B0DB-45BE-C7FC-EBA45088800F}"/>
              </a:ext>
            </a:extLst>
          </p:cNvPr>
          <p:cNvSpPr/>
          <p:nvPr/>
        </p:nvSpPr>
        <p:spPr>
          <a:xfrm>
            <a:off x="1054706" y="2964731"/>
            <a:ext cx="556432" cy="2567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E19EAC-0F28-8F48-63D6-78E4EC857AC6}"/>
              </a:ext>
            </a:extLst>
          </p:cNvPr>
          <p:cNvSpPr txBox="1"/>
          <p:nvPr/>
        </p:nvSpPr>
        <p:spPr>
          <a:xfrm>
            <a:off x="650428" y="32127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112;p14">
            <a:extLst>
              <a:ext uri="{FF2B5EF4-FFF2-40B4-BE49-F238E27FC236}">
                <a16:creationId xmlns:a16="http://schemas.microsoft.com/office/drawing/2014/main" id="{E2C0EC67-25BC-33B9-609A-E70D68336AC3}"/>
              </a:ext>
            </a:extLst>
          </p:cNvPr>
          <p:cNvSpPr/>
          <p:nvPr/>
        </p:nvSpPr>
        <p:spPr>
          <a:xfrm>
            <a:off x="1038745" y="3768617"/>
            <a:ext cx="556432" cy="243693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8A7AAA-26F2-DDA3-A634-33182D23D23F}"/>
              </a:ext>
            </a:extLst>
          </p:cNvPr>
          <p:cNvSpPr txBox="1"/>
          <p:nvPr/>
        </p:nvSpPr>
        <p:spPr>
          <a:xfrm>
            <a:off x="748212" y="397994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Visited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112;p14">
            <a:extLst>
              <a:ext uri="{FF2B5EF4-FFF2-40B4-BE49-F238E27FC236}">
                <a16:creationId xmlns:a16="http://schemas.microsoft.com/office/drawing/2014/main" id="{ED7A4817-BF6E-EE60-BFDA-C5F18CD25012}"/>
              </a:ext>
            </a:extLst>
          </p:cNvPr>
          <p:cNvSpPr/>
          <p:nvPr/>
        </p:nvSpPr>
        <p:spPr>
          <a:xfrm>
            <a:off x="2468256" y="2135204"/>
            <a:ext cx="525004" cy="280308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49" name="Google Shape;112;p14">
            <a:extLst>
              <a:ext uri="{FF2B5EF4-FFF2-40B4-BE49-F238E27FC236}">
                <a16:creationId xmlns:a16="http://schemas.microsoft.com/office/drawing/2014/main" id="{88BB61DD-BE53-4879-2C50-618FE5779766}"/>
              </a:ext>
            </a:extLst>
          </p:cNvPr>
          <p:cNvSpPr/>
          <p:nvPr/>
        </p:nvSpPr>
        <p:spPr>
          <a:xfrm>
            <a:off x="3677163" y="3310163"/>
            <a:ext cx="525004" cy="280308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B9F225E-40CD-19CF-A6AA-043034A2F5E1}"/>
              </a:ext>
            </a:extLst>
          </p:cNvPr>
          <p:cNvSpPr/>
          <p:nvPr/>
        </p:nvSpPr>
        <p:spPr>
          <a:xfrm>
            <a:off x="5296271" y="1592324"/>
            <a:ext cx="3760638" cy="129550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Each seed node corresponds to a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Edges are from seed node to </a:t>
            </a:r>
            <a:r>
              <a:rPr lang="en-US" altLang="zh-C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directly-connected</a:t>
            </a:r>
            <a:r>
              <a:rPr lang="zh-CN" alt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horizon nodes</a:t>
            </a:r>
          </a:p>
        </p:txBody>
      </p:sp>
      <p:sp>
        <p:nvSpPr>
          <p:cNvPr id="56" name="Google Shape;112;p14">
            <a:extLst>
              <a:ext uri="{FF2B5EF4-FFF2-40B4-BE49-F238E27FC236}">
                <a16:creationId xmlns:a16="http://schemas.microsoft.com/office/drawing/2014/main" id="{7FBE07E0-6568-F981-3CFE-F281298A2E6A}"/>
              </a:ext>
            </a:extLst>
          </p:cNvPr>
          <p:cNvSpPr/>
          <p:nvPr/>
        </p:nvSpPr>
        <p:spPr>
          <a:xfrm>
            <a:off x="3104018" y="1337407"/>
            <a:ext cx="822737" cy="3289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  <a:endParaRPr sz="1600" dirty="0"/>
          </a:p>
        </p:txBody>
      </p:sp>
      <p:sp>
        <p:nvSpPr>
          <p:cNvPr id="57" name="Google Shape;112;p14">
            <a:extLst>
              <a:ext uri="{FF2B5EF4-FFF2-40B4-BE49-F238E27FC236}">
                <a16:creationId xmlns:a16="http://schemas.microsoft.com/office/drawing/2014/main" id="{18B8B7D4-67F2-5D80-7BD5-9BFD0285A94E}"/>
              </a:ext>
            </a:extLst>
          </p:cNvPr>
          <p:cNvSpPr/>
          <p:nvPr/>
        </p:nvSpPr>
        <p:spPr>
          <a:xfrm>
            <a:off x="4369242" y="1333598"/>
            <a:ext cx="822738" cy="3289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Seed2</a:t>
            </a:r>
            <a:endParaRPr sz="1600" dirty="0"/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B3583DF4-1E2B-A6E3-D3FC-58F9AA9A97F3}"/>
              </a:ext>
            </a:extLst>
          </p:cNvPr>
          <p:cNvCxnSpPr>
            <a:cxnSpLocks/>
            <a:stCxn id="56" idx="2"/>
            <a:endCxn id="48" idx="3"/>
          </p:cNvCxnSpPr>
          <p:nvPr/>
        </p:nvCxnSpPr>
        <p:spPr>
          <a:xfrm rot="5400000">
            <a:off x="2949819" y="1709789"/>
            <a:ext cx="609011" cy="52212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2B65D0DA-B0EF-CE92-7373-CCFD2FB06F73}"/>
              </a:ext>
            </a:extLst>
          </p:cNvPr>
          <p:cNvCxnSpPr>
            <a:cxnSpLocks/>
            <a:stCxn id="57" idx="2"/>
            <a:endCxn id="48" idx="3"/>
          </p:cNvCxnSpPr>
          <p:nvPr/>
        </p:nvCxnSpPr>
        <p:spPr>
          <a:xfrm rot="5400000">
            <a:off x="3580526" y="1075273"/>
            <a:ext cx="612820" cy="17873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7C77BA16-60B4-B301-A10A-173F93D3B287}"/>
              </a:ext>
            </a:extLst>
          </p:cNvPr>
          <p:cNvCxnSpPr>
            <a:cxnSpLocks/>
            <a:stCxn id="57" idx="2"/>
            <a:endCxn id="49" idx="0"/>
          </p:cNvCxnSpPr>
          <p:nvPr/>
        </p:nvCxnSpPr>
        <p:spPr>
          <a:xfrm rot="5400000">
            <a:off x="3536326" y="2065877"/>
            <a:ext cx="1647625" cy="8409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5985D970-B278-44C6-C531-4D009A705AC1}"/>
              </a:ext>
            </a:extLst>
          </p:cNvPr>
          <p:cNvSpPr txBox="1"/>
          <p:nvPr/>
        </p:nvSpPr>
        <p:spPr>
          <a:xfrm>
            <a:off x="312904" y="875437"/>
            <a:ext cx="7659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5. Remove cycles</a:t>
            </a:r>
          </a:p>
          <a:p>
            <a:pPr lvl="0"/>
            <a:endParaRPr lang="en-US" altLang="zh-CN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0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29AAB9-87C7-A6B9-3D6C-C8F9CE9D71B1}"/>
              </a:ext>
            </a:extLst>
          </p:cNvPr>
          <p:cNvSpPr txBox="1"/>
          <p:nvPr/>
        </p:nvSpPr>
        <p:spPr>
          <a:xfrm>
            <a:off x="715010" y="1714104"/>
            <a:ext cx="2571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Libfuzzer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AFL havoc evaluation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QSYM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6;p15">
            <a:extLst>
              <a:ext uri="{FF2B5EF4-FFF2-40B4-BE49-F238E27FC236}">
                <a16:creationId xmlns:a16="http://schemas.microsoft.com/office/drawing/2014/main" id="{D686B5D6-8885-D046-7DA4-B7B9CD1F36A3}"/>
              </a:ext>
            </a:extLst>
          </p:cNvPr>
          <p:cNvSpPr txBox="1"/>
          <p:nvPr/>
        </p:nvSpPr>
        <p:spPr>
          <a:xfrm>
            <a:off x="233253" y="959262"/>
            <a:ext cx="875676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integrate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K-Scheduler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various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 err="1">
                <a:latin typeface="Calibri"/>
                <a:ea typeface="Calibri"/>
                <a:cs typeface="Calibri"/>
                <a:sym typeface="Calibri"/>
              </a:rPr>
              <a:t>fuzzers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concolic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execution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engine</a:t>
            </a:r>
            <a:endParaRPr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00246" y="109865"/>
            <a:ext cx="434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on </a:t>
            </a:r>
            <a:r>
              <a:rPr lang="en-US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Libfuzzer</a:t>
            </a:r>
            <a:endParaRPr dirty="0"/>
          </a:p>
        </p:txBody>
      </p:sp>
      <p:sp>
        <p:nvSpPr>
          <p:cNvPr id="134" name="Google Shape;134;p1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CFBC8C-FE95-B7E1-3F93-7DCD7C57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09" y="832281"/>
            <a:ext cx="3649771" cy="38988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C42E1C9-3F94-8D42-D643-A81CDD4FF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" y="1312138"/>
            <a:ext cx="1526216" cy="11387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603B652-6981-AC2A-1F43-A6EB3F3BB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096" y="1321048"/>
            <a:ext cx="1523748" cy="11344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9DA2A48-2CB6-CC44-FFF4-C2D0AF41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200" y="1329637"/>
            <a:ext cx="1529587" cy="11387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14D2659-F0F3-BF3B-5DA3-9C61DF562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2007" y="1321547"/>
            <a:ext cx="1529587" cy="113876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8A45265-6CDF-058A-51CE-9BAB042941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0300" y="1325396"/>
            <a:ext cx="1523747" cy="113441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34FE241-2CFC-43D3-C717-FFACE17C93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7772" y="1321048"/>
            <a:ext cx="1529587" cy="113876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C2DD65-7F94-0B36-3907-E5E28C6166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3427" y="2560229"/>
            <a:ext cx="1529587" cy="113876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C99D52A-A8E2-2FAC-1A2C-D566B527B6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05" y="2548608"/>
            <a:ext cx="1529587" cy="113876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EF5D8F6F-8FFA-0C60-D2A0-107CB1F0E0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2008" y="2548608"/>
            <a:ext cx="1529587" cy="113876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706A5EA-9093-62F3-7492-A28B961731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3139" y="2552208"/>
            <a:ext cx="1529587" cy="1138767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625F818-67A5-7063-BF4A-FD67B65FCD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4460" y="2552956"/>
            <a:ext cx="1529587" cy="113876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60149AD-CEA2-F1D7-6BD7-E7F6327360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03612" y="2552956"/>
            <a:ext cx="1523747" cy="113441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1F051B-CA53-FE78-AF57-E97028765458}"/>
              </a:ext>
            </a:extLst>
          </p:cNvPr>
          <p:cNvSpPr/>
          <p:nvPr/>
        </p:nvSpPr>
        <p:spPr>
          <a:xfrm>
            <a:off x="1407181" y="3831529"/>
            <a:ext cx="6090591" cy="6323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K-Scheduler increases feature coverage by 26% compared with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Entropic over 24 hours</a:t>
            </a:r>
          </a:p>
        </p:txBody>
      </p:sp>
    </p:spTree>
    <p:extLst>
      <p:ext uri="{BB962C8B-B14F-4D97-AF65-F5344CB8AC3E}">
        <p14:creationId xmlns:p14="http://schemas.microsoft.com/office/powerpoint/2010/main" val="74958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C6A606-583C-27E1-7B81-041157AD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056" y="1240097"/>
            <a:ext cx="1603157" cy="1193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51395-1418-E175-9B9E-A5EF512CF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744" y="1228964"/>
            <a:ext cx="1603157" cy="119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0D055-F757-2944-A472-B5EA3A864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172" y="1228964"/>
            <a:ext cx="1603157" cy="1193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EC9E8-2965-BDB6-0641-94EEE1360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834" y="1244680"/>
            <a:ext cx="1603157" cy="1193540"/>
          </a:xfrm>
          <a:prstGeom prst="rect">
            <a:avLst/>
          </a:prstGeom>
        </p:spPr>
      </p:pic>
      <p:sp>
        <p:nvSpPr>
          <p:cNvPr id="132" name="Google Shape;132;p16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00246" y="109865"/>
            <a:ext cx="434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on AFL havoc</a:t>
            </a:r>
            <a:endParaRPr dirty="0"/>
          </a:p>
        </p:txBody>
      </p:sp>
      <p:sp>
        <p:nvSpPr>
          <p:cNvPr id="134" name="Google Shape;134;p1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22E73D-7655-207E-5102-8F5388739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1207" y="1247669"/>
            <a:ext cx="1603157" cy="1193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9B71C5-9BEE-7445-F15D-938B0D0E7D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0838" y="2593626"/>
            <a:ext cx="1603157" cy="1193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CDB965-8706-9B16-48C2-FFFC6C5FE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3380" y="2587654"/>
            <a:ext cx="1603157" cy="11935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B277A-2C4B-A226-F6F4-A892C3A8B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8381" y="2597723"/>
            <a:ext cx="1603157" cy="11935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8950DF-4129-6EC4-3077-2C80623DF9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3542" y="2587891"/>
            <a:ext cx="1603157" cy="11935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0DB5F8-993E-F8A1-AC24-731F01B387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7561" y="2584902"/>
            <a:ext cx="1603157" cy="11935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ABE99B-B7F7-1B35-D42E-0CF13C3657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08" y="2575070"/>
            <a:ext cx="1603157" cy="11935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374309-6F45-985C-E27B-7730DACF37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8" y="1242716"/>
            <a:ext cx="1603157" cy="1193540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5FCC025-CB5C-8316-8B03-4C6959A643D3}"/>
              </a:ext>
            </a:extLst>
          </p:cNvPr>
          <p:cNvSpPr/>
          <p:nvPr/>
        </p:nvSpPr>
        <p:spPr>
          <a:xfrm>
            <a:off x="1358019" y="3946341"/>
            <a:ext cx="6090591" cy="6224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K-Scheduler increases edge coverage by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% compared with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AFLFast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over 24 hours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36C287-B570-F000-6FF6-1D562874A6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701" y="901435"/>
            <a:ext cx="8264942" cy="3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4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00246" y="109865"/>
            <a:ext cx="434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on QSYM</a:t>
            </a:r>
            <a:endParaRPr dirty="0"/>
          </a:p>
        </p:txBody>
      </p:sp>
      <p:sp>
        <p:nvSpPr>
          <p:cNvPr id="134" name="Google Shape;134;p1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23A0F94-3F7D-C5FC-85BD-4B9D46425B02}"/>
              </a:ext>
            </a:extLst>
          </p:cNvPr>
          <p:cNvGrpSpPr/>
          <p:nvPr/>
        </p:nvGrpSpPr>
        <p:grpSpPr>
          <a:xfrm>
            <a:off x="2264620" y="1311971"/>
            <a:ext cx="4327565" cy="2262629"/>
            <a:chOff x="4965290" y="1433178"/>
            <a:chExt cx="3508634" cy="1704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6903B3-A652-E579-AC2C-82D772769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5290" y="1433178"/>
              <a:ext cx="3508634" cy="1704413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0FE29C-FC57-931F-EF26-65CD3F242BCF}"/>
                </a:ext>
              </a:extLst>
            </p:cNvPr>
            <p:cNvSpPr/>
            <p:nvPr/>
          </p:nvSpPr>
          <p:spPr>
            <a:xfrm>
              <a:off x="7482347" y="2552086"/>
              <a:ext cx="717755" cy="3834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2B43028-58C9-199B-FAA6-EC4DE95E2633}"/>
              </a:ext>
            </a:extLst>
          </p:cNvPr>
          <p:cNvSpPr/>
          <p:nvPr/>
        </p:nvSpPr>
        <p:spPr>
          <a:xfrm>
            <a:off x="1781022" y="3804087"/>
            <a:ext cx="5525247" cy="65272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K-Scheduler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improves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QSYM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36% compared with the default seed scheduler over 24 hours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23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00246" y="109865"/>
            <a:ext cx="434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Runtime Analysis</a:t>
            </a:r>
            <a:endParaRPr dirty="0"/>
          </a:p>
        </p:txBody>
      </p:sp>
      <p:sp>
        <p:nvSpPr>
          <p:cNvPr id="134" name="Google Shape;134;p1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627D46-D54F-5F96-66B4-F5AF8F2B7FA2}"/>
              </a:ext>
            </a:extLst>
          </p:cNvPr>
          <p:cNvGrpSpPr/>
          <p:nvPr/>
        </p:nvGrpSpPr>
        <p:grpSpPr>
          <a:xfrm>
            <a:off x="2224353" y="852815"/>
            <a:ext cx="4158725" cy="2884806"/>
            <a:chOff x="384921" y="902522"/>
            <a:chExt cx="4158725" cy="28848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1AD2F94-1393-EEB3-C371-B9947070F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179"/>
            <a:stretch/>
          </p:blipFill>
          <p:spPr>
            <a:xfrm>
              <a:off x="384921" y="902522"/>
              <a:ext cx="4158725" cy="28848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E3BC3E-3499-8964-14C2-7BDC317D1FCE}"/>
                </a:ext>
              </a:extLst>
            </p:cNvPr>
            <p:cNvSpPr/>
            <p:nvPr/>
          </p:nvSpPr>
          <p:spPr>
            <a:xfrm>
              <a:off x="2281084" y="3333135"/>
              <a:ext cx="2074606" cy="3834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2B43028-58C9-199B-FAA6-EC4DE95E2633}"/>
              </a:ext>
            </a:extLst>
          </p:cNvPr>
          <p:cNvSpPr/>
          <p:nvPr/>
        </p:nvSpPr>
        <p:spPr>
          <a:xfrm>
            <a:off x="1573758" y="3816763"/>
            <a:ext cx="5589042" cy="65272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K-Scheduler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adds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1%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overhead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2%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maintenance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1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Seed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Scheduling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26;p15">
            <a:extLst>
              <a:ext uri="{FF2B5EF4-FFF2-40B4-BE49-F238E27FC236}">
                <a16:creationId xmlns:a16="http://schemas.microsoft.com/office/drawing/2014/main" id="{CD44AC43-4ADD-C9C1-D084-079E0E517245}"/>
              </a:ext>
            </a:extLst>
          </p:cNvPr>
          <p:cNvSpPr txBox="1"/>
          <p:nvPr/>
        </p:nvSpPr>
        <p:spPr>
          <a:xfrm>
            <a:off x="1827275" y="1482191"/>
            <a:ext cx="5335525" cy="1236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Determine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order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in which seeds are selected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weight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Prioritize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seeds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higher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A08657-E6ED-6170-FCBD-B93B804F6C9C}"/>
              </a:ext>
            </a:extLst>
          </p:cNvPr>
          <p:cNvSpPr/>
          <p:nvPr/>
        </p:nvSpPr>
        <p:spPr>
          <a:xfrm>
            <a:off x="2543626" y="926931"/>
            <a:ext cx="3364992" cy="4663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scheduling?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ACDFFC-02A0-6AE5-9FBF-96E86B7B65E1}"/>
              </a:ext>
            </a:extLst>
          </p:cNvPr>
          <p:cNvSpPr/>
          <p:nvPr/>
        </p:nvSpPr>
        <p:spPr>
          <a:xfrm>
            <a:off x="2291925" y="2778465"/>
            <a:ext cx="3868393" cy="4663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important?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oogle Shape;126;p15">
            <a:extLst>
              <a:ext uri="{FF2B5EF4-FFF2-40B4-BE49-F238E27FC236}">
                <a16:creationId xmlns:a16="http://schemas.microsoft.com/office/drawing/2014/main" id="{9792045C-A550-224C-606F-735F6A8C25E7}"/>
              </a:ext>
            </a:extLst>
          </p:cNvPr>
          <p:cNvSpPr txBox="1"/>
          <p:nvPr/>
        </p:nvSpPr>
        <p:spPr>
          <a:xfrm>
            <a:off x="1555925" y="3304400"/>
            <a:ext cx="7354685" cy="1236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alibri"/>
                <a:ea typeface="Calibri"/>
                <a:cs typeface="Calibri"/>
                <a:sym typeface="Calibri"/>
              </a:rPr>
              <a:t>Fuzzer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explores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program code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seed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mutations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Mutating a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=&gt;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Discover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Mutating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seed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=&gt;</a:t>
            </a:r>
            <a:r>
              <a:rPr lang="zh-CN" alt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Discover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less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32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00246" y="109865"/>
            <a:ext cx="434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Conclusion</a:t>
            </a:r>
            <a:endParaRPr dirty="0"/>
          </a:p>
        </p:txBody>
      </p:sp>
      <p:sp>
        <p:nvSpPr>
          <p:cNvPr id="134" name="Google Shape;134;p1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26;p15">
            <a:extLst>
              <a:ext uri="{FF2B5EF4-FFF2-40B4-BE49-F238E27FC236}">
                <a16:creationId xmlns:a16="http://schemas.microsoft.com/office/drawing/2014/main" id="{EF51BB7D-DC7D-5F14-8DE0-EF27145B9F3E}"/>
              </a:ext>
            </a:extLst>
          </p:cNvPr>
          <p:cNvSpPr txBox="1"/>
          <p:nvPr/>
        </p:nvSpPr>
        <p:spPr>
          <a:xfrm>
            <a:off x="233253" y="959262"/>
            <a:ext cx="8756760" cy="315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altLang="zh-CN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K-Scheduler is a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r>
              <a:rPr lang="zh-CN" alt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seed scheduler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 for fuzzing (</a:t>
            </a:r>
            <a:r>
              <a:rPr lang="en-US" altLang="zh-CN" sz="2000" dirty="0" err="1">
                <a:latin typeface="Calibri"/>
                <a:ea typeface="Calibri"/>
                <a:cs typeface="Calibri"/>
                <a:sym typeface="Calibri"/>
              </a:rPr>
              <a:t>Libfuzzer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 and AFL) and concolic execution engine (QSYM)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K-Scheduler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approximates potential code coverage gain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for each seed using graph centrality scores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We open-sourced K-Scheduler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and reproduction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(binaries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seed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corpus)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https://github.com/Dongdongshe/K-Scheduler</a:t>
            </a:r>
            <a:endParaRPr lang="en-US" altLang="zh-CN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We are working on integrating K-Scheduler to </a:t>
            </a:r>
            <a:r>
              <a:rPr lang="en-US" altLang="zh-CN" sz="2000" dirty="0" err="1">
                <a:latin typeface="Calibri"/>
                <a:ea typeface="Calibri"/>
                <a:cs typeface="Calibri"/>
                <a:sym typeface="Calibri"/>
              </a:rPr>
              <a:t>Libfuzzer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altLang="zh-CN" sz="2000" dirty="0" err="1">
                <a:latin typeface="Calibri"/>
                <a:ea typeface="Calibri"/>
                <a:cs typeface="Calibri"/>
                <a:sym typeface="Calibri"/>
              </a:rPr>
              <a:t>libAFL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zh-CN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  <a:sym typeface="Calibri"/>
              </a:rPr>
              <a:t>repo.</a:t>
            </a:r>
            <a:endParaRPr lang="en-US" altLang="zh-CN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73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28599" y="109865"/>
            <a:ext cx="5907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Existing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orks</a:t>
            </a: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F4ACD7-47D9-05C1-7738-B332932DC588}"/>
              </a:ext>
            </a:extLst>
          </p:cNvPr>
          <p:cNvSpPr/>
          <p:nvPr/>
        </p:nvSpPr>
        <p:spPr>
          <a:xfrm>
            <a:off x="1053273" y="3780626"/>
            <a:ext cx="7193743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Limitation: all ignore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structure of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Control Flow Graph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(CFG)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1EC5B12-4DEC-F3FE-0F70-4779EBB5B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86404"/>
              </p:ext>
            </p:extLst>
          </p:nvPr>
        </p:nvGraphicFramePr>
        <p:xfrm>
          <a:off x="2015613" y="1134274"/>
          <a:ext cx="5053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71">
                  <a:extLst>
                    <a:ext uri="{9D8B030D-6E8A-4147-A177-3AD203B41FA5}">
                      <a16:colId xmlns:a16="http://schemas.microsoft.com/office/drawing/2014/main" val="2874505053"/>
                    </a:ext>
                  </a:extLst>
                </a:gridCol>
                <a:gridCol w="3569110">
                  <a:extLst>
                    <a:ext uri="{9D8B030D-6E8A-4147-A177-3AD203B41FA5}">
                      <a16:colId xmlns:a16="http://schemas.microsoft.com/office/drawing/2014/main" val="233653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Tools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Scheduling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Strategy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AFLFast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Hit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count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3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FairFuzz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Hit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count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0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EcoFuzz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discovered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paths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3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Entropic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Entropy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discovered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7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TortoiseFuzz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Hit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count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security-sensitive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coverage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9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99;p14">
            <a:extLst>
              <a:ext uri="{FF2B5EF4-FFF2-40B4-BE49-F238E27FC236}">
                <a16:creationId xmlns:a16="http://schemas.microsoft.com/office/drawing/2014/main" id="{FB71FADA-6CE3-7ADA-BF24-01593349EA25}"/>
              </a:ext>
            </a:extLst>
          </p:cNvPr>
          <p:cNvSpPr/>
          <p:nvPr/>
        </p:nvSpPr>
        <p:spPr>
          <a:xfrm>
            <a:off x="228598" y="109865"/>
            <a:ext cx="74693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CFG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Seed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Scheduling</a:t>
            </a:r>
            <a:endParaRPr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F4A828C-6F46-2966-1002-82D86EF5E8E9}"/>
              </a:ext>
            </a:extLst>
          </p:cNvPr>
          <p:cNvSpPr/>
          <p:nvPr/>
        </p:nvSpPr>
        <p:spPr>
          <a:xfrm>
            <a:off x="1700784" y="1488271"/>
            <a:ext cx="4895088" cy="58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Why CFG matters in seed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scheduling?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07B1E59-FF59-7782-D8EE-9E16ED52A10E}"/>
              </a:ext>
            </a:extLst>
          </p:cNvPr>
          <p:cNvSpPr/>
          <p:nvPr/>
        </p:nvSpPr>
        <p:spPr>
          <a:xfrm>
            <a:off x="1431036" y="2817992"/>
            <a:ext cx="5434584" cy="5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CFG reveals </a:t>
            </a:r>
            <a:r>
              <a:rPr lang="en-US" altLang="zh-C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potential code coverage gain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from mutating each seed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1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8D94D-F839-A459-B11A-78391446247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4764697" y="1741749"/>
            <a:ext cx="702010" cy="3150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3139E-A74B-C605-BA21-D6CFDBAAEF5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5466707" y="1741749"/>
            <a:ext cx="698601" cy="3079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34C4550A-6874-62BC-8A87-ED0D682A1953}"/>
              </a:ext>
            </a:extLst>
          </p:cNvPr>
          <p:cNvSpPr/>
          <p:nvPr/>
        </p:nvSpPr>
        <p:spPr>
          <a:xfrm>
            <a:off x="5188491" y="1432927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4486481" y="2056837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9" name="Google Shape;112;p14">
            <a:extLst>
              <a:ext uri="{FF2B5EF4-FFF2-40B4-BE49-F238E27FC236}">
                <a16:creationId xmlns:a16="http://schemas.microsoft.com/office/drawing/2014/main" id="{FA0F28FF-7B38-D87E-3AF0-A2219C77914A}"/>
              </a:ext>
            </a:extLst>
          </p:cNvPr>
          <p:cNvSpPr/>
          <p:nvPr/>
        </p:nvSpPr>
        <p:spPr>
          <a:xfrm>
            <a:off x="5887092" y="2049685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0" name="Google Shape;112;p14">
            <a:extLst>
              <a:ext uri="{FF2B5EF4-FFF2-40B4-BE49-F238E27FC236}">
                <a16:creationId xmlns:a16="http://schemas.microsoft.com/office/drawing/2014/main" id="{04DA014D-E656-71F2-C309-78B519C57E69}"/>
              </a:ext>
            </a:extLst>
          </p:cNvPr>
          <p:cNvSpPr/>
          <p:nvPr/>
        </p:nvSpPr>
        <p:spPr>
          <a:xfrm>
            <a:off x="6641735" y="2709375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1" name="Google Shape;112;p14">
            <a:extLst>
              <a:ext uri="{FF2B5EF4-FFF2-40B4-BE49-F238E27FC236}">
                <a16:creationId xmlns:a16="http://schemas.microsoft.com/office/drawing/2014/main" id="{884BB873-6378-8737-BB61-21734BC02A34}"/>
              </a:ext>
            </a:extLst>
          </p:cNvPr>
          <p:cNvSpPr/>
          <p:nvPr/>
        </p:nvSpPr>
        <p:spPr>
          <a:xfrm>
            <a:off x="5556534" y="2699316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2" name="Google Shape;112;p14">
            <a:extLst>
              <a:ext uri="{FF2B5EF4-FFF2-40B4-BE49-F238E27FC236}">
                <a16:creationId xmlns:a16="http://schemas.microsoft.com/office/drawing/2014/main" id="{C48447AC-C81B-6A91-254A-3E336F4EFFC1}"/>
              </a:ext>
            </a:extLst>
          </p:cNvPr>
          <p:cNvSpPr/>
          <p:nvPr/>
        </p:nvSpPr>
        <p:spPr>
          <a:xfrm>
            <a:off x="6108360" y="3322924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7291327" y="3305404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18B30-6544-1D14-8BA3-DF546B2D80A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834750" y="2358507"/>
            <a:ext cx="330558" cy="3408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B3E5E-3ED5-70E7-54E5-EE6D513CE9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6165308" y="2358507"/>
            <a:ext cx="754643" cy="350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47221-69C6-BFDA-38CF-FBF1017B64F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386576" y="3018197"/>
            <a:ext cx="533375" cy="3047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149409-EAFB-FD8E-F065-C8604C4AD233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6919951" y="3018197"/>
            <a:ext cx="649592" cy="2872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4725387" y="3657769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Google Shape;112;p14">
            <a:extLst>
              <a:ext uri="{FF2B5EF4-FFF2-40B4-BE49-F238E27FC236}">
                <a16:creationId xmlns:a16="http://schemas.microsoft.com/office/drawing/2014/main" id="{E2ECE6DA-CDA6-9220-5096-1CD3C4E230F4}"/>
              </a:ext>
            </a:extLst>
          </p:cNvPr>
          <p:cNvSpPr/>
          <p:nvPr/>
        </p:nvSpPr>
        <p:spPr>
          <a:xfrm>
            <a:off x="4830567" y="2704683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F03F203C-95D2-D43F-D906-632F44E884D1}"/>
              </a:ext>
            </a:extLst>
          </p:cNvPr>
          <p:cNvSpPr/>
          <p:nvPr/>
        </p:nvSpPr>
        <p:spPr>
          <a:xfrm>
            <a:off x="3769456" y="2704683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851ECF-0665-D136-2E27-DB58E2DA2926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4047672" y="2365659"/>
            <a:ext cx="717025" cy="3390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0347DA-ED34-EF6B-13C4-C0F98C7AA92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4764697" y="2365659"/>
            <a:ext cx="344086" cy="3390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Google Shape;99;p14">
            <a:extLst>
              <a:ext uri="{FF2B5EF4-FFF2-40B4-BE49-F238E27FC236}">
                <a16:creationId xmlns:a16="http://schemas.microsoft.com/office/drawing/2014/main" id="{FB71FADA-6CE3-7ADA-BF24-01593349EA25}"/>
              </a:ext>
            </a:extLst>
          </p:cNvPr>
          <p:cNvSpPr/>
          <p:nvPr/>
        </p:nvSpPr>
        <p:spPr>
          <a:xfrm>
            <a:off x="228598" y="109865"/>
            <a:ext cx="74693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CFG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Seed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Scheduling</a:t>
            </a:r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A9B88B-62FA-9DAF-7671-CFC3C3A7B769}"/>
              </a:ext>
            </a:extLst>
          </p:cNvPr>
          <p:cNvGrpSpPr/>
          <p:nvPr/>
        </p:nvGrpSpPr>
        <p:grpSpPr>
          <a:xfrm>
            <a:off x="1089486" y="1540649"/>
            <a:ext cx="2086872" cy="1941697"/>
            <a:chOff x="537456" y="1720276"/>
            <a:chExt cx="2086872" cy="19416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98092E-851A-8DF9-3F67-F567FD601B3E}"/>
                </a:ext>
              </a:extLst>
            </p:cNvPr>
            <p:cNvGrpSpPr/>
            <p:nvPr/>
          </p:nvGrpSpPr>
          <p:grpSpPr>
            <a:xfrm>
              <a:off x="1699571" y="1720276"/>
              <a:ext cx="924757" cy="763037"/>
              <a:chOff x="1708715" y="1711132"/>
              <a:chExt cx="1093569" cy="860617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B9B5FDD2-EB4C-A462-5B1E-9A549227E273}"/>
                  </a:ext>
                </a:extLst>
              </p:cNvPr>
              <p:cNvSpPr/>
              <p:nvPr/>
            </p:nvSpPr>
            <p:spPr>
              <a:xfrm>
                <a:off x="1708715" y="1711132"/>
                <a:ext cx="1093569" cy="860617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oogle Shape;112;p14">
                <a:extLst>
                  <a:ext uri="{FF2B5EF4-FFF2-40B4-BE49-F238E27FC236}">
                    <a16:creationId xmlns:a16="http://schemas.microsoft.com/office/drawing/2014/main" id="{2E0E507C-50A2-69A7-CC58-365CEE28B8B5}"/>
                  </a:ext>
                </a:extLst>
              </p:cNvPr>
              <p:cNvSpPr/>
              <p:nvPr/>
            </p:nvSpPr>
            <p:spPr>
              <a:xfrm>
                <a:off x="1860812" y="1796741"/>
                <a:ext cx="772660" cy="26856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Seed1</a:t>
                </a:r>
                <a:endParaRPr dirty="0"/>
              </a:p>
            </p:txBody>
          </p:sp>
          <p:sp>
            <p:nvSpPr>
              <p:cNvPr id="49" name="Google Shape;112;p14">
                <a:extLst>
                  <a:ext uri="{FF2B5EF4-FFF2-40B4-BE49-F238E27FC236}">
                    <a16:creationId xmlns:a16="http://schemas.microsoft.com/office/drawing/2014/main" id="{2531ECB0-BFFC-49EE-32B1-7024FF213E32}"/>
                  </a:ext>
                </a:extLst>
              </p:cNvPr>
              <p:cNvSpPr/>
              <p:nvPr/>
            </p:nvSpPr>
            <p:spPr>
              <a:xfrm>
                <a:off x="1860811" y="2190604"/>
                <a:ext cx="772661" cy="26856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Seed2</a:t>
                </a:r>
                <a:endParaRPr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DAF075-DC49-2E31-58F3-D72B7DDDA507}"/>
                </a:ext>
              </a:extLst>
            </p:cNvPr>
            <p:cNvSpPr txBox="1"/>
            <p:nvPr/>
          </p:nvSpPr>
          <p:spPr>
            <a:xfrm>
              <a:off x="606002" y="1904793"/>
              <a:ext cx="1093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Seed Corpus</a:t>
              </a:r>
            </a:p>
          </p:txBody>
        </p:sp>
        <p:sp>
          <p:nvSpPr>
            <p:cNvPr id="41" name="Google Shape;112;p14">
              <a:extLst>
                <a:ext uri="{FF2B5EF4-FFF2-40B4-BE49-F238E27FC236}">
                  <a16:creationId xmlns:a16="http://schemas.microsoft.com/office/drawing/2014/main" id="{0BF862F9-B8B0-BC0F-2B8C-A1F0130613B1}"/>
                </a:ext>
              </a:extLst>
            </p:cNvPr>
            <p:cNvSpPr/>
            <p:nvPr/>
          </p:nvSpPr>
          <p:spPr>
            <a:xfrm>
              <a:off x="1775619" y="2765174"/>
              <a:ext cx="556432" cy="29733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E1983-C95E-8A73-0F7D-53AFA95AAFE0}"/>
                </a:ext>
              </a:extLst>
            </p:cNvPr>
            <p:cNvSpPr txBox="1"/>
            <p:nvPr/>
          </p:nvSpPr>
          <p:spPr>
            <a:xfrm>
              <a:off x="537456" y="2757680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Unvisited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node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2;p14">
              <a:extLst>
                <a:ext uri="{FF2B5EF4-FFF2-40B4-BE49-F238E27FC236}">
                  <a16:creationId xmlns:a16="http://schemas.microsoft.com/office/drawing/2014/main" id="{02B05547-F910-CCAB-431A-230CEBBF2005}"/>
                </a:ext>
              </a:extLst>
            </p:cNvPr>
            <p:cNvSpPr/>
            <p:nvPr/>
          </p:nvSpPr>
          <p:spPr>
            <a:xfrm>
              <a:off x="1775619" y="3364635"/>
              <a:ext cx="556432" cy="297338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D8D1E7-692A-726D-2253-86E175214742}"/>
                </a:ext>
              </a:extLst>
            </p:cNvPr>
            <p:cNvSpPr txBox="1"/>
            <p:nvPr/>
          </p:nvSpPr>
          <p:spPr>
            <a:xfrm>
              <a:off x="727161" y="334437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Visited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node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Google Shape;112;p14">
            <a:extLst>
              <a:ext uri="{FF2B5EF4-FFF2-40B4-BE49-F238E27FC236}">
                <a16:creationId xmlns:a16="http://schemas.microsoft.com/office/drawing/2014/main" id="{97404DD4-1218-F23F-1E98-2ECDC202529E}"/>
              </a:ext>
            </a:extLst>
          </p:cNvPr>
          <p:cNvSpPr/>
          <p:nvPr/>
        </p:nvSpPr>
        <p:spPr>
          <a:xfrm>
            <a:off x="3770220" y="2700666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52" name="Google Shape;112;p14">
            <a:extLst>
              <a:ext uri="{FF2B5EF4-FFF2-40B4-BE49-F238E27FC236}">
                <a16:creationId xmlns:a16="http://schemas.microsoft.com/office/drawing/2014/main" id="{7EC2F329-3672-2AE1-EC30-87605C317C45}"/>
              </a:ext>
            </a:extLst>
          </p:cNvPr>
          <p:cNvSpPr/>
          <p:nvPr/>
        </p:nvSpPr>
        <p:spPr>
          <a:xfrm>
            <a:off x="6640971" y="2705280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53" name="Google Shape;112;p14">
            <a:extLst>
              <a:ext uri="{FF2B5EF4-FFF2-40B4-BE49-F238E27FC236}">
                <a16:creationId xmlns:a16="http://schemas.microsoft.com/office/drawing/2014/main" id="{9786BBD1-AA9A-B119-2858-F1B8E2630EA0}"/>
              </a:ext>
            </a:extLst>
          </p:cNvPr>
          <p:cNvSpPr/>
          <p:nvPr/>
        </p:nvSpPr>
        <p:spPr>
          <a:xfrm>
            <a:off x="6108360" y="3321574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</p:txBody>
      </p:sp>
      <p:sp>
        <p:nvSpPr>
          <p:cNvPr id="55" name="Google Shape;112;p14">
            <a:extLst>
              <a:ext uri="{FF2B5EF4-FFF2-40B4-BE49-F238E27FC236}">
                <a16:creationId xmlns:a16="http://schemas.microsoft.com/office/drawing/2014/main" id="{747AA19F-7033-5B88-AEC5-EAF3B4D93D94}"/>
              </a:ext>
            </a:extLst>
          </p:cNvPr>
          <p:cNvSpPr/>
          <p:nvPr/>
        </p:nvSpPr>
        <p:spPr>
          <a:xfrm>
            <a:off x="7287658" y="3300790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1667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8D94D-F839-A459-B11A-78391446247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4764697" y="1741749"/>
            <a:ext cx="702010" cy="315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3139E-A74B-C605-BA21-D6CFDBAAEF5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5466707" y="1741749"/>
            <a:ext cx="698601" cy="3079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34C4550A-6874-62BC-8A87-ED0D682A1953}"/>
              </a:ext>
            </a:extLst>
          </p:cNvPr>
          <p:cNvSpPr/>
          <p:nvPr/>
        </p:nvSpPr>
        <p:spPr>
          <a:xfrm>
            <a:off x="5188491" y="1432927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4486481" y="2056837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9" name="Google Shape;112;p14">
            <a:extLst>
              <a:ext uri="{FF2B5EF4-FFF2-40B4-BE49-F238E27FC236}">
                <a16:creationId xmlns:a16="http://schemas.microsoft.com/office/drawing/2014/main" id="{FA0F28FF-7B38-D87E-3AF0-A2219C77914A}"/>
              </a:ext>
            </a:extLst>
          </p:cNvPr>
          <p:cNvSpPr/>
          <p:nvPr/>
        </p:nvSpPr>
        <p:spPr>
          <a:xfrm>
            <a:off x="5887092" y="2049685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0" name="Google Shape;112;p14">
            <a:extLst>
              <a:ext uri="{FF2B5EF4-FFF2-40B4-BE49-F238E27FC236}">
                <a16:creationId xmlns:a16="http://schemas.microsoft.com/office/drawing/2014/main" id="{04DA014D-E656-71F2-C309-78B519C57E69}"/>
              </a:ext>
            </a:extLst>
          </p:cNvPr>
          <p:cNvSpPr/>
          <p:nvPr/>
        </p:nvSpPr>
        <p:spPr>
          <a:xfrm>
            <a:off x="6641735" y="2709375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1" name="Google Shape;112;p14">
            <a:extLst>
              <a:ext uri="{FF2B5EF4-FFF2-40B4-BE49-F238E27FC236}">
                <a16:creationId xmlns:a16="http://schemas.microsoft.com/office/drawing/2014/main" id="{884BB873-6378-8737-BB61-21734BC02A34}"/>
              </a:ext>
            </a:extLst>
          </p:cNvPr>
          <p:cNvSpPr/>
          <p:nvPr/>
        </p:nvSpPr>
        <p:spPr>
          <a:xfrm>
            <a:off x="5556534" y="2699316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2" name="Google Shape;112;p14">
            <a:extLst>
              <a:ext uri="{FF2B5EF4-FFF2-40B4-BE49-F238E27FC236}">
                <a16:creationId xmlns:a16="http://schemas.microsoft.com/office/drawing/2014/main" id="{C48447AC-C81B-6A91-254A-3E336F4EFFC1}"/>
              </a:ext>
            </a:extLst>
          </p:cNvPr>
          <p:cNvSpPr/>
          <p:nvPr/>
        </p:nvSpPr>
        <p:spPr>
          <a:xfrm>
            <a:off x="6108360" y="3322924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7291327" y="3305404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18B30-6544-1D14-8BA3-DF546B2D80A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834750" y="2358507"/>
            <a:ext cx="330558" cy="3408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B3E5E-3ED5-70E7-54E5-EE6D513CE9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6165308" y="2358507"/>
            <a:ext cx="754643" cy="350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47221-69C6-BFDA-38CF-FBF1017B64F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386576" y="3018197"/>
            <a:ext cx="533375" cy="3047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149409-EAFB-FD8E-F065-C8604C4AD233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6919951" y="3018197"/>
            <a:ext cx="649592" cy="2872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4725387" y="3657769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Execution path of seed1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Google Shape;112;p14">
            <a:extLst>
              <a:ext uri="{FF2B5EF4-FFF2-40B4-BE49-F238E27FC236}">
                <a16:creationId xmlns:a16="http://schemas.microsoft.com/office/drawing/2014/main" id="{E2ECE6DA-CDA6-9220-5096-1CD3C4E230F4}"/>
              </a:ext>
            </a:extLst>
          </p:cNvPr>
          <p:cNvSpPr/>
          <p:nvPr/>
        </p:nvSpPr>
        <p:spPr>
          <a:xfrm>
            <a:off x="4830567" y="2704683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F03F203C-95D2-D43F-D906-632F44E884D1}"/>
              </a:ext>
            </a:extLst>
          </p:cNvPr>
          <p:cNvSpPr/>
          <p:nvPr/>
        </p:nvSpPr>
        <p:spPr>
          <a:xfrm>
            <a:off x="3769456" y="2704683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851ECF-0665-D136-2E27-DB58E2DA2926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4047672" y="2365659"/>
            <a:ext cx="717025" cy="3390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0347DA-ED34-EF6B-13C4-C0F98C7AA92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4764697" y="2365659"/>
            <a:ext cx="344086" cy="33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Google Shape;99;p14">
            <a:extLst>
              <a:ext uri="{FF2B5EF4-FFF2-40B4-BE49-F238E27FC236}">
                <a16:creationId xmlns:a16="http://schemas.microsoft.com/office/drawing/2014/main" id="{FB71FADA-6CE3-7ADA-BF24-01593349EA25}"/>
              </a:ext>
            </a:extLst>
          </p:cNvPr>
          <p:cNvSpPr/>
          <p:nvPr/>
        </p:nvSpPr>
        <p:spPr>
          <a:xfrm>
            <a:off x="228598" y="109865"/>
            <a:ext cx="74693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CFG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Seed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Scheduling</a:t>
            </a:r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A9B88B-62FA-9DAF-7671-CFC3C3A7B769}"/>
              </a:ext>
            </a:extLst>
          </p:cNvPr>
          <p:cNvGrpSpPr/>
          <p:nvPr/>
        </p:nvGrpSpPr>
        <p:grpSpPr>
          <a:xfrm>
            <a:off x="1089486" y="1540649"/>
            <a:ext cx="2086872" cy="1941697"/>
            <a:chOff x="537456" y="1720276"/>
            <a:chExt cx="2086872" cy="19416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98092E-851A-8DF9-3F67-F567FD601B3E}"/>
                </a:ext>
              </a:extLst>
            </p:cNvPr>
            <p:cNvGrpSpPr/>
            <p:nvPr/>
          </p:nvGrpSpPr>
          <p:grpSpPr>
            <a:xfrm>
              <a:off x="1699571" y="1720276"/>
              <a:ext cx="924757" cy="763037"/>
              <a:chOff x="1708715" y="1711132"/>
              <a:chExt cx="1093569" cy="860617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B9B5FDD2-EB4C-A462-5B1E-9A549227E273}"/>
                  </a:ext>
                </a:extLst>
              </p:cNvPr>
              <p:cNvSpPr/>
              <p:nvPr/>
            </p:nvSpPr>
            <p:spPr>
              <a:xfrm>
                <a:off x="1708715" y="1711132"/>
                <a:ext cx="1093569" cy="860617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oogle Shape;112;p14">
                <a:extLst>
                  <a:ext uri="{FF2B5EF4-FFF2-40B4-BE49-F238E27FC236}">
                    <a16:creationId xmlns:a16="http://schemas.microsoft.com/office/drawing/2014/main" id="{2E0E507C-50A2-69A7-CC58-365CEE28B8B5}"/>
                  </a:ext>
                </a:extLst>
              </p:cNvPr>
              <p:cNvSpPr/>
              <p:nvPr/>
            </p:nvSpPr>
            <p:spPr>
              <a:xfrm>
                <a:off x="1860812" y="1796741"/>
                <a:ext cx="772660" cy="26856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Seed1</a:t>
                </a:r>
                <a:endParaRPr dirty="0"/>
              </a:p>
            </p:txBody>
          </p:sp>
          <p:sp>
            <p:nvSpPr>
              <p:cNvPr id="49" name="Google Shape;112;p14">
                <a:extLst>
                  <a:ext uri="{FF2B5EF4-FFF2-40B4-BE49-F238E27FC236}">
                    <a16:creationId xmlns:a16="http://schemas.microsoft.com/office/drawing/2014/main" id="{2531ECB0-BFFC-49EE-32B1-7024FF213E32}"/>
                  </a:ext>
                </a:extLst>
              </p:cNvPr>
              <p:cNvSpPr/>
              <p:nvPr/>
            </p:nvSpPr>
            <p:spPr>
              <a:xfrm>
                <a:off x="1860811" y="2190604"/>
                <a:ext cx="772661" cy="26856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Seed2</a:t>
                </a:r>
                <a:endParaRPr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DAF075-DC49-2E31-58F3-D72B7DDDA507}"/>
                </a:ext>
              </a:extLst>
            </p:cNvPr>
            <p:cNvSpPr txBox="1"/>
            <p:nvPr/>
          </p:nvSpPr>
          <p:spPr>
            <a:xfrm>
              <a:off x="606002" y="1904793"/>
              <a:ext cx="1093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Seed Corpus</a:t>
              </a:r>
            </a:p>
          </p:txBody>
        </p:sp>
        <p:sp>
          <p:nvSpPr>
            <p:cNvPr id="41" name="Google Shape;112;p14">
              <a:extLst>
                <a:ext uri="{FF2B5EF4-FFF2-40B4-BE49-F238E27FC236}">
                  <a16:creationId xmlns:a16="http://schemas.microsoft.com/office/drawing/2014/main" id="{0BF862F9-B8B0-BC0F-2B8C-A1F0130613B1}"/>
                </a:ext>
              </a:extLst>
            </p:cNvPr>
            <p:cNvSpPr/>
            <p:nvPr/>
          </p:nvSpPr>
          <p:spPr>
            <a:xfrm>
              <a:off x="1775619" y="2765174"/>
              <a:ext cx="556432" cy="29733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E1983-C95E-8A73-0F7D-53AFA95AAFE0}"/>
                </a:ext>
              </a:extLst>
            </p:cNvPr>
            <p:cNvSpPr txBox="1"/>
            <p:nvPr/>
          </p:nvSpPr>
          <p:spPr>
            <a:xfrm>
              <a:off x="537456" y="2757680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Unvisited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node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2;p14">
              <a:extLst>
                <a:ext uri="{FF2B5EF4-FFF2-40B4-BE49-F238E27FC236}">
                  <a16:creationId xmlns:a16="http://schemas.microsoft.com/office/drawing/2014/main" id="{02B05547-F910-CCAB-431A-230CEBBF2005}"/>
                </a:ext>
              </a:extLst>
            </p:cNvPr>
            <p:cNvSpPr/>
            <p:nvPr/>
          </p:nvSpPr>
          <p:spPr>
            <a:xfrm>
              <a:off x="1775619" y="3364635"/>
              <a:ext cx="556432" cy="297338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D8D1E7-692A-726D-2253-86E175214742}"/>
                </a:ext>
              </a:extLst>
            </p:cNvPr>
            <p:cNvSpPr txBox="1"/>
            <p:nvPr/>
          </p:nvSpPr>
          <p:spPr>
            <a:xfrm>
              <a:off x="727161" y="334437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Visited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node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Google Shape;112;p14">
            <a:extLst>
              <a:ext uri="{FF2B5EF4-FFF2-40B4-BE49-F238E27FC236}">
                <a16:creationId xmlns:a16="http://schemas.microsoft.com/office/drawing/2014/main" id="{97404DD4-1218-F23F-1E98-2ECDC202529E}"/>
              </a:ext>
            </a:extLst>
          </p:cNvPr>
          <p:cNvSpPr/>
          <p:nvPr/>
        </p:nvSpPr>
        <p:spPr>
          <a:xfrm>
            <a:off x="3770220" y="2700666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52" name="Google Shape;112;p14">
            <a:extLst>
              <a:ext uri="{FF2B5EF4-FFF2-40B4-BE49-F238E27FC236}">
                <a16:creationId xmlns:a16="http://schemas.microsoft.com/office/drawing/2014/main" id="{7EC2F329-3672-2AE1-EC30-87605C317C45}"/>
              </a:ext>
            </a:extLst>
          </p:cNvPr>
          <p:cNvSpPr/>
          <p:nvPr/>
        </p:nvSpPr>
        <p:spPr>
          <a:xfrm>
            <a:off x="6640971" y="2705280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53" name="Google Shape;112;p14">
            <a:extLst>
              <a:ext uri="{FF2B5EF4-FFF2-40B4-BE49-F238E27FC236}">
                <a16:creationId xmlns:a16="http://schemas.microsoft.com/office/drawing/2014/main" id="{9786BBD1-AA9A-B119-2858-F1B8E2630EA0}"/>
              </a:ext>
            </a:extLst>
          </p:cNvPr>
          <p:cNvSpPr/>
          <p:nvPr/>
        </p:nvSpPr>
        <p:spPr>
          <a:xfrm>
            <a:off x="6108360" y="3321574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</p:txBody>
      </p:sp>
      <p:sp>
        <p:nvSpPr>
          <p:cNvPr id="55" name="Google Shape;112;p14">
            <a:extLst>
              <a:ext uri="{FF2B5EF4-FFF2-40B4-BE49-F238E27FC236}">
                <a16:creationId xmlns:a16="http://schemas.microsoft.com/office/drawing/2014/main" id="{747AA19F-7033-5B88-AEC5-EAF3B4D93D94}"/>
              </a:ext>
            </a:extLst>
          </p:cNvPr>
          <p:cNvSpPr/>
          <p:nvPr/>
        </p:nvSpPr>
        <p:spPr>
          <a:xfrm>
            <a:off x="7287658" y="3300790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C28599-C180-0F5D-16C6-EB73972D1E59}"/>
              </a:ext>
            </a:extLst>
          </p:cNvPr>
          <p:cNvSpPr/>
          <p:nvPr/>
        </p:nvSpPr>
        <p:spPr>
          <a:xfrm>
            <a:off x="3596432" y="2548466"/>
            <a:ext cx="884595" cy="61333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F3589D4-1D0B-6D20-5115-404381D5FDF7}"/>
              </a:ext>
            </a:extLst>
          </p:cNvPr>
          <p:cNvSpPr/>
          <p:nvPr/>
        </p:nvSpPr>
        <p:spPr>
          <a:xfrm>
            <a:off x="2387264" y="3993614"/>
            <a:ext cx="4173350" cy="4023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Seed1’s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is close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8D94D-F839-A459-B11A-78391446247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4764697" y="1741749"/>
            <a:ext cx="702010" cy="315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3139E-A74B-C605-BA21-D6CFDBAAEF5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5466707" y="1741749"/>
            <a:ext cx="698601" cy="307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34C4550A-6874-62BC-8A87-ED0D682A1953}"/>
              </a:ext>
            </a:extLst>
          </p:cNvPr>
          <p:cNvSpPr/>
          <p:nvPr/>
        </p:nvSpPr>
        <p:spPr>
          <a:xfrm>
            <a:off x="5188491" y="1432927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8" name="Google Shape;112;p14">
            <a:extLst>
              <a:ext uri="{FF2B5EF4-FFF2-40B4-BE49-F238E27FC236}">
                <a16:creationId xmlns:a16="http://schemas.microsoft.com/office/drawing/2014/main" id="{C1DBD7D3-4CDD-978B-84A9-54EEA67C5457}"/>
              </a:ext>
            </a:extLst>
          </p:cNvPr>
          <p:cNvSpPr/>
          <p:nvPr/>
        </p:nvSpPr>
        <p:spPr>
          <a:xfrm>
            <a:off x="4486481" y="2056837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29" name="Google Shape;112;p14">
            <a:extLst>
              <a:ext uri="{FF2B5EF4-FFF2-40B4-BE49-F238E27FC236}">
                <a16:creationId xmlns:a16="http://schemas.microsoft.com/office/drawing/2014/main" id="{FA0F28FF-7B38-D87E-3AF0-A2219C77914A}"/>
              </a:ext>
            </a:extLst>
          </p:cNvPr>
          <p:cNvSpPr/>
          <p:nvPr/>
        </p:nvSpPr>
        <p:spPr>
          <a:xfrm>
            <a:off x="5887092" y="2049685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0" name="Google Shape;112;p14">
            <a:extLst>
              <a:ext uri="{FF2B5EF4-FFF2-40B4-BE49-F238E27FC236}">
                <a16:creationId xmlns:a16="http://schemas.microsoft.com/office/drawing/2014/main" id="{04DA014D-E656-71F2-C309-78B519C57E69}"/>
              </a:ext>
            </a:extLst>
          </p:cNvPr>
          <p:cNvSpPr/>
          <p:nvPr/>
        </p:nvSpPr>
        <p:spPr>
          <a:xfrm>
            <a:off x="6641735" y="2709375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1" name="Google Shape;112;p14">
            <a:extLst>
              <a:ext uri="{FF2B5EF4-FFF2-40B4-BE49-F238E27FC236}">
                <a16:creationId xmlns:a16="http://schemas.microsoft.com/office/drawing/2014/main" id="{884BB873-6378-8737-BB61-21734BC02A34}"/>
              </a:ext>
            </a:extLst>
          </p:cNvPr>
          <p:cNvSpPr/>
          <p:nvPr/>
        </p:nvSpPr>
        <p:spPr>
          <a:xfrm>
            <a:off x="5556534" y="2699316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2" name="Google Shape;112;p14">
            <a:extLst>
              <a:ext uri="{FF2B5EF4-FFF2-40B4-BE49-F238E27FC236}">
                <a16:creationId xmlns:a16="http://schemas.microsoft.com/office/drawing/2014/main" id="{C48447AC-C81B-6A91-254A-3E336F4EFFC1}"/>
              </a:ext>
            </a:extLst>
          </p:cNvPr>
          <p:cNvSpPr/>
          <p:nvPr/>
        </p:nvSpPr>
        <p:spPr>
          <a:xfrm>
            <a:off x="6108360" y="3322924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3" name="Google Shape;112;p14">
            <a:extLst>
              <a:ext uri="{FF2B5EF4-FFF2-40B4-BE49-F238E27FC236}">
                <a16:creationId xmlns:a16="http://schemas.microsoft.com/office/drawing/2014/main" id="{01216AE8-C55A-F58C-E0D7-F67A8939F958}"/>
              </a:ext>
            </a:extLst>
          </p:cNvPr>
          <p:cNvSpPr/>
          <p:nvPr/>
        </p:nvSpPr>
        <p:spPr>
          <a:xfrm>
            <a:off x="7291327" y="3305404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18B30-6544-1D14-8BA3-DF546B2D80A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834750" y="2358507"/>
            <a:ext cx="330558" cy="340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B3E5E-3ED5-70E7-54E5-EE6D513CE9A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6165308" y="2358507"/>
            <a:ext cx="754643" cy="350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47221-69C6-BFDA-38CF-FBF1017B64F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386576" y="3018197"/>
            <a:ext cx="533375" cy="3047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149409-EAFB-FD8E-F065-C8604C4AD233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6919951" y="3018197"/>
            <a:ext cx="649592" cy="2872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FA13D7-7B18-0CD3-134D-6A50F0649114}"/>
              </a:ext>
            </a:extLst>
          </p:cNvPr>
          <p:cNvSpPr txBox="1"/>
          <p:nvPr/>
        </p:nvSpPr>
        <p:spPr>
          <a:xfrm>
            <a:off x="4064599" y="3647119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Execution path of seed2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Google Shape;112;p14">
            <a:extLst>
              <a:ext uri="{FF2B5EF4-FFF2-40B4-BE49-F238E27FC236}">
                <a16:creationId xmlns:a16="http://schemas.microsoft.com/office/drawing/2014/main" id="{E2ECE6DA-CDA6-9220-5096-1CD3C4E230F4}"/>
              </a:ext>
            </a:extLst>
          </p:cNvPr>
          <p:cNvSpPr/>
          <p:nvPr/>
        </p:nvSpPr>
        <p:spPr>
          <a:xfrm>
            <a:off x="4830567" y="2704683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37" name="Google Shape;112;p14">
            <a:extLst>
              <a:ext uri="{FF2B5EF4-FFF2-40B4-BE49-F238E27FC236}">
                <a16:creationId xmlns:a16="http://schemas.microsoft.com/office/drawing/2014/main" id="{F03F203C-95D2-D43F-D906-632F44E884D1}"/>
              </a:ext>
            </a:extLst>
          </p:cNvPr>
          <p:cNvSpPr/>
          <p:nvPr/>
        </p:nvSpPr>
        <p:spPr>
          <a:xfrm>
            <a:off x="3769456" y="2704683"/>
            <a:ext cx="556431" cy="30882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851ECF-0665-D136-2E27-DB58E2DA2926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4047672" y="2365659"/>
            <a:ext cx="717025" cy="3390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0347DA-ED34-EF6B-13C4-C0F98C7AA92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4764697" y="2365659"/>
            <a:ext cx="344086" cy="33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Google Shape;99;p14">
            <a:extLst>
              <a:ext uri="{FF2B5EF4-FFF2-40B4-BE49-F238E27FC236}">
                <a16:creationId xmlns:a16="http://schemas.microsoft.com/office/drawing/2014/main" id="{FB71FADA-6CE3-7ADA-BF24-01593349EA25}"/>
              </a:ext>
            </a:extLst>
          </p:cNvPr>
          <p:cNvSpPr/>
          <p:nvPr/>
        </p:nvSpPr>
        <p:spPr>
          <a:xfrm>
            <a:off x="228598" y="109865"/>
            <a:ext cx="74693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CFG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Seed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Scheduling</a:t>
            </a:r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A9B88B-62FA-9DAF-7671-CFC3C3A7B769}"/>
              </a:ext>
            </a:extLst>
          </p:cNvPr>
          <p:cNvGrpSpPr/>
          <p:nvPr/>
        </p:nvGrpSpPr>
        <p:grpSpPr>
          <a:xfrm>
            <a:off x="1089486" y="1540649"/>
            <a:ext cx="2086872" cy="1941697"/>
            <a:chOff x="537456" y="1720276"/>
            <a:chExt cx="2086872" cy="19416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98092E-851A-8DF9-3F67-F567FD601B3E}"/>
                </a:ext>
              </a:extLst>
            </p:cNvPr>
            <p:cNvGrpSpPr/>
            <p:nvPr/>
          </p:nvGrpSpPr>
          <p:grpSpPr>
            <a:xfrm>
              <a:off x="1699571" y="1720276"/>
              <a:ext cx="924757" cy="763037"/>
              <a:chOff x="1708715" y="1711132"/>
              <a:chExt cx="1093569" cy="860617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B9B5FDD2-EB4C-A462-5B1E-9A549227E273}"/>
                  </a:ext>
                </a:extLst>
              </p:cNvPr>
              <p:cNvSpPr/>
              <p:nvPr/>
            </p:nvSpPr>
            <p:spPr>
              <a:xfrm>
                <a:off x="1708715" y="1711132"/>
                <a:ext cx="1093569" cy="860617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oogle Shape;112;p14">
                <a:extLst>
                  <a:ext uri="{FF2B5EF4-FFF2-40B4-BE49-F238E27FC236}">
                    <a16:creationId xmlns:a16="http://schemas.microsoft.com/office/drawing/2014/main" id="{2E0E507C-50A2-69A7-CC58-365CEE28B8B5}"/>
                  </a:ext>
                </a:extLst>
              </p:cNvPr>
              <p:cNvSpPr/>
              <p:nvPr/>
            </p:nvSpPr>
            <p:spPr>
              <a:xfrm>
                <a:off x="1860812" y="1796741"/>
                <a:ext cx="772660" cy="26856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Seed1</a:t>
                </a:r>
                <a:endParaRPr dirty="0"/>
              </a:p>
            </p:txBody>
          </p:sp>
          <p:sp>
            <p:nvSpPr>
              <p:cNvPr id="49" name="Google Shape;112;p14">
                <a:extLst>
                  <a:ext uri="{FF2B5EF4-FFF2-40B4-BE49-F238E27FC236}">
                    <a16:creationId xmlns:a16="http://schemas.microsoft.com/office/drawing/2014/main" id="{2531ECB0-BFFC-49EE-32B1-7024FF213E32}"/>
                  </a:ext>
                </a:extLst>
              </p:cNvPr>
              <p:cNvSpPr/>
              <p:nvPr/>
            </p:nvSpPr>
            <p:spPr>
              <a:xfrm>
                <a:off x="1860811" y="2190604"/>
                <a:ext cx="772661" cy="26856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Seed2</a:t>
                </a:r>
                <a:endParaRPr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DAF075-DC49-2E31-58F3-D72B7DDDA507}"/>
                </a:ext>
              </a:extLst>
            </p:cNvPr>
            <p:cNvSpPr txBox="1"/>
            <p:nvPr/>
          </p:nvSpPr>
          <p:spPr>
            <a:xfrm>
              <a:off x="606002" y="1904793"/>
              <a:ext cx="1093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Seed Corpus</a:t>
              </a:r>
            </a:p>
          </p:txBody>
        </p:sp>
        <p:sp>
          <p:nvSpPr>
            <p:cNvPr id="41" name="Google Shape;112;p14">
              <a:extLst>
                <a:ext uri="{FF2B5EF4-FFF2-40B4-BE49-F238E27FC236}">
                  <a16:creationId xmlns:a16="http://schemas.microsoft.com/office/drawing/2014/main" id="{0BF862F9-B8B0-BC0F-2B8C-A1F0130613B1}"/>
                </a:ext>
              </a:extLst>
            </p:cNvPr>
            <p:cNvSpPr/>
            <p:nvPr/>
          </p:nvSpPr>
          <p:spPr>
            <a:xfrm>
              <a:off x="1775619" y="2765174"/>
              <a:ext cx="556432" cy="29733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E1983-C95E-8A73-0F7D-53AFA95AAFE0}"/>
                </a:ext>
              </a:extLst>
            </p:cNvPr>
            <p:cNvSpPr txBox="1"/>
            <p:nvPr/>
          </p:nvSpPr>
          <p:spPr>
            <a:xfrm>
              <a:off x="537456" y="2757680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Unvisited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node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2;p14">
              <a:extLst>
                <a:ext uri="{FF2B5EF4-FFF2-40B4-BE49-F238E27FC236}">
                  <a16:creationId xmlns:a16="http://schemas.microsoft.com/office/drawing/2014/main" id="{02B05547-F910-CCAB-431A-230CEBBF2005}"/>
                </a:ext>
              </a:extLst>
            </p:cNvPr>
            <p:cNvSpPr/>
            <p:nvPr/>
          </p:nvSpPr>
          <p:spPr>
            <a:xfrm>
              <a:off x="1775619" y="3364635"/>
              <a:ext cx="556432" cy="297338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D8D1E7-692A-726D-2253-86E175214742}"/>
                </a:ext>
              </a:extLst>
            </p:cNvPr>
            <p:cNvSpPr txBox="1"/>
            <p:nvPr/>
          </p:nvSpPr>
          <p:spPr>
            <a:xfrm>
              <a:off x="727161" y="334437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Visited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node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Google Shape;112;p14">
            <a:extLst>
              <a:ext uri="{FF2B5EF4-FFF2-40B4-BE49-F238E27FC236}">
                <a16:creationId xmlns:a16="http://schemas.microsoft.com/office/drawing/2014/main" id="{97404DD4-1218-F23F-1E98-2ECDC202529E}"/>
              </a:ext>
            </a:extLst>
          </p:cNvPr>
          <p:cNvSpPr/>
          <p:nvPr/>
        </p:nvSpPr>
        <p:spPr>
          <a:xfrm>
            <a:off x="3770220" y="2700666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52" name="Google Shape;112;p14">
            <a:extLst>
              <a:ext uri="{FF2B5EF4-FFF2-40B4-BE49-F238E27FC236}">
                <a16:creationId xmlns:a16="http://schemas.microsoft.com/office/drawing/2014/main" id="{7EC2F329-3672-2AE1-EC30-87605C317C45}"/>
              </a:ext>
            </a:extLst>
          </p:cNvPr>
          <p:cNvSpPr/>
          <p:nvPr/>
        </p:nvSpPr>
        <p:spPr>
          <a:xfrm>
            <a:off x="6640971" y="2705280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sp>
        <p:nvSpPr>
          <p:cNvPr id="53" name="Google Shape;112;p14">
            <a:extLst>
              <a:ext uri="{FF2B5EF4-FFF2-40B4-BE49-F238E27FC236}">
                <a16:creationId xmlns:a16="http://schemas.microsoft.com/office/drawing/2014/main" id="{9786BBD1-AA9A-B119-2858-F1B8E2630EA0}"/>
              </a:ext>
            </a:extLst>
          </p:cNvPr>
          <p:cNvSpPr/>
          <p:nvPr/>
        </p:nvSpPr>
        <p:spPr>
          <a:xfrm>
            <a:off x="6108360" y="3321574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</p:txBody>
      </p:sp>
      <p:sp>
        <p:nvSpPr>
          <p:cNvPr id="55" name="Google Shape;112;p14">
            <a:extLst>
              <a:ext uri="{FF2B5EF4-FFF2-40B4-BE49-F238E27FC236}">
                <a16:creationId xmlns:a16="http://schemas.microsoft.com/office/drawing/2014/main" id="{747AA19F-7033-5B88-AEC5-EAF3B4D93D94}"/>
              </a:ext>
            </a:extLst>
          </p:cNvPr>
          <p:cNvSpPr/>
          <p:nvPr/>
        </p:nvSpPr>
        <p:spPr>
          <a:xfrm>
            <a:off x="7287658" y="3300790"/>
            <a:ext cx="556431" cy="30882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965C6D7-BF7F-D947-F531-59467D0A4AFA}"/>
              </a:ext>
            </a:extLst>
          </p:cNvPr>
          <p:cNvSpPr/>
          <p:nvPr/>
        </p:nvSpPr>
        <p:spPr>
          <a:xfrm>
            <a:off x="6001721" y="2670611"/>
            <a:ext cx="1936951" cy="13043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467326A-A264-8D8A-32C4-C82F63A5773A}"/>
              </a:ext>
            </a:extLst>
          </p:cNvPr>
          <p:cNvSpPr/>
          <p:nvPr/>
        </p:nvSpPr>
        <p:spPr>
          <a:xfrm>
            <a:off x="2004626" y="4116509"/>
            <a:ext cx="4160681" cy="4070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Seed2’s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is close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0"/>
            <a:ext cx="9144000" cy="7429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99;p14">
            <a:extLst>
              <a:ext uri="{FF2B5EF4-FFF2-40B4-BE49-F238E27FC236}">
                <a16:creationId xmlns:a16="http://schemas.microsoft.com/office/drawing/2014/main" id="{F8A05722-BD9D-815C-4514-82BE06BB060B}"/>
              </a:ext>
            </a:extLst>
          </p:cNvPr>
          <p:cNvSpPr/>
          <p:nvPr/>
        </p:nvSpPr>
        <p:spPr>
          <a:xfrm>
            <a:off x="228598" y="109865"/>
            <a:ext cx="74693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CFG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Seed</a:t>
            </a:r>
            <a:r>
              <a:rPr lang="zh-CN" altLang="en-US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Scheduling</a:t>
            </a:r>
            <a:endParaRPr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3D886A8-EEE1-8D0C-5609-D29D71C09EDE}"/>
              </a:ext>
            </a:extLst>
          </p:cNvPr>
          <p:cNvSpPr/>
          <p:nvPr/>
        </p:nvSpPr>
        <p:spPr>
          <a:xfrm>
            <a:off x="1759531" y="1178502"/>
            <a:ext cx="4686990" cy="7429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Seed1’s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close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Seed2’s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close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unvisited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8CC7C1A-0E93-0094-BC6A-228C0A7468A1}"/>
              </a:ext>
            </a:extLst>
          </p:cNvPr>
          <p:cNvSpPr/>
          <p:nvPr/>
        </p:nvSpPr>
        <p:spPr>
          <a:xfrm>
            <a:off x="2412885" y="2602644"/>
            <a:ext cx="3100797" cy="37158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Seed2 is the better seed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1FB711EF-A9FA-573A-1FF6-9A399CFB15CA}"/>
              </a:ext>
            </a:extLst>
          </p:cNvPr>
          <p:cNvSpPr/>
          <p:nvPr/>
        </p:nvSpPr>
        <p:spPr>
          <a:xfrm>
            <a:off x="3822192" y="2084832"/>
            <a:ext cx="228600" cy="38404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CF44F8EE-E1E8-9040-EC27-6BEA6064370B}"/>
              </a:ext>
            </a:extLst>
          </p:cNvPr>
          <p:cNvSpPr/>
          <p:nvPr/>
        </p:nvSpPr>
        <p:spPr>
          <a:xfrm>
            <a:off x="1759532" y="3507798"/>
            <a:ext cx="4686990" cy="5190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But existing seed schedulers will try seed1</a:t>
            </a:r>
          </a:p>
        </p:txBody>
      </p:sp>
    </p:spTree>
    <p:extLst>
      <p:ext uri="{BB962C8B-B14F-4D97-AF65-F5344CB8AC3E}">
        <p14:creationId xmlns:p14="http://schemas.microsoft.com/office/powerpoint/2010/main" val="266954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12016</TotalTime>
  <Words>964</Words>
  <Application>Microsoft Macintosh PowerPoint</Application>
  <PresentationFormat>On-screen Show (16:9)</PresentationFormat>
  <Paragraphs>242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Dongdong She</cp:lastModifiedBy>
  <cp:revision>36</cp:revision>
  <dcterms:modified xsi:type="dcterms:W3CDTF">2022-08-12T03:38:12Z</dcterms:modified>
</cp:coreProperties>
</file>