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Helvetica Neue"/>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36">
          <p15:clr>
            <a:srgbClr val="A4A3A4"/>
          </p15:clr>
        </p15:guide>
        <p15:guide id="2" orient="horz" pos="2052">
          <p15:clr>
            <a:srgbClr val="A4A3A4"/>
          </p15:clr>
        </p15:guide>
        <p15:guide id="3" orient="horz" pos="3089">
          <p15:clr>
            <a:srgbClr val="A4A3A4"/>
          </p15:clr>
        </p15:guide>
        <p15:guide id="4" orient="horz" pos="738">
          <p15:clr>
            <a:srgbClr val="A4A3A4"/>
          </p15:clr>
        </p15:guide>
        <p15:guide id="5" pos="2880">
          <p15:clr>
            <a:srgbClr val="A4A3A4"/>
          </p15:clr>
        </p15:guide>
        <p15:guide id="6" pos="768">
          <p15:clr>
            <a:srgbClr val="A4A3A4"/>
          </p15:clr>
        </p15:guide>
      </p15:sldGuideLst>
    </p:ext>
    <p:ext uri="http://customooxmlschemas.google.com/">
      <go:slidesCustomData xmlns:go="http://customooxmlschemas.google.com/" r:id="rId72" roundtripDataSignature="AMtx7miqd3GK8VsLYCd3jXC7sU7e01oJ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AF5082-17AE-4FC2-883B-B86A20F7D40D}">
  <a:tblStyle styleId="{D5AF5082-17AE-4FC2-883B-B86A20F7D4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D3BDAE6-918E-49FC-88B5-A4B796A6B0B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36" orient="horz"/>
        <p:guide pos="2052" orient="horz"/>
        <p:guide pos="3089" orient="horz"/>
        <p:guide pos="738" orient="horz"/>
        <p:guide pos="2880"/>
        <p:guide pos="7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customschemas.google.com/relationships/presentationmetadata" Target="meta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HelveticaNeue-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Chart%20in%20Microsoft%20PowerPoint" TargetMode="Externa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Chart%202%20in%20Microsoft%20PowerPoint"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3.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4.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975308641975308E-2"/>
          <c:y val="0.1321891853070605"/>
          <c:w val="0.96604938271604934"/>
          <c:h val="0.74938065577623691"/>
        </c:manualLayout>
      </c:layout>
      <c:lineChart>
        <c:grouping val="standard"/>
        <c:varyColors val="0"/>
        <c:ser>
          <c:idx val="0"/>
          <c:order val="0"/>
          <c:tx>
            <c:strRef>
              <c:f>'[Chart in Microsoft PowerPoint]Sheet1'!$B$1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'[Chart in Microsoft PowerPoint]Sheet1'!$A$2:$A$10</c:f>
              <c:strCache>
                <c:ptCount val="9"/>
                <c:pt idx="0">
                  <c:v>9H</c:v>
                </c:pt>
                <c:pt idx="1">
                  <c:v>11H</c:v>
                </c:pt>
                <c:pt idx="2">
                  <c:v>13H</c:v>
                </c:pt>
                <c:pt idx="3">
                  <c:v>15h</c:v>
                </c:pt>
                <c:pt idx="4">
                  <c:v>17h</c:v>
                </c:pt>
                <c:pt idx="5">
                  <c:v>21h</c:v>
                </c:pt>
                <c:pt idx="6">
                  <c:v>23h</c:v>
                </c:pt>
                <c:pt idx="7">
                  <c:v>1h</c:v>
                </c:pt>
                <c:pt idx="8">
                  <c:v>3h</c:v>
                </c:pt>
              </c:strCache>
            </c:strRef>
          </c:cat>
          <c:val>
            <c:numRef>
              <c:f>'[Chart in Microsoft PowerPoint]Sheet1'!$B$2:$B$10</c:f>
              <c:numCache>
                <c:formatCode>General</c:formatCode>
                <c:ptCount val="9"/>
                <c:pt idx="0">
                  <c:v>11.9</c:v>
                </c:pt>
                <c:pt idx="1">
                  <c:v>19.3</c:v>
                </c:pt>
                <c:pt idx="2">
                  <c:v>19.600000000000001</c:v>
                </c:pt>
                <c:pt idx="3">
                  <c:v>21.1</c:v>
                </c:pt>
                <c:pt idx="4">
                  <c:v>19.2</c:v>
                </c:pt>
                <c:pt idx="5">
                  <c:v>19.399999999999999</c:v>
                </c:pt>
                <c:pt idx="6">
                  <c:v>17.7</c:v>
                </c:pt>
                <c:pt idx="7">
                  <c:v>14.5</c:v>
                </c:pt>
                <c:pt idx="8">
                  <c:v>14.4</c:v>
                </c:pt>
              </c:numCache>
            </c:numRef>
          </c:val>
          <c:smooth val="0"/>
          <c:extLst>
            <c:ext xmlns:c16="http://schemas.microsoft.com/office/drawing/2014/chart" uri="{C3380CC4-5D6E-409C-BE32-E72D297353CC}">
              <c16:uniqueId val="{00000000-4C95-1B4D-853F-C26449E3F0DC}"/>
            </c:ext>
          </c:extLst>
        </c:ser>
        <c:dLbls>
          <c:dLblPos val="ctr"/>
          <c:showLegendKey val="0"/>
          <c:showVal val="1"/>
          <c:showCatName val="0"/>
          <c:showSerName val="0"/>
          <c:showPercent val="0"/>
          <c:showBubbleSize val="0"/>
        </c:dLbls>
        <c:marker val="1"/>
        <c:smooth val="0"/>
        <c:axId val="102547919"/>
        <c:axId val="101771183"/>
      </c:lineChart>
      <c:catAx>
        <c:axId val="1025479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101771183"/>
        <c:crosses val="autoZero"/>
        <c:auto val="1"/>
        <c:lblAlgn val="ctr"/>
        <c:lblOffset val="100"/>
        <c:noMultiLvlLbl val="0"/>
      </c:catAx>
      <c:valAx>
        <c:axId val="101771183"/>
        <c:scaling>
          <c:orientation val="minMax"/>
        </c:scaling>
        <c:delete val="1"/>
        <c:axPos val="l"/>
        <c:numFmt formatCode="General" sourceLinked="1"/>
        <c:majorTickMark val="none"/>
        <c:minorTickMark val="none"/>
        <c:tickLblPos val="nextTo"/>
        <c:crossAx val="102547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DMMM</c:v>
                </c:pt>
              </c:strCache>
            </c:strRef>
          </c:tx>
          <c:spPr>
            <a:ln w="31750" cap="rnd">
              <a:solidFill>
                <a:srgbClr val="FF0000"/>
              </a:solidFill>
              <a:round/>
            </a:ln>
            <a:effectLst/>
          </c:spPr>
          <c:marker>
            <c:symbol val="circle"/>
            <c:size val="17"/>
            <c:spPr>
              <a:solidFill>
                <a:srgbClr val="C01E22"/>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Sheet1!$A$2:$A$13</c:f>
              <c:strCache>
                <c:ptCount val="12"/>
                <c:pt idx="0">
                  <c:v>6h</c:v>
                </c:pt>
                <c:pt idx="1">
                  <c:v>8h</c:v>
                </c:pt>
                <c:pt idx="2">
                  <c:v>10h</c:v>
                </c:pt>
                <c:pt idx="3">
                  <c:v>12h</c:v>
                </c:pt>
                <c:pt idx="4">
                  <c:v>14h</c:v>
                </c:pt>
                <c:pt idx="5">
                  <c:v>16h</c:v>
                </c:pt>
                <c:pt idx="6">
                  <c:v>18h</c:v>
                </c:pt>
                <c:pt idx="7">
                  <c:v>20h</c:v>
                </c:pt>
                <c:pt idx="8">
                  <c:v>22h</c:v>
                </c:pt>
                <c:pt idx="9">
                  <c:v>0h</c:v>
                </c:pt>
                <c:pt idx="10">
                  <c:v>3h</c:v>
                </c:pt>
                <c:pt idx="11">
                  <c:v>6h</c:v>
                </c:pt>
              </c:strCache>
            </c:strRef>
          </c:cat>
          <c:val>
            <c:numRef>
              <c:f>Sheet1!$B$2:$B$13</c:f>
              <c:numCache>
                <c:formatCode>General</c:formatCode>
                <c:ptCount val="12"/>
                <c:pt idx="0">
                  <c:v>9.9</c:v>
                </c:pt>
                <c:pt idx="1">
                  <c:v>12</c:v>
                </c:pt>
                <c:pt idx="2">
                  <c:v>12.5</c:v>
                </c:pt>
                <c:pt idx="3">
                  <c:v>26</c:v>
                </c:pt>
                <c:pt idx="4">
                  <c:v>26.3</c:v>
                </c:pt>
                <c:pt idx="5">
                  <c:v>30.7</c:v>
                </c:pt>
                <c:pt idx="6">
                  <c:v>23.5</c:v>
                </c:pt>
                <c:pt idx="7">
                  <c:v>23.6</c:v>
                </c:pt>
                <c:pt idx="8">
                  <c:v>24</c:v>
                </c:pt>
                <c:pt idx="9">
                  <c:v>21.3</c:v>
                </c:pt>
                <c:pt idx="10">
                  <c:v>13.8</c:v>
                </c:pt>
                <c:pt idx="11">
                  <c:v>8.8000000000000007</c:v>
                </c:pt>
              </c:numCache>
            </c:numRef>
          </c:val>
          <c:smooth val="0"/>
          <c:extLst>
            <c:ext xmlns:c16="http://schemas.microsoft.com/office/drawing/2014/chart" uri="{C3380CC4-5D6E-409C-BE32-E72D297353CC}">
              <c16:uniqueId val="{00000000-A98A-E34C-9BE2-35C13A16B1EF}"/>
            </c:ext>
          </c:extLst>
        </c:ser>
        <c:dLbls>
          <c:dLblPos val="ctr"/>
          <c:showLegendKey val="0"/>
          <c:showVal val="1"/>
          <c:showCatName val="0"/>
          <c:showSerName val="0"/>
          <c:showPercent val="0"/>
          <c:showBubbleSize val="0"/>
        </c:dLbls>
        <c:marker val="1"/>
        <c:smooth val="0"/>
        <c:axId val="992456896"/>
        <c:axId val="991969920"/>
      </c:lineChart>
      <c:catAx>
        <c:axId val="9924568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991969920"/>
        <c:crosses val="autoZero"/>
        <c:auto val="1"/>
        <c:lblAlgn val="ctr"/>
        <c:lblOffset val="100"/>
        <c:noMultiLvlLbl val="0"/>
      </c:catAx>
      <c:valAx>
        <c:axId val="99196992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992456896"/>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400" b="1">
          <a:solidFill>
            <a:schemeClr val="bg1"/>
          </a:solidFill>
        </a:defRPr>
      </a:pPr>
      <a:endParaRPr lang="en-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799352750809062E-2"/>
          <c:y val="0.14642199803149605"/>
          <c:w val="0.96440129449838186"/>
          <c:h val="0.77949458661417326"/>
        </c:manualLayout>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rgbClr val="F79646"/>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8h</c:v>
                </c:pt>
                <c:pt idx="2">
                  <c:v>11h</c:v>
                </c:pt>
                <c:pt idx="3">
                  <c:v>14h</c:v>
                </c:pt>
                <c:pt idx="4">
                  <c:v>18h</c:v>
                </c:pt>
                <c:pt idx="5">
                  <c:v>21h</c:v>
                </c:pt>
                <c:pt idx="6">
                  <c:v>0h</c:v>
                </c:pt>
                <c:pt idx="7">
                  <c:v>3h</c:v>
                </c:pt>
                <c:pt idx="8">
                  <c:v>6h</c:v>
                </c:pt>
              </c:strCache>
            </c:strRef>
          </c:cat>
          <c:val>
            <c:numRef>
              <c:f>Sheet1!$B$2:$B$10</c:f>
              <c:numCache>
                <c:formatCode>General</c:formatCode>
                <c:ptCount val="9"/>
                <c:pt idx="0">
                  <c:v>8.8000000000000007</c:v>
                </c:pt>
                <c:pt idx="1">
                  <c:v>12.3</c:v>
                </c:pt>
                <c:pt idx="2">
                  <c:v>9.1</c:v>
                </c:pt>
                <c:pt idx="3">
                  <c:v>10.199999999999999</c:v>
                </c:pt>
                <c:pt idx="4">
                  <c:v>17.100000000000001</c:v>
                </c:pt>
                <c:pt idx="5">
                  <c:v>16.8</c:v>
                </c:pt>
                <c:pt idx="6">
                  <c:v>12.7</c:v>
                </c:pt>
                <c:pt idx="7">
                  <c:v>11.1</c:v>
                </c:pt>
                <c:pt idx="8">
                  <c:v>7.7</c:v>
                </c:pt>
              </c:numCache>
            </c:numRef>
          </c:val>
          <c:smooth val="0"/>
          <c:extLst>
            <c:ext xmlns:c16="http://schemas.microsoft.com/office/drawing/2014/chart" uri="{C3380CC4-5D6E-409C-BE32-E72D297353CC}">
              <c16:uniqueId val="{00000000-C829-BF40-B2C5-3E667794F83E}"/>
            </c:ext>
          </c:extLst>
        </c:ser>
        <c:dLbls>
          <c:dLblPos val="ctr"/>
          <c:showLegendKey val="0"/>
          <c:showVal val="1"/>
          <c:showCatName val="0"/>
          <c:showSerName val="0"/>
          <c:showPercent val="0"/>
          <c:showBubbleSize val="0"/>
        </c:dLbls>
        <c:marker val="1"/>
        <c:smooth val="0"/>
        <c:axId val="882168880"/>
        <c:axId val="471583984"/>
      </c:lineChart>
      <c:catAx>
        <c:axId val="8821688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chemeClr val="bg1"/>
                </a:solidFill>
                <a:latin typeface="+mn-lt"/>
                <a:ea typeface="+mn-ea"/>
                <a:cs typeface="+mn-cs"/>
              </a:defRPr>
            </a:pPr>
            <a:endParaRPr lang="en-VN"/>
          </a:p>
        </c:txPr>
        <c:crossAx val="471583984"/>
        <c:crosses val="autoZero"/>
        <c:auto val="1"/>
        <c:lblAlgn val="ctr"/>
        <c:lblOffset val="100"/>
        <c:noMultiLvlLbl val="0"/>
      </c:catAx>
      <c:valAx>
        <c:axId val="47158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8216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bg1"/>
          </a:solidFill>
        </a:defRPr>
      </a:pPr>
      <a:endParaRPr lang="en-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'[Chart 2 in Microsoft PowerPoint]Sheet1'!$A$2:$A$9</c:f>
              <c:strCache>
                <c:ptCount val="8"/>
                <c:pt idx="0">
                  <c:v>6h</c:v>
                </c:pt>
                <c:pt idx="1">
                  <c:v>10h</c:v>
                </c:pt>
                <c:pt idx="2">
                  <c:v>15h</c:v>
                </c:pt>
                <c:pt idx="3">
                  <c:v>18h</c:v>
                </c:pt>
                <c:pt idx="4">
                  <c:v>21h</c:v>
                </c:pt>
                <c:pt idx="5">
                  <c:v>0h</c:v>
                </c:pt>
                <c:pt idx="6">
                  <c:v>3h</c:v>
                </c:pt>
                <c:pt idx="7">
                  <c:v>6h</c:v>
                </c:pt>
              </c:strCache>
            </c:strRef>
          </c:cat>
          <c:val>
            <c:numRef>
              <c:f>'[Chart 2 in Microsoft PowerPoint]Sheet1'!$B$2:$B$9</c:f>
              <c:numCache>
                <c:formatCode>General</c:formatCode>
                <c:ptCount val="8"/>
                <c:pt idx="0">
                  <c:v>7.7</c:v>
                </c:pt>
                <c:pt idx="1">
                  <c:v>21.2</c:v>
                </c:pt>
                <c:pt idx="2">
                  <c:v>20.399999999999999</c:v>
                </c:pt>
                <c:pt idx="3">
                  <c:v>9.1</c:v>
                </c:pt>
                <c:pt idx="4">
                  <c:v>9.9</c:v>
                </c:pt>
                <c:pt idx="5">
                  <c:v>19</c:v>
                </c:pt>
                <c:pt idx="6">
                  <c:v>14.1</c:v>
                </c:pt>
                <c:pt idx="7">
                  <c:v>20.2</c:v>
                </c:pt>
              </c:numCache>
            </c:numRef>
          </c:val>
          <c:smooth val="0"/>
          <c:extLst>
            <c:ext xmlns:c16="http://schemas.microsoft.com/office/drawing/2014/chart" uri="{C3380CC4-5D6E-409C-BE32-E72D297353CC}">
              <c16:uniqueId val="{00000000-7A26-EF47-B613-53C257B5FB91}"/>
            </c:ext>
          </c:extLst>
        </c:ser>
        <c:dLbls>
          <c:dLblPos val="ctr"/>
          <c:showLegendKey val="0"/>
          <c:showVal val="1"/>
          <c:showCatName val="0"/>
          <c:showSerName val="0"/>
          <c:showPercent val="0"/>
          <c:showBubbleSize val="0"/>
        </c:dLbls>
        <c:marker val="1"/>
        <c:smooth val="0"/>
        <c:axId val="211790479"/>
        <c:axId val="211404799"/>
      </c:lineChart>
      <c:catAx>
        <c:axId val="211790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211404799"/>
        <c:crosses val="autoZero"/>
        <c:auto val="1"/>
        <c:lblAlgn val="ctr"/>
        <c:lblOffset val="100"/>
        <c:noMultiLvlLbl val="0"/>
      </c:catAx>
      <c:valAx>
        <c:axId val="211404799"/>
        <c:scaling>
          <c:orientation val="minMax"/>
        </c:scaling>
        <c:delete val="1"/>
        <c:axPos val="l"/>
        <c:numFmt formatCode="General" sourceLinked="1"/>
        <c:majorTickMark val="none"/>
        <c:minorTickMark val="none"/>
        <c:tickLblPos val="nextTo"/>
        <c:crossAx val="21179047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0"/>
              <c:layout>
                <c:manualLayout>
                  <c:x val="-3.103974503187101E-2"/>
                  <c:y val="7.5734498031496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413-D846-9796-084E7601AE83}"/>
                </c:ext>
              </c:extLst>
            </c:dLbl>
            <c:dLbl>
              <c:idx val="2"/>
              <c:layout>
                <c:manualLayout>
                  <c:x val="-3.757542807149112E-2"/>
                  <c:y val="-8.05155019685039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413-D846-9796-084E7601AE83}"/>
                </c:ext>
              </c:extLst>
            </c:dLbl>
            <c:dLbl>
              <c:idx val="7"/>
              <c:layout>
                <c:manualLayout>
                  <c:x val="-2.9452443444569428E-2"/>
                  <c:y val="7.5734498031496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413-D846-9796-084E7601AE83}"/>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6</c:v>
                </c:pt>
                <c:pt idx="1">
                  <c:v>13.4</c:v>
                </c:pt>
                <c:pt idx="2">
                  <c:v>9.8000000000000007</c:v>
                </c:pt>
                <c:pt idx="3">
                  <c:v>12.4</c:v>
                </c:pt>
                <c:pt idx="4">
                  <c:v>13.1</c:v>
                </c:pt>
                <c:pt idx="5">
                  <c:v>19.399999999999999</c:v>
                </c:pt>
                <c:pt idx="6">
                  <c:v>10.8</c:v>
                </c:pt>
                <c:pt idx="7">
                  <c:v>6</c:v>
                </c:pt>
                <c:pt idx="8">
                  <c:v>11.4</c:v>
                </c:pt>
              </c:numCache>
            </c:numRef>
          </c:val>
          <c:smooth val="0"/>
          <c:extLst>
            <c:ext xmlns:c16="http://schemas.microsoft.com/office/drawing/2014/chart" uri="{C3380CC4-5D6E-409C-BE32-E72D297353CC}">
              <c16:uniqueId val="{00000000-C413-D846-9796-084E7601AE83}"/>
            </c:ext>
          </c:extLst>
        </c:ser>
        <c:dLbls>
          <c:dLblPos val="ctr"/>
          <c:showLegendKey val="0"/>
          <c:showVal val="1"/>
          <c:showCatName val="0"/>
          <c:showSerName val="0"/>
          <c:showPercent val="0"/>
          <c:showBubbleSize val="0"/>
        </c:dLbls>
        <c:marker val="1"/>
        <c:smooth val="0"/>
        <c:axId val="471849056"/>
        <c:axId val="470909712"/>
      </c:lineChart>
      <c:catAx>
        <c:axId val="471849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470909712"/>
        <c:crosses val="autoZero"/>
        <c:auto val="1"/>
        <c:lblAlgn val="ctr"/>
        <c:lblOffset val="100"/>
        <c:noMultiLvlLbl val="0"/>
      </c:catAx>
      <c:valAx>
        <c:axId val="470909712"/>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471849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0"/>
              <c:layout>
                <c:manualLayout>
                  <c:x val="-5.1091077383443019E-2"/>
                  <c:y val="-7.59312438886315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C44-6343-B968-DE634ED8D50C}"/>
                </c:ext>
              </c:extLst>
            </c:dLbl>
            <c:dLbl>
              <c:idx val="1"/>
              <c:layout>
                <c:manualLayout>
                  <c:x val="-4.3039547592782786E-2"/>
                  <c:y val="-5.95913746075858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44-6343-B968-DE634ED8D50C}"/>
                </c:ext>
              </c:extLst>
            </c:dLbl>
            <c:dLbl>
              <c:idx val="3"/>
              <c:layout>
                <c:manualLayout>
                  <c:x val="-4.4649853550914831E-2"/>
                  <c:y val="-6.93952961762132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C44-6343-B968-DE634ED8D50C}"/>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11.4</c:v>
                </c:pt>
                <c:pt idx="1">
                  <c:v>10.6</c:v>
                </c:pt>
                <c:pt idx="2">
                  <c:v>7.2</c:v>
                </c:pt>
                <c:pt idx="3">
                  <c:v>11.9</c:v>
                </c:pt>
                <c:pt idx="4">
                  <c:v>7.3</c:v>
                </c:pt>
                <c:pt idx="5">
                  <c:v>7.9</c:v>
                </c:pt>
                <c:pt idx="6">
                  <c:v>7.8</c:v>
                </c:pt>
                <c:pt idx="7">
                  <c:v>6</c:v>
                </c:pt>
                <c:pt idx="8">
                  <c:v>7.4</c:v>
                </c:pt>
              </c:numCache>
            </c:numRef>
          </c:val>
          <c:smooth val="0"/>
          <c:extLst>
            <c:ext xmlns:c16="http://schemas.microsoft.com/office/drawing/2014/chart" uri="{C3380CC4-5D6E-409C-BE32-E72D297353CC}">
              <c16:uniqueId val="{00000000-AC44-6343-B968-DE634ED8D50C}"/>
            </c:ext>
          </c:extLst>
        </c:ser>
        <c:dLbls>
          <c:dLblPos val="ctr"/>
          <c:showLegendKey val="0"/>
          <c:showVal val="1"/>
          <c:showCatName val="0"/>
          <c:showSerName val="0"/>
          <c:showPercent val="0"/>
          <c:showBubbleSize val="0"/>
        </c:dLbls>
        <c:marker val="1"/>
        <c:smooth val="0"/>
        <c:axId val="992521776"/>
        <c:axId val="891048864"/>
      </c:lineChart>
      <c:catAx>
        <c:axId val="9925217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891048864"/>
        <c:crosses val="autoZero"/>
        <c:auto val="1"/>
        <c:lblAlgn val="ctr"/>
        <c:lblOffset val="100"/>
        <c:noMultiLvlLbl val="0"/>
      </c:catAx>
      <c:valAx>
        <c:axId val="8910488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992521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1"/>
              <c:layout>
                <c:manualLayout>
                  <c:x val="-4.6711478138403428E-2"/>
                  <c:y val="-5.69842519685039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69-2B44-9144-31EE7E3CFD98}"/>
                </c:ext>
              </c:extLst>
            </c:dLbl>
            <c:dLbl>
              <c:idx val="7"/>
              <c:layout>
                <c:manualLayout>
                  <c:x val="-5.3215543179053956E-2"/>
                  <c:y val="-7.88592519685039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69-2B44-9144-31EE7E3CFD9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7.4</c:v>
                </c:pt>
                <c:pt idx="1">
                  <c:v>13.1</c:v>
                </c:pt>
                <c:pt idx="2">
                  <c:v>6.9</c:v>
                </c:pt>
                <c:pt idx="3">
                  <c:v>6.5</c:v>
                </c:pt>
                <c:pt idx="4">
                  <c:v>7.7</c:v>
                </c:pt>
                <c:pt idx="5">
                  <c:v>6.9</c:v>
                </c:pt>
                <c:pt idx="6">
                  <c:v>7.2</c:v>
                </c:pt>
                <c:pt idx="7">
                  <c:v>10.7</c:v>
                </c:pt>
                <c:pt idx="8">
                  <c:v>8.6999999999999993</c:v>
                </c:pt>
              </c:numCache>
            </c:numRef>
          </c:val>
          <c:smooth val="0"/>
          <c:extLst>
            <c:ext xmlns:c16="http://schemas.microsoft.com/office/drawing/2014/chart" uri="{C3380CC4-5D6E-409C-BE32-E72D297353CC}">
              <c16:uniqueId val="{00000000-1069-2B44-9144-31EE7E3CFD98}"/>
            </c:ext>
          </c:extLst>
        </c:ser>
        <c:dLbls>
          <c:dLblPos val="ctr"/>
          <c:showLegendKey val="0"/>
          <c:showVal val="1"/>
          <c:showCatName val="0"/>
          <c:showSerName val="0"/>
          <c:showPercent val="0"/>
          <c:showBubbleSize val="0"/>
        </c:dLbls>
        <c:marker val="1"/>
        <c:smooth val="0"/>
        <c:axId val="491607472"/>
        <c:axId val="491431232"/>
      </c:lineChart>
      <c:catAx>
        <c:axId val="4916074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491431232"/>
        <c:crosses val="autoZero"/>
        <c:auto val="1"/>
        <c:lblAlgn val="ctr"/>
        <c:lblOffset val="100"/>
        <c:noMultiLvlLbl val="0"/>
      </c:catAx>
      <c:valAx>
        <c:axId val="491431232"/>
        <c:scaling>
          <c:orientation val="minMax"/>
        </c:scaling>
        <c:delete val="1"/>
        <c:axPos val="l"/>
        <c:numFmt formatCode="General" sourceLinked="1"/>
        <c:majorTickMark val="none"/>
        <c:minorTickMark val="none"/>
        <c:tickLblPos val="nextTo"/>
        <c:crossAx val="4916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0.01852</cdr:x>
      <cdr:y>0.55058</cdr:y>
    </cdr:from>
    <cdr:to>
      <cdr:x>0.98148</cdr:x>
      <cdr:y>0.63018</cdr:y>
    </cdr:to>
    <cdr:sp macro="" textlink="">
      <cdr:nvSpPr>
        <cdr:cNvPr id="4" name="Rectangle 3">
          <a:extLst xmlns:a="http://schemas.openxmlformats.org/drawingml/2006/main">
            <a:ext uri="{FF2B5EF4-FFF2-40B4-BE49-F238E27FC236}">
              <a16:creationId xmlns:a16="http://schemas.microsoft.com/office/drawing/2014/main" id="{F2D5AFAB-E33C-C344-B8AA-04795B3CE4B1}"/>
            </a:ext>
          </a:extLst>
        </cdr:cNvPr>
        <cdr:cNvSpPr/>
      </cdr:nvSpPr>
      <cdr:spPr>
        <a:xfrm xmlns:a="http://schemas.openxmlformats.org/drawingml/2006/main">
          <a:off x="152400" y="2108200"/>
          <a:ext cx="7924800" cy="304800"/>
        </a:xfrm>
        <a:prstGeom xmlns:a="http://schemas.openxmlformats.org/drawingml/2006/main" prst="rect">
          <a:avLst/>
        </a:prstGeom>
        <a:pattFill xmlns:a="http://schemas.openxmlformats.org/drawingml/2006/main" prst="dkDnDiag">
          <a:fgClr>
            <a:schemeClr val="accent3">
              <a:lumMod val="60000"/>
              <a:lumOff val="40000"/>
            </a:schemeClr>
          </a:fgClr>
          <a:bgClr>
            <a:schemeClr val="bg1"/>
          </a:bgClr>
        </a:patt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600" b="1" dirty="0">
              <a:solidFill>
                <a:srgbClr val="2B23FF"/>
              </a:solidFill>
              <a:latin typeface="+mn-lt"/>
              <a:cs typeface="Times New Roman" panose="02020603050405020304" pitchFamily="18" charset="0"/>
            </a:rPr>
            <a:t>M</a:t>
          </a:r>
          <a:r>
            <a:rPr lang="en-VN" sz="1600" b="1" dirty="0">
              <a:solidFill>
                <a:srgbClr val="2B23FF"/>
              </a:solidFill>
              <a:latin typeface="+mn-lt"/>
              <a:cs typeface="Times New Roman" panose="02020603050405020304" pitchFamily="18" charset="0"/>
            </a:rPr>
            <a:t>ục tiêu đường huyết: 7.8 – 10 mmol/l</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0605" lvl="0" marL="110605" rtl="0" algn="l">
              <a:lnSpc>
                <a:spcPct val="90000"/>
              </a:lnSpc>
              <a:spcBef>
                <a:spcPts val="0"/>
              </a:spcBef>
              <a:spcAft>
                <a:spcPts val="0"/>
              </a:spcAft>
              <a:buNone/>
            </a:pPr>
            <a:r>
              <a:rPr lang="en-US"/>
              <a:t> This purpose of this talk is to overview the 2018 American Diabetes Association Standards of Medical Care in Diabetes. These Standards comprise all of the current and key clinical practice recommendations of the American Diabetes Association.</a:t>
            </a:r>
            <a:endParaRPr/>
          </a:p>
          <a:p>
            <a:pPr indent="-110605" lvl="0" marL="110605" rtl="0" algn="l">
              <a:lnSpc>
                <a:spcPct val="90000"/>
              </a:lnSpc>
              <a:spcBef>
                <a:spcPts val="0"/>
              </a:spcBef>
              <a:spcAft>
                <a:spcPts val="0"/>
              </a:spcAft>
              <a:buNone/>
            </a:pPr>
            <a:r>
              <a:t/>
            </a:r>
            <a:endParaRPr b="1"/>
          </a:p>
          <a:p>
            <a:pPr indent="-110605" lvl="0" marL="110605" rtl="0" algn="l">
              <a:lnSpc>
                <a:spcPct val="90000"/>
              </a:lnSpc>
              <a:spcBef>
                <a:spcPts val="0"/>
              </a:spcBef>
              <a:spcAft>
                <a:spcPts val="0"/>
              </a:spcAft>
              <a:buNone/>
            </a:pPr>
            <a:r>
              <a:rPr b="1" lang="en-US"/>
              <a:t>[SLIDE]</a:t>
            </a:r>
            <a:endParaRPr/>
          </a:p>
        </p:txBody>
      </p:sp>
      <p:sp>
        <p:nvSpPr>
          <p:cNvPr id="95" name="Google Shape;95;p1: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
        <p:nvSpPr>
          <p:cNvPr id="96" name="Google Shape;96;p1:notes"/>
          <p:cNvSpPr txBox="1"/>
          <p:nvPr/>
        </p:nvSpPr>
        <p:spPr>
          <a:xfrm>
            <a:off x="686421" y="8628713"/>
            <a:ext cx="5485158" cy="367605"/>
          </a:xfrm>
          <a:prstGeom prst="rect">
            <a:avLst/>
          </a:prstGeom>
          <a:noFill/>
          <a:ln>
            <a:noFill/>
          </a:ln>
        </p:spPr>
        <p:txBody>
          <a:bodyPr anchorCtr="0" anchor="t" bIns="44850" lIns="89725" spcFirstLastPara="1" rIns="89725" wrap="square" tIns="44850">
            <a:spAutoFit/>
          </a:bodyPr>
          <a:lstStyle/>
          <a:p>
            <a:pPr indent="-111125" lvl="0" marL="111125" marR="0" rtl="0" algn="l">
              <a:spcBef>
                <a:spcPts val="0"/>
              </a:spcBef>
              <a:spcAft>
                <a:spcPts val="0"/>
              </a:spcAft>
              <a:buNone/>
            </a:pPr>
            <a:r>
              <a:rPr b="1" i="0" lang="en-US" sz="900" u="none" cap="none" strike="noStrike">
                <a:solidFill>
                  <a:schemeClr val="dk1"/>
                </a:solidFill>
                <a:latin typeface="Calibri"/>
                <a:ea typeface="Calibri"/>
                <a:cs typeface="Calibri"/>
                <a:sym typeface="Calibri"/>
              </a:rPr>
              <a:t>Reference</a:t>
            </a:r>
            <a:endParaRPr/>
          </a:p>
          <a:p>
            <a:pPr indent="-111125" lvl="0" marL="111125" marR="0" rtl="0" algn="l">
              <a:spcBef>
                <a:spcPts val="0"/>
              </a:spcBef>
              <a:spcAft>
                <a:spcPts val="0"/>
              </a:spcAft>
              <a:buNone/>
            </a:pPr>
            <a:r>
              <a:rPr b="0" i="0" lang="en-US" sz="900" u="none" cap="none" strike="noStrike">
                <a:solidFill>
                  <a:schemeClr val="dk1"/>
                </a:solidFill>
                <a:latin typeface="Calibri"/>
                <a:ea typeface="Calibri"/>
                <a:cs typeface="Calibri"/>
                <a:sym typeface="Calibri"/>
              </a:rPr>
              <a:t>American Diabetes Association. Standards of medical care in diabetes—2014. Diabetes Care 2014;37(suppl 1):S1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181" name="Google Shape;181;p14: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105" name="Google Shape;105;p2: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336" name="Google Shape;336;p35: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lang="en-US" sz="900">
                <a:solidFill>
                  <a:schemeClr val="dk1"/>
                </a:solidFill>
                <a:latin typeface="Calibri"/>
                <a:ea typeface="Calibri"/>
                <a:cs typeface="Calibri"/>
                <a:sym typeface="Calibri"/>
              </a:rPr>
              <a:t>‹#›</a:t>
            </a:fld>
            <a:endParaRPr sz="9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372" name="Google Shape;372;p41: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lang="en-US" sz="900">
                <a:solidFill>
                  <a:schemeClr val="dk1"/>
                </a:solidFill>
                <a:latin typeface="Calibri"/>
                <a:ea typeface="Calibri"/>
                <a:cs typeface="Calibri"/>
                <a:sym typeface="Calibri"/>
              </a:rPr>
              <a:t>‹#›</a:t>
            </a:fld>
            <a:endParaRPr sz="9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416" name="Google Shape;416;p48: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lang="en-US" sz="900">
                <a:solidFill>
                  <a:schemeClr val="dk1"/>
                </a:solidFill>
                <a:latin typeface="Calibri"/>
                <a:ea typeface="Calibri"/>
                <a:cs typeface="Calibri"/>
                <a:sym typeface="Calibri"/>
              </a:rPr>
              <a:t>‹#›</a:t>
            </a:fld>
            <a:endParaRPr sz="9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2018 Standards of Care provide several recommendations related to assessment of glycemic control. These recommendations include the following: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Patients on multiple-dose insulin (MDI) or insulin pump therapy should do SMBG prior to meals and snacks, at bedtime, occasionally postprandially, prior to exercise, when they suspect low blood glucose, after treating low blood glucose until they are normoglycemic, and prior to critical tasks such as driving   This may mean testing 6-10 times per day, though individual needs vary. But at least in studies of children with type 1 diabetes, increased daily frequency of SMBG was significantly associated with lower A1C.</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lang="en-US"/>
              <a:t>SMBG frequency and timing should be dictated by the patient’s specific needs and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SMBG is especially important for patients treated with insulin to monitor for and prevent asymptomatic hypoglycemia and hyperglycemia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Arial"/>
              <a:buNone/>
            </a:pPr>
            <a:r>
              <a:rPr b="1" lang="en-US"/>
              <a:t>[SLIDE]</a:t>
            </a:r>
            <a:endParaRPr/>
          </a:p>
        </p:txBody>
      </p:sp>
      <p:sp>
        <p:nvSpPr>
          <p:cNvPr id="124" name="Google Shape;124;p5: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
        <p:nvSpPr>
          <p:cNvPr id="125" name="Google Shape;125;p5:notes"/>
          <p:cNvSpPr txBox="1"/>
          <p:nvPr/>
        </p:nvSpPr>
        <p:spPr>
          <a:xfrm>
            <a:off x="686421" y="8628713"/>
            <a:ext cx="5485158" cy="367605"/>
          </a:xfrm>
          <a:prstGeom prst="rect">
            <a:avLst/>
          </a:prstGeom>
          <a:noFill/>
          <a:ln>
            <a:noFill/>
          </a:ln>
        </p:spPr>
        <p:txBody>
          <a:bodyPr anchorCtr="0" anchor="t" bIns="44850" lIns="89725" spcFirstLastPara="1" rIns="89725" wrap="square" tIns="44850">
            <a:spAutoFit/>
          </a:bodyPr>
          <a:lstStyle/>
          <a:p>
            <a:pPr indent="-111125" lvl="0" marL="111125" marR="0" rtl="0" algn="l">
              <a:spcBef>
                <a:spcPts val="0"/>
              </a:spcBef>
              <a:spcAft>
                <a:spcPts val="0"/>
              </a:spcAft>
              <a:buNone/>
            </a:pPr>
            <a:r>
              <a:rPr b="1" i="0" lang="en-US" sz="900" u="none" cap="none" strike="noStrike">
                <a:solidFill>
                  <a:schemeClr val="dk1"/>
                </a:solidFill>
                <a:latin typeface="Calibri"/>
                <a:ea typeface="Calibri"/>
                <a:cs typeface="Calibri"/>
                <a:sym typeface="Calibri"/>
              </a:rPr>
              <a:t>Reference</a:t>
            </a:r>
            <a:endParaRPr/>
          </a:p>
          <a:p>
            <a:pPr indent="-111125" lvl="0" marL="111125" marR="0" rtl="0" algn="l">
              <a:spcBef>
                <a:spcPts val="0"/>
              </a:spcBef>
              <a:spcAft>
                <a:spcPts val="0"/>
              </a:spcAft>
              <a:buNone/>
            </a:pPr>
            <a:r>
              <a:rPr b="0" i="0" lang="en-US" sz="900" u="none" cap="none" strike="noStrike">
                <a:solidFill>
                  <a:schemeClr val="dk1"/>
                </a:solidFill>
                <a:latin typeface="Calibri"/>
                <a:ea typeface="Calibri"/>
                <a:cs typeface="Calibri"/>
                <a:sym typeface="Calibri"/>
              </a:rPr>
              <a:t>American Diabetes Association. Standards of medical care in diabetes—2014. Diabetes Care 2014;37(suppl 1):S21</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470" name="Google Shape;470;p57: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lang="en-US" sz="900">
                <a:solidFill>
                  <a:schemeClr val="dk1"/>
                </a:solidFill>
                <a:latin typeface="Calibri"/>
                <a:ea typeface="Calibri"/>
                <a:cs typeface="Calibri"/>
                <a:sym typeface="Calibri"/>
              </a:rPr>
              <a:t>‹#›</a:t>
            </a:fld>
            <a:endParaRPr sz="9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We will now shift our discussion to Section 6: Glycemic Targets.</a:t>
            </a:r>
            <a:endParaRPr/>
          </a:p>
          <a:p>
            <a:pPr indent="0" lvl="0" marL="0" rtl="0" algn="l">
              <a:spcBef>
                <a:spcPts val="196"/>
              </a:spcBef>
              <a:spcAft>
                <a:spcPts val="0"/>
              </a:spcAft>
              <a:buNone/>
            </a:pPr>
            <a:r>
              <a:t/>
            </a:r>
            <a:endParaRPr b="0"/>
          </a:p>
          <a:p>
            <a:pPr indent="0" lvl="0" marL="0" rtl="0" algn="l">
              <a:spcBef>
                <a:spcPts val="196"/>
              </a:spcBef>
              <a:spcAft>
                <a:spcPts val="0"/>
              </a:spcAft>
              <a:buNone/>
            </a:pPr>
            <a:r>
              <a:rPr b="1" lang="en-US"/>
              <a:t>[SLIDE]</a:t>
            </a:r>
            <a:endParaRPr/>
          </a:p>
        </p:txBody>
      </p:sp>
      <p:sp>
        <p:nvSpPr>
          <p:cNvPr id="139" name="Google Shape;139;p7:notes"/>
          <p:cNvSpPr txBox="1"/>
          <p:nvPr/>
        </p:nvSpPr>
        <p:spPr>
          <a:xfrm>
            <a:off x="3884027" y="8684926"/>
            <a:ext cx="2972421" cy="457513"/>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6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Helvetica Neue"/>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pic>
        <p:nvPicPr>
          <p:cNvPr id="15" name="Google Shape;15;p63"/>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72"/>
          <p:cNvSpPr txBox="1"/>
          <p:nvPr>
            <p:ph type="title"/>
          </p:nvPr>
        </p:nvSpPr>
        <p:spPr>
          <a:xfrm>
            <a:off x="-10098" y="-114300"/>
            <a:ext cx="9154098"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7" name="Google Shape;67;p72"/>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grpSp>
        <p:nvGrpSpPr>
          <p:cNvPr id="68" name="Google Shape;68;p72"/>
          <p:cNvGrpSpPr/>
          <p:nvPr/>
        </p:nvGrpSpPr>
        <p:grpSpPr>
          <a:xfrm>
            <a:off x="-10098" y="570123"/>
            <a:ext cx="8807355" cy="172827"/>
            <a:chOff x="-1066800" y="760164"/>
            <a:chExt cx="9753600" cy="230436"/>
          </a:xfrm>
        </p:grpSpPr>
        <p:sp>
          <p:nvSpPr>
            <p:cNvPr id="69" name="Google Shape;69;p72"/>
            <p:cNvSpPr/>
            <p:nvPr/>
          </p:nvSpPr>
          <p:spPr>
            <a:xfrm>
              <a:off x="-1066800" y="762000"/>
              <a:ext cx="9753600" cy="228600"/>
            </a:xfrm>
            <a:prstGeom prst="rect">
              <a:avLst/>
            </a:prstGeom>
            <a:gradFill>
              <a:gsLst>
                <a:gs pos="0">
                  <a:srgbClr val="172431"/>
                </a:gs>
                <a:gs pos="50000">
                  <a:srgbClr val="172431"/>
                </a:gs>
                <a:gs pos="100000">
                  <a:srgbClr val="4680C5">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0" name="Google Shape;70;p72"/>
            <p:cNvCxnSpPr/>
            <p:nvPr/>
          </p:nvCxnSpPr>
          <p:spPr>
            <a:xfrm>
              <a:off x="-1055617" y="760164"/>
              <a:ext cx="9220200" cy="0"/>
            </a:xfrm>
            <a:prstGeom prst="straightConnector1">
              <a:avLst/>
            </a:prstGeom>
            <a:noFill/>
            <a:ln cap="flat" cmpd="sng" w="28575">
              <a:solidFill>
                <a:srgbClr val="7F7F7F"/>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Ref/Logo">
  <p:cSld name="no Ref/Logo">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7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7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pic>
        <p:nvPicPr>
          <p:cNvPr id="76" name="Google Shape;76;p74"/>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7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5"/>
          <p:cNvSpPr/>
          <p:nvPr>
            <p:ph idx="2" type="pic"/>
          </p:nvPr>
        </p:nvSpPr>
        <p:spPr>
          <a:xfrm>
            <a:off x="1792288" y="459581"/>
            <a:ext cx="5486400" cy="3086100"/>
          </a:xfrm>
          <a:prstGeom prst="rect">
            <a:avLst/>
          </a:prstGeom>
          <a:noFill/>
          <a:ln>
            <a:noFill/>
          </a:ln>
        </p:spPr>
      </p:sp>
      <p:sp>
        <p:nvSpPr>
          <p:cNvPr id="80" name="Google Shape;80;p7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pic>
        <p:nvPicPr>
          <p:cNvPr id="81" name="Google Shape;81;p75"/>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76"/>
          <p:cNvSpPr txBox="1"/>
          <p:nvPr>
            <p:ph type="title"/>
          </p:nvPr>
        </p:nvSpPr>
        <p:spPr>
          <a:xfrm>
            <a:off x="457200" y="-11430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6"/>
          <p:cNvSpPr txBox="1"/>
          <p:nvPr>
            <p:ph idx="1" type="body"/>
          </p:nvPr>
        </p:nvSpPr>
        <p:spPr>
          <a:xfrm rot="5400000">
            <a:off x="2657475" y="-1228725"/>
            <a:ext cx="382905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5" name="Google Shape;85;p76"/>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7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9" name="Google Shape;89;p77"/>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0" name="Shape 90"/>
        <p:cNvGrpSpPr/>
        <p:nvPr/>
      </p:nvGrpSpPr>
      <p:grpSpPr>
        <a:xfrm>
          <a:off x="0" y="0"/>
          <a:ext cx="0" cy="0"/>
          <a:chOff x="0" y="0"/>
          <a:chExt cx="0" cy="0"/>
        </a:xfrm>
      </p:grpSpPr>
      <p:sp>
        <p:nvSpPr>
          <p:cNvPr id="91" name="Google Shape;91;p78"/>
          <p:cNvSpPr txBox="1"/>
          <p:nvPr/>
        </p:nvSpPr>
        <p:spPr>
          <a:xfrm>
            <a:off x="152401" y="4857750"/>
            <a:ext cx="10567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Copyrights apply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6" name="Shape 16"/>
        <p:cNvGrpSpPr/>
        <p:nvPr/>
      </p:nvGrpSpPr>
      <p:grpSpPr>
        <a:xfrm>
          <a:off x="0" y="0"/>
          <a:ext cx="0" cy="0"/>
          <a:chOff x="0" y="0"/>
          <a:chExt cx="0" cy="0"/>
        </a:xfrm>
      </p:grpSpPr>
      <p:pic>
        <p:nvPicPr>
          <p:cNvPr id="17" name="Google Shape;17;p64"/>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6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5"/>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a:lvl1pPr>
            <a:lvl2pPr indent="-381000" lvl="1" marL="914400" algn="l">
              <a:spcBef>
                <a:spcPts val="480"/>
              </a:spcBef>
              <a:spcAft>
                <a:spcPts val="0"/>
              </a:spcAft>
              <a:buClr>
                <a:schemeClr val="lt1"/>
              </a:buClr>
              <a:buSzPts val="2400"/>
              <a:buChar char="–"/>
              <a:defRPr/>
            </a:lvl2pPr>
            <a:lvl3pPr indent="-355600" lvl="2" marL="1371600" algn="l">
              <a:spcBef>
                <a:spcPts val="400"/>
              </a:spcBef>
              <a:spcAft>
                <a:spcPts val="0"/>
              </a:spcAft>
              <a:buClr>
                <a:schemeClr val="lt1"/>
              </a:buClr>
              <a:buSzPts val="20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 name="Google Shape;21;p65"/>
          <p:cNvGrpSpPr/>
          <p:nvPr/>
        </p:nvGrpSpPr>
        <p:grpSpPr>
          <a:xfrm>
            <a:off x="-10098" y="570123"/>
            <a:ext cx="8807355" cy="172827"/>
            <a:chOff x="-1066800" y="760164"/>
            <a:chExt cx="9753600" cy="230436"/>
          </a:xfrm>
        </p:grpSpPr>
        <p:sp>
          <p:nvSpPr>
            <p:cNvPr id="22" name="Google Shape;22;p65"/>
            <p:cNvSpPr/>
            <p:nvPr/>
          </p:nvSpPr>
          <p:spPr>
            <a:xfrm>
              <a:off x="-1066800" y="762000"/>
              <a:ext cx="9753600" cy="228600"/>
            </a:xfrm>
            <a:prstGeom prst="rect">
              <a:avLst/>
            </a:prstGeom>
            <a:gradFill>
              <a:gsLst>
                <a:gs pos="0">
                  <a:srgbClr val="172431"/>
                </a:gs>
                <a:gs pos="50000">
                  <a:srgbClr val="172431"/>
                </a:gs>
                <a:gs pos="100000">
                  <a:srgbClr val="4680C5">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 name="Google Shape;23;p65"/>
            <p:cNvCxnSpPr/>
            <p:nvPr/>
          </p:nvCxnSpPr>
          <p:spPr>
            <a:xfrm>
              <a:off x="-1055617" y="760164"/>
              <a:ext cx="9220200" cy="0"/>
            </a:xfrm>
            <a:prstGeom prst="straightConnector1">
              <a:avLst/>
            </a:prstGeom>
            <a:noFill/>
            <a:ln cap="flat" cmpd="sng" w="28575">
              <a:solidFill>
                <a:srgbClr val="7F7F7F"/>
              </a:solidFill>
              <a:prstDash val="solid"/>
              <a:round/>
              <a:headEnd len="sm" w="sm" type="none"/>
              <a:tailEnd len="sm" w="sm" type="none"/>
            </a:ln>
          </p:spPr>
        </p:cxnSp>
      </p:grpSp>
      <p:pic>
        <p:nvPicPr>
          <p:cNvPr id="24" name="Google Shape;24;p65"/>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66"/>
          <p:cNvSpPr txBox="1"/>
          <p:nvPr>
            <p:ph type="title"/>
          </p:nvPr>
        </p:nvSpPr>
        <p:spPr>
          <a:xfrm>
            <a:off x="457200" y="-11430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6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pic>
        <p:nvPicPr>
          <p:cNvPr id="29" name="Google Shape;29;p66"/>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grpSp>
        <p:nvGrpSpPr>
          <p:cNvPr id="30" name="Google Shape;30;p66"/>
          <p:cNvGrpSpPr/>
          <p:nvPr/>
        </p:nvGrpSpPr>
        <p:grpSpPr>
          <a:xfrm>
            <a:off x="-10098" y="570123"/>
            <a:ext cx="8807355" cy="172827"/>
            <a:chOff x="-1066800" y="760164"/>
            <a:chExt cx="9753600" cy="230436"/>
          </a:xfrm>
        </p:grpSpPr>
        <p:sp>
          <p:nvSpPr>
            <p:cNvPr id="31" name="Google Shape;31;p66"/>
            <p:cNvSpPr/>
            <p:nvPr/>
          </p:nvSpPr>
          <p:spPr>
            <a:xfrm>
              <a:off x="-1066800" y="762000"/>
              <a:ext cx="9753600" cy="228600"/>
            </a:xfrm>
            <a:prstGeom prst="rect">
              <a:avLst/>
            </a:prstGeom>
            <a:gradFill>
              <a:gsLst>
                <a:gs pos="0">
                  <a:srgbClr val="172431"/>
                </a:gs>
                <a:gs pos="50000">
                  <a:srgbClr val="172431"/>
                </a:gs>
                <a:gs pos="100000">
                  <a:srgbClr val="4680C5">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2" name="Google Shape;32;p66"/>
            <p:cNvCxnSpPr/>
            <p:nvPr/>
          </p:nvCxnSpPr>
          <p:spPr>
            <a:xfrm>
              <a:off x="-1055617" y="760164"/>
              <a:ext cx="9220200" cy="0"/>
            </a:xfrm>
            <a:prstGeom prst="straightConnector1">
              <a:avLst/>
            </a:prstGeom>
            <a:noFill/>
            <a:ln cap="flat" cmpd="sng" w="28575">
              <a:solidFill>
                <a:srgbClr val="7F7F7F"/>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pic>
        <p:nvPicPr>
          <p:cNvPr id="34" name="Google Shape;34;p67"/>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grpSp>
        <p:nvGrpSpPr>
          <p:cNvPr id="35" name="Google Shape;35;p67"/>
          <p:cNvGrpSpPr/>
          <p:nvPr/>
        </p:nvGrpSpPr>
        <p:grpSpPr>
          <a:xfrm>
            <a:off x="-10098" y="570123"/>
            <a:ext cx="8807355" cy="172827"/>
            <a:chOff x="-1066800" y="760164"/>
            <a:chExt cx="9753600" cy="230436"/>
          </a:xfrm>
        </p:grpSpPr>
        <p:sp>
          <p:nvSpPr>
            <p:cNvPr id="36" name="Google Shape;36;p67"/>
            <p:cNvSpPr/>
            <p:nvPr/>
          </p:nvSpPr>
          <p:spPr>
            <a:xfrm>
              <a:off x="-1066800" y="762000"/>
              <a:ext cx="9753600" cy="228600"/>
            </a:xfrm>
            <a:prstGeom prst="rect">
              <a:avLst/>
            </a:prstGeom>
            <a:gradFill>
              <a:gsLst>
                <a:gs pos="0">
                  <a:srgbClr val="172431"/>
                </a:gs>
                <a:gs pos="50000">
                  <a:srgbClr val="172431"/>
                </a:gs>
                <a:gs pos="100000">
                  <a:srgbClr val="4680C5">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 name="Google Shape;37;p67"/>
            <p:cNvCxnSpPr/>
            <p:nvPr/>
          </p:nvCxnSpPr>
          <p:spPr>
            <a:xfrm>
              <a:off x="-1055617" y="760164"/>
              <a:ext cx="9220200" cy="0"/>
            </a:xfrm>
            <a:prstGeom prst="straightConnector1">
              <a:avLst/>
            </a:prstGeom>
            <a:noFill/>
            <a:ln cap="flat" cmpd="sng" w="28575">
              <a:solidFill>
                <a:srgbClr val="7F7F7F"/>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8" name="Shape 38"/>
        <p:cNvGrpSpPr/>
        <p:nvPr/>
      </p:nvGrpSpPr>
      <p:grpSpPr>
        <a:xfrm>
          <a:off x="0" y="0"/>
          <a:ext cx="0" cy="0"/>
          <a:chOff x="0" y="0"/>
          <a:chExt cx="0" cy="0"/>
        </a:xfrm>
      </p:grpSpPr>
      <p:sp>
        <p:nvSpPr>
          <p:cNvPr id="39" name="Google Shape;39;p6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8"/>
          <p:cNvSpPr txBox="1"/>
          <p:nvPr>
            <p:ph idx="10" type="dt"/>
          </p:nvPr>
        </p:nvSpPr>
        <p:spPr>
          <a:xfrm>
            <a:off x="5629835" y="4706751"/>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8"/>
          <p:cNvSpPr txBox="1"/>
          <p:nvPr>
            <p:ph idx="11" type="ftr"/>
          </p:nvPr>
        </p:nvSpPr>
        <p:spPr>
          <a:xfrm>
            <a:off x="264459" y="4706751"/>
            <a:ext cx="4840941"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8"/>
          <p:cNvSpPr txBox="1"/>
          <p:nvPr>
            <p:ph idx="12" type="sldNum"/>
          </p:nvPr>
        </p:nvSpPr>
        <p:spPr>
          <a:xfrm>
            <a:off x="7897906" y="4706751"/>
            <a:ext cx="990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69"/>
          <p:cNvSpPr txBox="1"/>
          <p:nvPr>
            <p:ph type="ctrTitle"/>
          </p:nvPr>
        </p:nvSpPr>
        <p:spPr>
          <a:xfrm>
            <a:off x="1098647" y="2544437"/>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9"/>
          <p:cNvSpPr txBox="1"/>
          <p:nvPr>
            <p:ph idx="1" type="subTitle"/>
          </p:nvPr>
        </p:nvSpPr>
        <p:spPr>
          <a:xfrm>
            <a:off x="1120966" y="3334669"/>
            <a:ext cx="6400800" cy="131445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8" name="Google Shape;48;p69"/>
          <p:cNvSpPr txBox="1"/>
          <p:nvPr>
            <p:ph idx="10" type="dt"/>
          </p:nvPr>
        </p:nvSpPr>
        <p:spPr>
          <a:xfrm>
            <a:off x="457200" y="5326857"/>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9"/>
          <p:cNvSpPr txBox="1"/>
          <p:nvPr>
            <p:ph idx="11" type="ftr"/>
          </p:nvPr>
        </p:nvSpPr>
        <p:spPr>
          <a:xfrm>
            <a:off x="3124200" y="5326857"/>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69"/>
          <p:cNvSpPr txBox="1"/>
          <p:nvPr>
            <p:ph idx="12" type="sldNum"/>
          </p:nvPr>
        </p:nvSpPr>
        <p:spPr>
          <a:xfrm>
            <a:off x="6553200" y="5326857"/>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51" name="Google Shape;51;p69"/>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NO LOGO">
  <p:cSld name="1_Title NO LOGO">
    <p:spTree>
      <p:nvGrpSpPr>
        <p:cNvPr id="52" name="Shape 52"/>
        <p:cNvGrpSpPr/>
        <p:nvPr/>
      </p:nvGrpSpPr>
      <p:grpSpPr>
        <a:xfrm>
          <a:off x="0" y="0"/>
          <a:ext cx="0" cy="0"/>
          <a:chOff x="0" y="0"/>
          <a:chExt cx="0" cy="0"/>
        </a:xfrm>
      </p:grpSpPr>
      <p:sp>
        <p:nvSpPr>
          <p:cNvPr id="53" name="Google Shape;53;p70"/>
          <p:cNvSpPr txBox="1"/>
          <p:nvPr>
            <p:ph type="ctrTitle"/>
          </p:nvPr>
        </p:nvSpPr>
        <p:spPr>
          <a:xfrm>
            <a:off x="206566" y="253869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0"/>
          <p:cNvSpPr txBox="1"/>
          <p:nvPr>
            <p:ph idx="1" type="subTitle"/>
          </p:nvPr>
        </p:nvSpPr>
        <p:spPr>
          <a:xfrm>
            <a:off x="553596" y="3335588"/>
            <a:ext cx="6400800" cy="131445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1"/>
          <p:cNvSpPr txBox="1"/>
          <p:nvPr>
            <p:ph type="title"/>
          </p:nvPr>
        </p:nvSpPr>
        <p:spPr>
          <a:xfrm>
            <a:off x="457200" y="-11430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6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8" name="Google Shape;58;p7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9" name="Google Shape;59;p71"/>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0" name="Google Shape;60;p71"/>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pic>
        <p:nvPicPr>
          <p:cNvPr id="61" name="Google Shape;61;p71"/>
          <p:cNvPicPr preferRelativeResize="0"/>
          <p:nvPr/>
        </p:nvPicPr>
        <p:blipFill rotWithShape="1">
          <a:blip r:embed="rId2">
            <a:alphaModFix/>
          </a:blip>
          <a:srcRect b="0" l="0" r="0" t="0"/>
          <a:stretch/>
        </p:blipFill>
        <p:spPr>
          <a:xfrm>
            <a:off x="7001221" y="4894657"/>
            <a:ext cx="2110993" cy="177111"/>
          </a:xfrm>
          <a:prstGeom prst="rect">
            <a:avLst/>
          </a:prstGeom>
          <a:noFill/>
          <a:ln>
            <a:noFill/>
          </a:ln>
        </p:spPr>
      </p:pic>
      <p:grpSp>
        <p:nvGrpSpPr>
          <p:cNvPr id="62" name="Google Shape;62;p71"/>
          <p:cNvGrpSpPr/>
          <p:nvPr/>
        </p:nvGrpSpPr>
        <p:grpSpPr>
          <a:xfrm>
            <a:off x="-10098" y="570123"/>
            <a:ext cx="8807355" cy="172827"/>
            <a:chOff x="-1066800" y="760164"/>
            <a:chExt cx="9753600" cy="230436"/>
          </a:xfrm>
        </p:grpSpPr>
        <p:sp>
          <p:nvSpPr>
            <p:cNvPr id="63" name="Google Shape;63;p71"/>
            <p:cNvSpPr/>
            <p:nvPr/>
          </p:nvSpPr>
          <p:spPr>
            <a:xfrm>
              <a:off x="-1066800" y="762000"/>
              <a:ext cx="9753600" cy="228600"/>
            </a:xfrm>
            <a:prstGeom prst="rect">
              <a:avLst/>
            </a:prstGeom>
            <a:gradFill>
              <a:gsLst>
                <a:gs pos="0">
                  <a:srgbClr val="172431"/>
                </a:gs>
                <a:gs pos="50000">
                  <a:srgbClr val="172431"/>
                </a:gs>
                <a:gs pos="100000">
                  <a:srgbClr val="4680C5">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4" name="Google Shape;64;p71"/>
            <p:cNvCxnSpPr/>
            <p:nvPr/>
          </p:nvCxnSpPr>
          <p:spPr>
            <a:xfrm>
              <a:off x="-1055617" y="760164"/>
              <a:ext cx="9220200" cy="0"/>
            </a:xfrm>
            <a:prstGeom prst="straightConnector1">
              <a:avLst/>
            </a:prstGeom>
            <a:noFill/>
            <a:ln cap="flat" cmpd="sng" w="28575">
              <a:solidFill>
                <a:srgbClr val="7F7F7F"/>
              </a:solidFill>
              <a:prstDash val="solid"/>
              <a:round/>
              <a:headEnd len="sm" w="sm" type="none"/>
              <a:tailEnd len="sm" w="sm"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457200" y="-114300"/>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Helvetica Neue"/>
              <a:buNone/>
              <a:defRPr b="0" i="0" sz="3600" u="none" cap="none" strike="noStrike">
                <a:solidFill>
                  <a:schemeClr val="l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idx="1" type="body"/>
          </p:nvPr>
        </p:nvSpPr>
        <p:spPr>
          <a:xfrm>
            <a:off x="457200" y="971550"/>
            <a:ext cx="8229600" cy="382905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Helvetica Neue"/>
                <a:ea typeface="Helvetica Neue"/>
                <a:cs typeface="Helvetica Neue"/>
                <a:sym typeface="Helvetica Neue"/>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Helvetica Neue"/>
                <a:ea typeface="Helvetica Neue"/>
                <a:cs typeface="Helvetica Neue"/>
                <a:sym typeface="Helvetica Neue"/>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Helvetica Neue"/>
                <a:ea typeface="Helvetica Neue"/>
                <a:cs typeface="Helvetica Neue"/>
                <a:sym typeface="Helvetica Neue"/>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Helvetica Neue"/>
                <a:ea typeface="Helvetica Neue"/>
                <a:cs typeface="Helvetica Neue"/>
                <a:sym typeface="Helvetica Neue"/>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hart" Target="../charts/char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hart" Target="../charts/char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6781800" y="4418864"/>
            <a:ext cx="2286000" cy="640178"/>
          </a:xfrm>
          <a:prstGeom prst="rect">
            <a:avLst/>
          </a:prstGeom>
          <a:noFill/>
          <a:ln>
            <a:noFill/>
          </a:ln>
        </p:spPr>
      </p:pic>
      <p:pic>
        <p:nvPicPr>
          <p:cNvPr id="99" name="Google Shape;99;p1"/>
          <p:cNvPicPr preferRelativeResize="0"/>
          <p:nvPr/>
        </p:nvPicPr>
        <p:blipFill rotWithShape="1">
          <a:blip r:embed="rId4">
            <a:alphaModFix/>
          </a:blip>
          <a:srcRect b="0" l="0" r="0" t="0"/>
          <a:stretch/>
        </p:blipFill>
        <p:spPr>
          <a:xfrm>
            <a:off x="5638800" y="325273"/>
            <a:ext cx="3505201" cy="4791362"/>
          </a:xfrm>
          <a:prstGeom prst="rect">
            <a:avLst/>
          </a:prstGeom>
          <a:noFill/>
          <a:ln>
            <a:noFill/>
          </a:ln>
        </p:spPr>
      </p:pic>
      <p:sp>
        <p:nvSpPr>
          <p:cNvPr id="100" name="Google Shape;100;p1"/>
          <p:cNvSpPr txBox="1"/>
          <p:nvPr>
            <p:ph type="title"/>
          </p:nvPr>
        </p:nvSpPr>
        <p:spPr>
          <a:xfrm>
            <a:off x="76200" y="3305176"/>
            <a:ext cx="5297487" cy="1021556"/>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lt1"/>
              </a:buClr>
              <a:buSzPts val="2400"/>
              <a:buFont typeface="Arial"/>
              <a:buNone/>
            </a:pPr>
            <a:r>
              <a:rPr lang="en-US" sz="2400">
                <a:latin typeface="Arial"/>
                <a:ea typeface="Arial"/>
                <a:cs typeface="Arial"/>
                <a:sym typeface="Arial"/>
              </a:rPr>
              <a:t>TS.BS. LÊ BÁ NGỌC</a:t>
            </a:r>
            <a:br>
              <a:rPr lang="en-US" sz="2400">
                <a:latin typeface="Arial"/>
                <a:ea typeface="Arial"/>
                <a:cs typeface="Arial"/>
                <a:sym typeface="Arial"/>
              </a:rPr>
            </a:br>
            <a:endParaRPr sz="2400">
              <a:latin typeface="Arial"/>
              <a:ea typeface="Arial"/>
              <a:cs typeface="Arial"/>
              <a:sym typeface="Arial"/>
            </a:endParaRPr>
          </a:p>
        </p:txBody>
      </p:sp>
      <p:sp>
        <p:nvSpPr>
          <p:cNvPr id="101" name="Google Shape;101;p1"/>
          <p:cNvSpPr txBox="1"/>
          <p:nvPr>
            <p:ph idx="1" type="body"/>
          </p:nvPr>
        </p:nvSpPr>
        <p:spPr>
          <a:xfrm>
            <a:off x="-228600" y="590550"/>
            <a:ext cx="6172200" cy="188714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None/>
            </a:pPr>
            <a:r>
              <a:rPr b="1" lang="en-US" sz="3600">
                <a:solidFill>
                  <a:schemeClr val="lt1"/>
                </a:solidFill>
                <a:latin typeface="Arial"/>
                <a:ea typeface="Arial"/>
                <a:cs typeface="Arial"/>
                <a:sym typeface="Arial"/>
              </a:rPr>
              <a:t>KIỂM SOÁT ĐƯỜNG HUYẾT NỘI VIỆN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latin typeface="Arial"/>
                <a:ea typeface="Arial"/>
                <a:cs typeface="Arial"/>
                <a:sym typeface="Arial"/>
              </a:rPr>
              <a:t>Ca lâm sàng 2 </a:t>
            </a:r>
            <a:endParaRPr/>
          </a:p>
        </p:txBody>
      </p:sp>
      <p:sp>
        <p:nvSpPr>
          <p:cNvPr id="159" name="Google Shape;159;p10"/>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lnSpcReduction="10000"/>
          </a:bodyPr>
          <a:lstStyle/>
          <a:p>
            <a:pPr indent="-274320" lvl="0" marL="342900" rtl="0" algn="l">
              <a:spcBef>
                <a:spcPts val="0"/>
              </a:spcBef>
              <a:spcAft>
                <a:spcPts val="0"/>
              </a:spcAft>
              <a:buClr>
                <a:schemeClr val="lt1"/>
              </a:buClr>
              <a:buSzPts val="2800"/>
              <a:buChar char="•"/>
            </a:pPr>
            <a:r>
              <a:rPr lang="en-US">
                <a:latin typeface="Arial"/>
                <a:ea typeface="Arial"/>
                <a:cs typeface="Arial"/>
                <a:sym typeface="Arial"/>
              </a:rPr>
              <a:t>BN nam, 80t, bị sa sút trí tuệ, nhồi máu não đa ổ, suy tim, nhập viện vì triệu chứng mệt mỏi, khát nước, sụt cân</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Đường máu 21 mmol/l, HbA1c 12%</a:t>
            </a:r>
            <a:br>
              <a:rPr lang="en-US">
                <a:latin typeface="Arial"/>
                <a:ea typeface="Arial"/>
                <a:cs typeface="Arial"/>
                <a:sym typeface="Arial"/>
              </a:rPr>
            </a:br>
            <a:r>
              <a:rPr lang="en-US">
                <a:latin typeface="Arial"/>
                <a:ea typeface="Arial"/>
                <a:cs typeface="Arial"/>
                <a:sym typeface="Arial"/>
              </a:rPr>
              <a:t>XN khác: </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GOT 30UI/L, GPT 40UI/l</a:t>
            </a:r>
            <a:br>
              <a:rPr lang="en-US">
                <a:latin typeface="Arial"/>
                <a:ea typeface="Arial"/>
                <a:cs typeface="Arial"/>
                <a:sym typeface="Arial"/>
              </a:rPr>
            </a:br>
            <a:r>
              <a:rPr lang="en-US">
                <a:latin typeface="Arial"/>
                <a:ea typeface="Arial"/>
                <a:cs typeface="Arial"/>
                <a:sym typeface="Arial"/>
              </a:rPr>
              <a:t>ure 7 mmol/l, Creatinine 88 Mmol/l</a:t>
            </a:r>
            <a:br>
              <a:rPr lang="en-US">
                <a:latin typeface="Arial"/>
                <a:ea typeface="Arial"/>
                <a:cs typeface="Arial"/>
                <a:sym typeface="Arial"/>
              </a:rPr>
            </a:br>
            <a:r>
              <a:rPr lang="en-US">
                <a:latin typeface="Arial"/>
                <a:ea typeface="Arial"/>
                <a:cs typeface="Arial"/>
                <a:sym typeface="Arial"/>
              </a:rPr>
              <a:t>điện giải đồ K 4 mmol/l, Na 140 mmol/l</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Câu hỏi: kiểm soát đường máu thế nào?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latin typeface="Arial"/>
                <a:ea typeface="Arial"/>
                <a:cs typeface="Arial"/>
                <a:sym typeface="Arial"/>
              </a:rPr>
              <a:t>Ca lâm sàng 2 </a:t>
            </a:r>
            <a:endParaRPr/>
          </a:p>
        </p:txBody>
      </p:sp>
      <p:sp>
        <p:nvSpPr>
          <p:cNvPr id="165" name="Google Shape;165;p11"/>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Arial"/>
                <a:ea typeface="Arial"/>
                <a:cs typeface="Arial"/>
                <a:sym typeface="Arial"/>
              </a:rPr>
              <a:t>Insulin Actrapid</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sáng 6UI</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trưa 6UI</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chiều 6UI</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Lantus 12UI</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Mục tiêu 7.8 – 14 mmol/l</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Áp dụng phụ lục 1 phác đồ soát ĐH cho BN ăn đường miệng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 3</a:t>
            </a:r>
            <a:endParaRPr/>
          </a:p>
        </p:txBody>
      </p:sp>
      <p:sp>
        <p:nvSpPr>
          <p:cNvPr id="171" name="Google Shape;171;p12"/>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BN nữ, 60t, Ts ĐTĐ type 2 khoảng 15 năm đang tiêm insulin mixtard 40UI/ ngày. Nhập viện vì suy thận mạn giai đoạn cuối, eGFR :10. CLS: glucose máu 17 mmol/l, HbA1c 8%. BN nhập viện lúc 10h sáng, ĐMMM lúc nhập viện: 13 mmol/l</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Thảo luận?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Kiểm soát đường huyết ntn?</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 3</a:t>
            </a:r>
            <a:endParaRPr/>
          </a:p>
        </p:txBody>
      </p:sp>
      <p:sp>
        <p:nvSpPr>
          <p:cNvPr id="177" name="Google Shape;177;p13"/>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fontScale="85000" lnSpcReduction="20000"/>
          </a:bodyPr>
          <a:lstStyle/>
          <a:p>
            <a:pPr indent="-274320" lvl="0" marL="342900" rtl="0" algn="l">
              <a:spcBef>
                <a:spcPts val="0"/>
              </a:spcBef>
              <a:spcAft>
                <a:spcPts val="0"/>
              </a:spcAft>
              <a:buClr>
                <a:schemeClr val="lt1"/>
              </a:buClr>
              <a:buSzPct val="100000"/>
              <a:buChar char="•"/>
            </a:pPr>
            <a:r>
              <a:rPr lang="en-US">
                <a:latin typeface="Times New Roman"/>
                <a:ea typeface="Times New Roman"/>
                <a:cs typeface="Times New Roman"/>
                <a:sym typeface="Times New Roman"/>
              </a:rPr>
              <a:t>ĐMMM lúc 10h: 13 mmol/l</a:t>
            </a:r>
            <a:endParaRPr/>
          </a:p>
          <a:p>
            <a:pPr indent="-274319" lvl="1" marL="742950" rtl="0" algn="l">
              <a:spcBef>
                <a:spcPts val="408"/>
              </a:spcBef>
              <a:spcAft>
                <a:spcPts val="0"/>
              </a:spcAft>
              <a:buClr>
                <a:schemeClr val="lt1"/>
              </a:buClr>
              <a:buSzPct val="100000"/>
              <a:buChar char="–"/>
            </a:pPr>
            <a:r>
              <a:rPr lang="en-US">
                <a:latin typeface="Times New Roman"/>
                <a:ea typeface="Times New Roman"/>
                <a:cs typeface="Times New Roman"/>
                <a:sym typeface="Times New Roman"/>
              </a:rPr>
              <a:t>Không tiêm</a:t>
            </a:r>
            <a:endParaRPr/>
          </a:p>
          <a:p>
            <a:pPr indent="-274320" lvl="0" marL="342900" rtl="0" algn="l">
              <a:spcBef>
                <a:spcPts val="476"/>
              </a:spcBef>
              <a:spcAft>
                <a:spcPts val="0"/>
              </a:spcAft>
              <a:buClr>
                <a:schemeClr val="lt1"/>
              </a:buClr>
              <a:buSzPct val="100000"/>
              <a:buChar char="•"/>
            </a:pPr>
            <a:r>
              <a:rPr lang="en-US">
                <a:latin typeface="Times New Roman"/>
                <a:ea typeface="Times New Roman"/>
                <a:cs typeface="Times New Roman"/>
                <a:sym typeface="Times New Roman"/>
              </a:rPr>
              <a:t>ĐMMM lúc 17h: 15 mmol/l</a:t>
            </a:r>
            <a:endParaRPr/>
          </a:p>
          <a:p>
            <a:pPr indent="-274319" lvl="1" marL="742950" rtl="0" algn="l">
              <a:spcBef>
                <a:spcPts val="408"/>
              </a:spcBef>
              <a:spcAft>
                <a:spcPts val="0"/>
              </a:spcAft>
              <a:buClr>
                <a:schemeClr val="lt1"/>
              </a:buClr>
              <a:buSzPct val="100000"/>
              <a:buChar char="–"/>
            </a:pPr>
            <a:r>
              <a:rPr lang="en-US">
                <a:latin typeface="Times New Roman"/>
                <a:ea typeface="Times New Roman"/>
                <a:cs typeface="Times New Roman"/>
                <a:sym typeface="Times New Roman"/>
              </a:rPr>
              <a:t>TDD 2UI Actrapid</a:t>
            </a:r>
            <a:endParaRPr/>
          </a:p>
          <a:p>
            <a:pPr indent="-274320" lvl="0" marL="342900" rtl="0" algn="l">
              <a:spcBef>
                <a:spcPts val="476"/>
              </a:spcBef>
              <a:spcAft>
                <a:spcPts val="0"/>
              </a:spcAft>
              <a:buClr>
                <a:schemeClr val="lt1"/>
              </a:buClr>
              <a:buSzPct val="100000"/>
              <a:buChar char="•"/>
            </a:pPr>
            <a:r>
              <a:rPr lang="en-US">
                <a:latin typeface="Times New Roman"/>
                <a:ea typeface="Times New Roman"/>
                <a:cs typeface="Times New Roman"/>
                <a:sym typeface="Times New Roman"/>
              </a:rPr>
              <a:t>ĐMMM lúc 21h: 15 mmol/l</a:t>
            </a:r>
            <a:endParaRPr/>
          </a:p>
          <a:p>
            <a:pPr indent="-274319" lvl="1" marL="742950" rtl="0" algn="l">
              <a:spcBef>
                <a:spcPts val="408"/>
              </a:spcBef>
              <a:spcAft>
                <a:spcPts val="0"/>
              </a:spcAft>
              <a:buClr>
                <a:schemeClr val="lt1"/>
              </a:buClr>
              <a:buSzPct val="100000"/>
              <a:buChar char="–"/>
            </a:pPr>
            <a:r>
              <a:rPr lang="en-US">
                <a:latin typeface="Times New Roman"/>
                <a:ea typeface="Times New Roman"/>
                <a:cs typeface="Times New Roman"/>
                <a:sym typeface="Times New Roman"/>
              </a:rPr>
              <a:t>Không tiêm</a:t>
            </a:r>
            <a:endParaRPr/>
          </a:p>
          <a:p>
            <a:pPr indent="-274320" lvl="0" marL="342900" rtl="0" algn="l">
              <a:spcBef>
                <a:spcPts val="476"/>
              </a:spcBef>
              <a:spcAft>
                <a:spcPts val="0"/>
              </a:spcAft>
              <a:buClr>
                <a:schemeClr val="lt1"/>
              </a:buClr>
              <a:buSzPct val="100000"/>
              <a:buChar char="•"/>
            </a:pPr>
            <a:r>
              <a:rPr lang="en-US">
                <a:latin typeface="Times New Roman"/>
                <a:ea typeface="Times New Roman"/>
                <a:cs typeface="Times New Roman"/>
                <a:sym typeface="Times New Roman"/>
              </a:rPr>
              <a:t>ĐMMM lúc 6h sáng: 14 mmol/l</a:t>
            </a:r>
            <a:endParaRPr/>
          </a:p>
          <a:p>
            <a:pPr indent="-274319" lvl="1" marL="742950" rtl="0" algn="l">
              <a:spcBef>
                <a:spcPts val="408"/>
              </a:spcBef>
              <a:spcAft>
                <a:spcPts val="0"/>
              </a:spcAft>
              <a:buClr>
                <a:schemeClr val="lt1"/>
              </a:buClr>
              <a:buSzPct val="100000"/>
              <a:buChar char="–"/>
            </a:pPr>
            <a:r>
              <a:rPr lang="en-US">
                <a:latin typeface="Times New Roman"/>
                <a:ea typeface="Times New Roman"/>
                <a:cs typeface="Times New Roman"/>
                <a:sym typeface="Times New Roman"/>
              </a:rPr>
              <a:t>Lantus 10UI</a:t>
            </a:r>
            <a:endParaRPr/>
          </a:p>
          <a:p>
            <a:pPr indent="-274320" lvl="0" marL="342900" rtl="0" algn="l">
              <a:spcBef>
                <a:spcPts val="476"/>
              </a:spcBef>
              <a:spcAft>
                <a:spcPts val="0"/>
              </a:spcAft>
              <a:buClr>
                <a:schemeClr val="lt1"/>
              </a:buClr>
              <a:buSzPct val="100000"/>
              <a:buChar char="•"/>
            </a:pPr>
            <a:r>
              <a:rPr lang="en-US">
                <a:latin typeface="Times New Roman"/>
                <a:ea typeface="Times New Roman"/>
                <a:cs typeface="Times New Roman"/>
                <a:sym typeface="Times New Roman"/>
              </a:rPr>
              <a:t>Mục tiêu 7.8 – 14 mmol/l</a:t>
            </a:r>
            <a:endParaRPr/>
          </a:p>
          <a:p>
            <a:pPr indent="-274320" lvl="0" marL="342900" rtl="0" algn="l">
              <a:spcBef>
                <a:spcPts val="476"/>
              </a:spcBef>
              <a:spcAft>
                <a:spcPts val="0"/>
              </a:spcAft>
              <a:buClr>
                <a:schemeClr val="lt1"/>
              </a:buClr>
              <a:buSzPct val="100000"/>
              <a:buChar char="•"/>
            </a:pPr>
            <a:r>
              <a:rPr lang="en-US">
                <a:latin typeface="Times New Roman"/>
                <a:ea typeface="Times New Roman"/>
                <a:cs typeface="Times New Roman"/>
                <a:sym typeface="Times New Roman"/>
              </a:rPr>
              <a:t>Áp dụng phụ lục 2 phác đồ kiểm soát đường huyết cho BN ăn đường miêng</a:t>
            </a:r>
            <a:endParaRPr/>
          </a:p>
          <a:p>
            <a:pPr indent="-123190" lvl="0" marL="342900" rtl="0" algn="l">
              <a:spcBef>
                <a:spcPts val="476"/>
              </a:spcBef>
              <a:spcAft>
                <a:spcPts val="0"/>
              </a:spcAft>
              <a:buClr>
                <a:schemeClr val="lt1"/>
              </a:buClr>
              <a:buSzPct val="1000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nvSpPr>
        <p:spPr>
          <a:xfrm>
            <a:off x="1333500" y="1615678"/>
            <a:ext cx="6819900" cy="23276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accent6"/>
                </a:solidFill>
                <a:latin typeface="Times New Roman"/>
                <a:ea typeface="Times New Roman"/>
                <a:cs typeface="Times New Roman"/>
                <a:sym typeface="Times New Roman"/>
              </a:rPr>
              <a:t>3. PHÁC ĐỒ TRUYỀN INSULIN TĨNH MẠCH LIÊN TỤC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rPr lang="en-US"/>
              <a:t>CA LÂM SÀNG SỬ DỤNG CORTICOID</a:t>
            </a:r>
            <a:endParaRPr/>
          </a:p>
        </p:txBody>
      </p:sp>
      <p:sp>
        <p:nvSpPr>
          <p:cNvPr id="189" name="Google Shape;189;p15"/>
          <p:cNvSpPr txBox="1"/>
          <p:nvPr>
            <p:ph idx="1" type="body"/>
          </p:nvPr>
        </p:nvSpPr>
        <p:spPr>
          <a:xfrm>
            <a:off x="457200" y="768134"/>
            <a:ext cx="8229600" cy="4013416"/>
          </a:xfrm>
          <a:prstGeom prst="rect">
            <a:avLst/>
          </a:prstGeom>
          <a:noFill/>
          <a:ln>
            <a:noFill/>
          </a:ln>
        </p:spPr>
        <p:txBody>
          <a:bodyPr anchorCtr="0" anchor="t" bIns="45700" lIns="91425" spcFirstLastPara="1" rIns="91425" wrap="square" tIns="45700">
            <a:normAutofit lnSpcReduction="10000"/>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BN nam, 48t, tiền sử ĐTĐ 18 năm, n/v vì nhiễm khuẩn huyết, áp xe hốc mắt. Liều insulin tại nhà 60UI/ ngày, HbA1c 12%. Bệnh nhân được nhập viện dung kháng sinh, </a:t>
            </a:r>
            <a:r>
              <a:rPr b="1" lang="en-US">
                <a:latin typeface="Times New Roman"/>
                <a:ea typeface="Times New Roman"/>
                <a:cs typeface="Times New Roman"/>
                <a:sym typeface="Times New Roman"/>
              </a:rPr>
              <a:t>solumedrol 40mg/ ngày</a:t>
            </a:r>
            <a:r>
              <a:rPr lang="en-US">
                <a:latin typeface="Times New Roman"/>
                <a:ea typeface="Times New Roman"/>
                <a:cs typeface="Times New Roman"/>
                <a:sym typeface="Times New Roman"/>
              </a:rPr>
              <a:t>. Đường máu thời điểm nhập viện 20 – 30 mmol/l.</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Câu hỏi thảo luận: BN nên dung phác đồ gì để kiểm soát đường huyết:</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Phác đò truyền insulin tĩnh mạch liên tục?</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Phác đồ tiêm dưới da 4 mũi/ ngày</a:t>
            </a:r>
            <a:endParaRPr>
              <a:latin typeface="Times New Roman"/>
              <a:ea typeface="Times New Roman"/>
              <a:cs typeface="Times New Roman"/>
              <a:sym typeface="Times New Roman"/>
            </a:endParaRPr>
          </a:p>
        </p:txBody>
      </p:sp>
      <p:sp>
        <p:nvSpPr>
          <p:cNvPr id="190" name="Google Shape;190;p1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Times New Roman"/>
              <a:buNone/>
            </a:pPr>
            <a:r>
              <a:rPr b="1" lang="en-US" sz="2800">
                <a:latin typeface="Times New Roman"/>
                <a:ea typeface="Times New Roman"/>
                <a:cs typeface="Times New Roman"/>
                <a:sym typeface="Times New Roman"/>
              </a:rPr>
              <a:t>YẾU TỐ CẦN QUAN TÂM TRONG PHÁC ĐỒ TRUYỀN INSULIN TĨNH MẠCH LIÊN TỤC?</a:t>
            </a:r>
            <a:endParaRPr/>
          </a:p>
        </p:txBody>
      </p:sp>
      <p:sp>
        <p:nvSpPr>
          <p:cNvPr id="196" name="Google Shape;196;p16"/>
          <p:cNvSpPr txBox="1"/>
          <p:nvPr>
            <p:ph idx="1" type="body"/>
          </p:nvPr>
        </p:nvSpPr>
        <p:spPr>
          <a:xfrm>
            <a:off x="457200" y="1047750"/>
            <a:ext cx="8229600" cy="3549434"/>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400"/>
              <a:buChar char="•"/>
            </a:pPr>
            <a:r>
              <a:rPr lang="en-US" sz="2400">
                <a:latin typeface="Times New Roman"/>
                <a:ea typeface="Times New Roman"/>
                <a:cs typeface="Times New Roman"/>
                <a:sym typeface="Times New Roman"/>
              </a:rPr>
              <a:t>Mục tiêu điều trị: </a:t>
            </a:r>
            <a:endParaRPr/>
          </a:p>
          <a:p>
            <a:pPr indent="-274319" lvl="1" marL="742950" rtl="0" algn="l">
              <a:spcBef>
                <a:spcPts val="400"/>
              </a:spcBef>
              <a:spcAft>
                <a:spcPts val="0"/>
              </a:spcAft>
              <a:buClr>
                <a:schemeClr val="lt1"/>
              </a:buClr>
              <a:buSzPts val="2000"/>
              <a:buChar char="–"/>
            </a:pPr>
            <a:r>
              <a:rPr lang="en-US" sz="2000">
                <a:latin typeface="Times New Roman"/>
                <a:ea typeface="Times New Roman"/>
                <a:cs typeface="Times New Roman"/>
                <a:sym typeface="Times New Roman"/>
              </a:rPr>
              <a:t>Glucose 7.8 – 10 mmol/l</a:t>
            </a:r>
            <a:endParaRPr/>
          </a:p>
          <a:p>
            <a:pPr indent="-274320" lvl="0" marL="342900" rtl="0" algn="l">
              <a:spcBef>
                <a:spcPts val="480"/>
              </a:spcBef>
              <a:spcAft>
                <a:spcPts val="0"/>
              </a:spcAft>
              <a:buClr>
                <a:schemeClr val="lt1"/>
              </a:buClr>
              <a:buSzPts val="2400"/>
              <a:buChar char="•"/>
            </a:pPr>
            <a:r>
              <a:rPr lang="en-US" sz="2400">
                <a:latin typeface="Times New Roman"/>
                <a:ea typeface="Times New Roman"/>
                <a:cs typeface="Times New Roman"/>
                <a:sym typeface="Times New Roman"/>
              </a:rPr>
              <a:t>Lựa chọn phác đồ truyền insulin ntn?</a:t>
            </a:r>
            <a:endParaRPr/>
          </a:p>
          <a:p>
            <a:pPr indent="-274320" lvl="0" marL="342900" rtl="0" algn="l">
              <a:spcBef>
                <a:spcPts val="480"/>
              </a:spcBef>
              <a:spcAft>
                <a:spcPts val="0"/>
              </a:spcAft>
              <a:buClr>
                <a:schemeClr val="lt1"/>
              </a:buClr>
              <a:buSzPts val="2400"/>
              <a:buChar char="•"/>
            </a:pPr>
            <a:r>
              <a:rPr lang="en-US" sz="2400">
                <a:latin typeface="Times New Roman"/>
                <a:ea typeface="Times New Roman"/>
                <a:cs typeface="Times New Roman"/>
                <a:sym typeface="Times New Roman"/>
              </a:rPr>
              <a:t>Khi nào ngừng truyền?</a:t>
            </a:r>
            <a:endParaRPr/>
          </a:p>
          <a:p>
            <a:pPr indent="-274320" lvl="0" marL="342900" rtl="0" algn="l">
              <a:spcBef>
                <a:spcPts val="480"/>
              </a:spcBef>
              <a:spcAft>
                <a:spcPts val="0"/>
              </a:spcAft>
              <a:buClr>
                <a:schemeClr val="lt1"/>
              </a:buClr>
              <a:buSzPts val="2400"/>
              <a:buChar char="•"/>
            </a:pPr>
            <a:r>
              <a:rPr lang="en-US" sz="2400">
                <a:latin typeface="Times New Roman"/>
                <a:ea typeface="Times New Roman"/>
                <a:cs typeface="Times New Roman"/>
                <a:sym typeface="Times New Roman"/>
              </a:rPr>
              <a:t>Phác đồ chuyển từ insulin truyền tĩnh mạch liên tục sang phác đồ insulin tiêm dưới da ntn?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MỘT SỐ CHỈ ĐỊNH TRUYỀN INSULIN</a:t>
            </a:r>
            <a:endParaRPr/>
          </a:p>
        </p:txBody>
      </p:sp>
      <p:sp>
        <p:nvSpPr>
          <p:cNvPr id="202" name="Google Shape;202;p17"/>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just">
              <a:spcBef>
                <a:spcPts val="0"/>
              </a:spcBef>
              <a:spcAft>
                <a:spcPts val="0"/>
              </a:spcAft>
              <a:buClr>
                <a:schemeClr val="lt1"/>
              </a:buClr>
              <a:buSzPts val="2800"/>
              <a:buChar char="•"/>
            </a:pPr>
            <a:r>
              <a:rPr lang="en-US">
                <a:latin typeface="Times New Roman"/>
                <a:ea typeface="Times New Roman"/>
                <a:cs typeface="Times New Roman"/>
                <a:sym typeface="Times New Roman"/>
              </a:rPr>
              <a:t>Hôn mê TALTT và toan ceton</a:t>
            </a:r>
            <a:endParaRPr/>
          </a:p>
          <a:p>
            <a:pPr indent="-274320" lvl="0" marL="342900" rtl="0" algn="just">
              <a:spcBef>
                <a:spcPts val="560"/>
              </a:spcBef>
              <a:spcAft>
                <a:spcPts val="0"/>
              </a:spcAft>
              <a:buClr>
                <a:schemeClr val="lt1"/>
              </a:buClr>
              <a:buSzPts val="2800"/>
              <a:buChar char="•"/>
            </a:pPr>
            <a:r>
              <a:rPr lang="en-US">
                <a:latin typeface="Times New Roman"/>
                <a:ea typeface="Times New Roman"/>
                <a:cs typeface="Times New Roman"/>
                <a:sym typeface="Times New Roman"/>
              </a:rPr>
              <a:t>Điều trị tăng kali máu</a:t>
            </a:r>
            <a:endParaRPr/>
          </a:p>
          <a:p>
            <a:pPr indent="-274320" lvl="0" marL="342900" rtl="0" algn="just">
              <a:spcBef>
                <a:spcPts val="560"/>
              </a:spcBef>
              <a:spcAft>
                <a:spcPts val="0"/>
              </a:spcAft>
              <a:buClr>
                <a:srgbClr val="FF0000"/>
              </a:buClr>
              <a:buSzPts val="2800"/>
              <a:buChar char="•"/>
            </a:pPr>
            <a:r>
              <a:rPr lang="en-US">
                <a:solidFill>
                  <a:srgbClr val="FF0000"/>
                </a:solidFill>
                <a:latin typeface="Times New Roman"/>
                <a:ea typeface="Times New Roman"/>
                <a:cs typeface="Times New Roman"/>
                <a:sym typeface="Times New Roman"/>
              </a:rPr>
              <a:t>Mắc bệnh nội khoa nặng nằm tại ICU và khu điều trị nội trú không kiểm soát đường máu bằng insulin tiêm dưới da</a:t>
            </a:r>
            <a:endParaRPr>
              <a:solidFill>
                <a:srgbClr val="FF0000"/>
              </a:solidFill>
              <a:latin typeface="Times New Roman"/>
              <a:ea typeface="Times New Roman"/>
              <a:cs typeface="Times New Roman"/>
              <a:sym typeface="Times New Roman"/>
            </a:endParaRPr>
          </a:p>
          <a:p>
            <a:pPr indent="-274320" lvl="0" marL="342900" rtl="0" algn="just">
              <a:spcBef>
                <a:spcPts val="560"/>
              </a:spcBef>
              <a:spcAft>
                <a:spcPts val="0"/>
              </a:spcAft>
              <a:buClr>
                <a:schemeClr val="lt1"/>
              </a:buClr>
              <a:buSzPts val="2800"/>
              <a:buChar char="•"/>
            </a:pPr>
            <a:r>
              <a:rPr lang="en-US">
                <a:latin typeface="Times New Roman"/>
                <a:ea typeface="Times New Roman"/>
                <a:cs typeface="Times New Roman"/>
                <a:sym typeface="Times New Roman"/>
              </a:rPr>
              <a:t>Điều trị phẫu thuật thời gian kéo dài và phức tạp</a:t>
            </a:r>
            <a:endParaRPr>
              <a:latin typeface="Times New Roman"/>
              <a:ea typeface="Times New Roman"/>
              <a:cs typeface="Times New Roman"/>
              <a:sym typeface="Times New Roman"/>
            </a:endParaRPr>
          </a:p>
          <a:p>
            <a:pPr indent="-96520" lvl="0" marL="342900" rtl="0" algn="l">
              <a:spcBef>
                <a:spcPts val="560"/>
              </a:spcBef>
              <a:spcAft>
                <a:spcPts val="0"/>
              </a:spcAft>
              <a:buClr>
                <a:schemeClr val="lt1"/>
              </a:buClr>
              <a:buSzPts val="28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rPr lang="en-US"/>
              <a:t>ÁP DỤNG PHÁC ĐỒ NÀO?</a:t>
            </a:r>
            <a:endParaRPr/>
          </a:p>
        </p:txBody>
      </p:sp>
      <p:graphicFrame>
        <p:nvGraphicFramePr>
          <p:cNvPr id="208" name="Google Shape;208;p18"/>
          <p:cNvGraphicFramePr/>
          <p:nvPr/>
        </p:nvGraphicFramePr>
        <p:xfrm>
          <a:off x="685800" y="742950"/>
          <a:ext cx="3000000" cy="3000000"/>
        </p:xfrm>
        <a:graphic>
          <a:graphicData uri="http://schemas.openxmlformats.org/drawingml/2006/table">
            <a:tbl>
              <a:tblPr>
                <a:noFill/>
                <a:tableStyleId>{D5AF5082-17AE-4FC2-883B-B86A20F7D40D}</a:tableStyleId>
              </a:tblPr>
              <a:tblGrid>
                <a:gridCol w="3105150"/>
                <a:gridCol w="3105150"/>
              </a:tblGrid>
              <a:tr h="473875">
                <a:tc>
                  <a:txBody>
                    <a:bodyPr/>
                    <a:lstStyle/>
                    <a:p>
                      <a:pPr indent="0" lvl="0" marL="0" marR="0" rtl="0" algn="ctr">
                        <a:lnSpc>
                          <a:spcPct val="200000"/>
                        </a:lnSpc>
                        <a:spcBef>
                          <a:spcPts val="0"/>
                        </a:spcBef>
                        <a:spcAft>
                          <a:spcPts val="0"/>
                        </a:spcAft>
                        <a:buClr>
                          <a:srgbClr val="FFFFFF"/>
                        </a:buClr>
                        <a:buSzPts val="1500"/>
                        <a:buFont typeface="Times New Roman"/>
                        <a:buNone/>
                      </a:pPr>
                      <a:r>
                        <a:rPr b="1" i="0" lang="en-US" sz="1500" u="none" cap="none" strike="noStrike">
                          <a:solidFill>
                            <a:srgbClr val="FFFFFF"/>
                          </a:solidFill>
                          <a:latin typeface="Times New Roman"/>
                          <a:ea typeface="Times New Roman"/>
                          <a:cs typeface="Times New Roman"/>
                          <a:sym typeface="Times New Roman"/>
                        </a:rPr>
                        <a:t>GLUCOSE MÁU ( MMOL/L)</a:t>
                      </a:r>
                      <a:endParaRPr b="1" i="0" sz="1500" u="none" cap="none" strike="noStrike">
                        <a:solidFill>
                          <a:srgbClr val="FFFFFF"/>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200000"/>
                        </a:lnSpc>
                        <a:spcBef>
                          <a:spcPts val="0"/>
                        </a:spcBef>
                        <a:spcAft>
                          <a:spcPts val="0"/>
                        </a:spcAft>
                        <a:buClr>
                          <a:srgbClr val="FFFFFF"/>
                        </a:buClr>
                        <a:buSzPts val="1500"/>
                        <a:buFont typeface="Times New Roman"/>
                        <a:buNone/>
                      </a:pPr>
                      <a:r>
                        <a:rPr b="1" i="0" lang="en-US" sz="1500" u="none" cap="none" strike="noStrike">
                          <a:solidFill>
                            <a:srgbClr val="FFFFFF"/>
                          </a:solidFill>
                          <a:latin typeface="Times New Roman"/>
                          <a:ea typeface="Times New Roman"/>
                          <a:cs typeface="Times New Roman"/>
                          <a:sym typeface="Times New Roman"/>
                        </a:rPr>
                        <a:t>LIỀU INSULIN ( UI/H)</a:t>
                      </a:r>
                      <a:endParaRPr b="1" i="0" sz="1500" u="none" cap="none" strike="noStrike">
                        <a:solidFill>
                          <a:srgbClr val="FFFFFF"/>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&lt; 7</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Ngừng</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7 – 8.2</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0.2</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8.3 - 9.5</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0.5</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9.6 – 11.0</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1</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11.1 – 14.0</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2</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14.1 – 17.0</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3</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17.1 – 20.0</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4</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&gt; 20</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6</a:t>
                      </a:r>
                      <a:endParaRPr b="0" i="0" sz="1500" u="none" cap="none" strike="noStrike">
                        <a:solidFill>
                          <a:srgbClr val="000000"/>
                        </a:solidFill>
                        <a:latin typeface="Cambria"/>
                        <a:ea typeface="Cambria"/>
                        <a:cs typeface="Cambria"/>
                        <a:sym typeface="Cambria"/>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209" name="Google Shape;209;p1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19"/>
          <p:cNvGraphicFramePr/>
          <p:nvPr/>
        </p:nvGraphicFramePr>
        <p:xfrm>
          <a:off x="4892279" y="592929"/>
          <a:ext cx="3000000" cy="3000000"/>
        </p:xfrm>
        <a:graphic>
          <a:graphicData uri="http://schemas.openxmlformats.org/drawingml/2006/table">
            <a:tbl>
              <a:tblPr>
                <a:noFill/>
                <a:tableStyleId>{D5AF5082-17AE-4FC2-883B-B86A20F7D40D}</a:tableStyleId>
              </a:tblPr>
              <a:tblGrid>
                <a:gridCol w="2019300"/>
                <a:gridCol w="2019300"/>
              </a:tblGrid>
              <a:tr h="473875">
                <a:tc>
                  <a:txBody>
                    <a:bodyPr/>
                    <a:lstStyle/>
                    <a:p>
                      <a:pPr indent="0" lvl="0" marL="0" marR="0" rtl="0" algn="ctr">
                        <a:lnSpc>
                          <a:spcPct val="200000"/>
                        </a:lnSpc>
                        <a:spcBef>
                          <a:spcPts val="0"/>
                        </a:spcBef>
                        <a:spcAft>
                          <a:spcPts val="0"/>
                        </a:spcAft>
                        <a:buClr>
                          <a:srgbClr val="FFFFFF"/>
                        </a:buClr>
                        <a:buSzPts val="1100"/>
                        <a:buFont typeface="Times New Roman"/>
                        <a:buNone/>
                      </a:pPr>
                      <a:r>
                        <a:rPr b="1" i="0" lang="en-US" sz="1100" u="none" cap="none" strike="noStrike">
                          <a:solidFill>
                            <a:srgbClr val="FFFFFF"/>
                          </a:solidFill>
                          <a:latin typeface="Times New Roman"/>
                          <a:ea typeface="Times New Roman"/>
                          <a:cs typeface="Times New Roman"/>
                          <a:sym typeface="Times New Roman"/>
                        </a:rPr>
                        <a:t>GLUCOSE MÁU ( MMOL/L)</a:t>
                      </a:r>
                      <a:endParaRPr b="1" i="0" sz="1100" u="none" cap="none" strike="noStrike">
                        <a:solidFill>
                          <a:srgbClr val="FFFFFF"/>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200000"/>
                        </a:lnSpc>
                        <a:spcBef>
                          <a:spcPts val="0"/>
                        </a:spcBef>
                        <a:spcAft>
                          <a:spcPts val="0"/>
                        </a:spcAft>
                        <a:buClr>
                          <a:srgbClr val="FFFFFF"/>
                        </a:buClr>
                        <a:buSzPts val="1100"/>
                        <a:buFont typeface="Times New Roman"/>
                        <a:buNone/>
                      </a:pPr>
                      <a:r>
                        <a:rPr b="1" i="0" lang="en-US" sz="1100" u="none" cap="none" strike="noStrike">
                          <a:solidFill>
                            <a:srgbClr val="FFFFFF"/>
                          </a:solidFill>
                          <a:latin typeface="Times New Roman"/>
                          <a:ea typeface="Times New Roman"/>
                          <a:cs typeface="Times New Roman"/>
                          <a:sym typeface="Times New Roman"/>
                        </a:rPr>
                        <a:t>LIỀU INSULIN ( UI/H)</a:t>
                      </a:r>
                      <a:endParaRPr b="1" i="0" sz="1100" u="none" cap="none" strike="noStrike">
                        <a:solidFill>
                          <a:srgbClr val="FFFFFF"/>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&lt; 7</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Ngừng</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7 – 8.2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0.2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8.3 - 9.5</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0.5</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9.6 – 11.0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11.1 – 14.0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14.1 – 17.0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3</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17.1 – 20.0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4</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&gt; 20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6</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216" name="Google Shape;216;p19"/>
          <p:cNvSpPr txBox="1"/>
          <p:nvPr>
            <p:ph idx="2" type="body"/>
          </p:nvPr>
        </p:nvSpPr>
        <p:spPr>
          <a:xfrm>
            <a:off x="333375" y="833438"/>
            <a:ext cx="4038600" cy="40243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Ưu điểm:</a:t>
            </a:r>
            <a:endParaRPr/>
          </a:p>
          <a:p>
            <a:pPr indent="-285750"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Dễ áp dung</a:t>
            </a:r>
            <a:endParaRPr/>
          </a:p>
          <a:p>
            <a:pPr indent="-34290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Nhược điểm:</a:t>
            </a:r>
            <a:endParaRPr/>
          </a:p>
          <a:p>
            <a:pPr indent="-285750"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Không hướng tới cá thể hoá người bệnh</a:t>
            </a:r>
            <a:endParaRPr>
              <a:latin typeface="Times New Roman"/>
              <a:ea typeface="Times New Roman"/>
              <a:cs typeface="Times New Roman"/>
              <a:sym typeface="Times New Roman"/>
            </a:endParaRPr>
          </a:p>
          <a:p>
            <a:pPr indent="-285750"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Dao động đường huyết</a:t>
            </a:r>
            <a:endParaRPr>
              <a:latin typeface="Times New Roman"/>
              <a:ea typeface="Times New Roman"/>
              <a:cs typeface="Times New Roman"/>
              <a:sym typeface="Times New Roman"/>
            </a:endParaRPr>
          </a:p>
        </p:txBody>
      </p:sp>
      <p:sp>
        <p:nvSpPr>
          <p:cNvPr id="217" name="Google Shape;217;p1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nvSpPr>
        <p:spPr>
          <a:xfrm>
            <a:off x="1333500" y="1615678"/>
            <a:ext cx="6477000" cy="156567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200" u="none" cap="none" strike="noStrike">
                <a:solidFill>
                  <a:schemeClr val="accent6"/>
                </a:solidFill>
                <a:latin typeface="Helvetica Neue"/>
                <a:ea typeface="Helvetica Neue"/>
                <a:cs typeface="Helvetica Neue"/>
                <a:sym typeface="Helvetica Neue"/>
              </a:rPr>
              <a:t>1. MỤC TIÊU KIỂM SOÁT ĐƯỜNG MÁU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457200" y="-11430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400"/>
              <a:buFont typeface="Helvetica Neue"/>
              <a:buNone/>
            </a:pPr>
            <a:r>
              <a:rPr b="1" lang="en-US" sz="2400"/>
              <a:t>Dao động đường huyết ( glucose variability)</a:t>
            </a:r>
            <a:endParaRPr/>
          </a:p>
        </p:txBody>
      </p:sp>
      <p:pic>
        <p:nvPicPr>
          <p:cNvPr id="223" name="Google Shape;223;p20"/>
          <p:cNvPicPr preferRelativeResize="0"/>
          <p:nvPr>
            <p:ph idx="1" type="body"/>
          </p:nvPr>
        </p:nvPicPr>
        <p:blipFill rotWithShape="1">
          <a:blip r:embed="rId3">
            <a:alphaModFix/>
          </a:blip>
          <a:srcRect b="0" l="0" r="0" t="0"/>
          <a:stretch/>
        </p:blipFill>
        <p:spPr>
          <a:xfrm>
            <a:off x="457200" y="1200152"/>
            <a:ext cx="4038600" cy="3114716"/>
          </a:xfrm>
          <a:prstGeom prst="rect">
            <a:avLst/>
          </a:prstGeom>
          <a:noFill/>
          <a:ln>
            <a:noFill/>
          </a:ln>
        </p:spPr>
      </p:pic>
      <p:sp>
        <p:nvSpPr>
          <p:cNvPr id="224" name="Google Shape;224;p20"/>
          <p:cNvSpPr/>
          <p:nvPr/>
        </p:nvSpPr>
        <p:spPr>
          <a:xfrm>
            <a:off x="700088" y="4805362"/>
            <a:ext cx="239366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50" u="none" cap="none" strike="noStrike">
                <a:solidFill>
                  <a:schemeClr val="dk1"/>
                </a:solidFill>
                <a:latin typeface="Arial"/>
                <a:ea typeface="Arial"/>
                <a:cs typeface="Arial"/>
                <a:sym typeface="Arial"/>
              </a:rPr>
              <a:t>Adv Ther (2019) 36:579–596</a:t>
            </a:r>
            <a:endParaRPr/>
          </a:p>
        </p:txBody>
      </p:sp>
      <p:sp>
        <p:nvSpPr>
          <p:cNvPr id="225" name="Google Shape;225;p20"/>
          <p:cNvSpPr txBox="1"/>
          <p:nvPr>
            <p:ph idx="2" type="body"/>
          </p:nvPr>
        </p:nvSpPr>
        <p:spPr>
          <a:xfrm>
            <a:off x="4648200" y="1200151"/>
            <a:ext cx="4191000" cy="3394472"/>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lt1"/>
              </a:buClr>
              <a:buSzPct val="100000"/>
              <a:buChar char="•"/>
            </a:pPr>
            <a:r>
              <a:rPr lang="en-US" sz="2800">
                <a:latin typeface="Arial"/>
                <a:ea typeface="Arial"/>
                <a:cs typeface="Arial"/>
                <a:sym typeface="Arial"/>
              </a:rPr>
              <a:t>Liên quan đến nguy cơ hạ đường máu</a:t>
            </a:r>
            <a:endParaRPr sz="2800">
              <a:latin typeface="Arial"/>
              <a:ea typeface="Arial"/>
              <a:cs typeface="Arial"/>
              <a:sym typeface="Arial"/>
            </a:endParaRPr>
          </a:p>
          <a:p>
            <a:pPr indent="-342900" lvl="0" marL="342900" rtl="0" algn="l">
              <a:spcBef>
                <a:spcPts val="350"/>
              </a:spcBef>
              <a:spcAft>
                <a:spcPts val="0"/>
              </a:spcAft>
              <a:buClr>
                <a:schemeClr val="lt1"/>
              </a:buClr>
              <a:buSzPct val="100000"/>
              <a:buChar char="•"/>
            </a:pPr>
            <a:r>
              <a:rPr lang="en-US" sz="2800">
                <a:latin typeface="Arial"/>
                <a:ea typeface="Arial"/>
                <a:cs typeface="Arial"/>
                <a:sym typeface="Arial"/>
              </a:rPr>
              <a:t>Rào cản giúp đạt mục tiêu kiểm soát đường máu</a:t>
            </a:r>
            <a:endParaRPr sz="2800">
              <a:latin typeface="Arial"/>
              <a:ea typeface="Arial"/>
              <a:cs typeface="Arial"/>
              <a:sym typeface="Arial"/>
            </a:endParaRPr>
          </a:p>
          <a:p>
            <a:pPr indent="-342900" lvl="0" marL="342900" rtl="0" algn="l">
              <a:spcBef>
                <a:spcPts val="350"/>
              </a:spcBef>
              <a:spcAft>
                <a:spcPts val="0"/>
              </a:spcAft>
              <a:buClr>
                <a:srgbClr val="FF0000"/>
              </a:buClr>
              <a:buSzPct val="100000"/>
              <a:buChar char="•"/>
            </a:pPr>
            <a:r>
              <a:rPr lang="en-US" sz="2800">
                <a:solidFill>
                  <a:srgbClr val="FF0000"/>
                </a:solidFill>
                <a:latin typeface="Arial"/>
                <a:ea typeface="Arial"/>
                <a:cs typeface="Arial"/>
                <a:sym typeface="Arial"/>
              </a:rPr>
              <a:t>Liên quan tới tình trạng tử vong ở ICU</a:t>
            </a:r>
            <a:endParaRPr/>
          </a:p>
          <a:p>
            <a:pPr indent="-342900" lvl="0" marL="342900" rtl="0" algn="l">
              <a:spcBef>
                <a:spcPts val="350"/>
              </a:spcBef>
              <a:spcAft>
                <a:spcPts val="0"/>
              </a:spcAft>
              <a:buClr>
                <a:schemeClr val="lt1"/>
              </a:buClr>
              <a:buSzPct val="100000"/>
              <a:buChar char="•"/>
            </a:pPr>
            <a:r>
              <a:rPr lang="en-US" sz="2800">
                <a:latin typeface="Arial"/>
                <a:ea typeface="Arial"/>
                <a:cs typeface="Arial"/>
                <a:sym typeface="Arial"/>
              </a:rPr>
              <a:t>Liên quan tới sa sút trí tuệ ở người cao tuổi</a:t>
            </a:r>
            <a:endParaRPr sz="2800">
              <a:latin typeface="Arial"/>
              <a:ea typeface="Arial"/>
              <a:cs typeface="Arial"/>
              <a:sym typeface="Arial"/>
            </a:endParaRPr>
          </a:p>
          <a:p>
            <a:pPr indent="-342900" lvl="0" marL="342900" rtl="0" algn="l">
              <a:spcBef>
                <a:spcPts val="350"/>
              </a:spcBef>
              <a:spcAft>
                <a:spcPts val="0"/>
              </a:spcAft>
              <a:buClr>
                <a:schemeClr val="lt1"/>
              </a:buClr>
              <a:buSzPct val="100000"/>
              <a:buChar char="•"/>
            </a:pPr>
            <a:r>
              <a:rPr lang="en-US" sz="2800">
                <a:latin typeface="Arial"/>
                <a:ea typeface="Arial"/>
                <a:cs typeface="Arial"/>
                <a:sym typeface="Arial"/>
              </a:rPr>
              <a:t>Giảm chất lượng cuộc sống và cảm giác tiêu cực</a:t>
            </a:r>
            <a:endParaRPr sz="2800">
              <a:latin typeface="Arial"/>
              <a:ea typeface="Arial"/>
              <a:cs typeface="Arial"/>
              <a:sym typeface="Arial"/>
            </a:endParaRPr>
          </a:p>
          <a:p>
            <a:pPr indent="-342900" lvl="0" marL="342900" rtl="0" algn="l">
              <a:spcBef>
                <a:spcPts val="350"/>
              </a:spcBef>
              <a:spcAft>
                <a:spcPts val="0"/>
              </a:spcAft>
              <a:buClr>
                <a:schemeClr val="lt1"/>
              </a:buClr>
              <a:buSzPct val="100000"/>
              <a:buChar char="•"/>
            </a:pPr>
            <a:r>
              <a:rPr lang="en-US" sz="2800">
                <a:latin typeface="Arial"/>
                <a:ea typeface="Arial"/>
                <a:cs typeface="Arial"/>
                <a:sym typeface="Arial"/>
              </a:rPr>
              <a:t>Dẫn tới biến chứng mạch máu lớn và mạch máu nhỏ (T1D /T2D).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21"/>
          <p:cNvGraphicFramePr/>
          <p:nvPr/>
        </p:nvGraphicFramePr>
        <p:xfrm>
          <a:off x="457200" y="895350"/>
          <a:ext cx="8229600" cy="3829050"/>
        </p:xfrm>
        <a:graphic>
          <a:graphicData uri="http://schemas.openxmlformats.org/drawingml/2006/chart">
            <c:chart r:id="rId3"/>
          </a:graphicData>
        </a:graphic>
      </p:graphicFrame>
      <p:sp>
        <p:nvSpPr>
          <p:cNvPr id="232" name="Google Shape;232;p21"/>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p:nvPr/>
        </p:nvSpPr>
        <p:spPr>
          <a:xfrm>
            <a:off x="571500" y="3409950"/>
            <a:ext cx="80010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239" name="Google Shape;239;p22"/>
          <p:cNvGraphicFramePr/>
          <p:nvPr/>
        </p:nvGraphicFramePr>
        <p:xfrm>
          <a:off x="381000" y="971550"/>
          <a:ext cx="8191500" cy="3886200"/>
        </p:xfrm>
        <a:graphic>
          <a:graphicData uri="http://schemas.openxmlformats.org/drawingml/2006/chart">
            <c:chart r:id="rId3"/>
          </a:graphicData>
        </a:graphic>
      </p:graphicFrame>
      <p:sp>
        <p:nvSpPr>
          <p:cNvPr id="240" name="Google Shape;240;p22"/>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p:nvPr/>
        </p:nvSpPr>
        <p:spPr>
          <a:xfrm>
            <a:off x="685800" y="2876550"/>
            <a:ext cx="76200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247" name="Google Shape;247;p23"/>
          <p:cNvGraphicFramePr/>
          <p:nvPr/>
        </p:nvGraphicFramePr>
        <p:xfrm>
          <a:off x="609600" y="895350"/>
          <a:ext cx="7848600" cy="4064000"/>
        </p:xfrm>
        <a:graphic>
          <a:graphicData uri="http://schemas.openxmlformats.org/drawingml/2006/chart">
            <c:chart r:id="rId3"/>
          </a:graphicData>
        </a:graphic>
      </p:graphicFrame>
      <p:sp>
        <p:nvSpPr>
          <p:cNvPr id="248" name="Google Shape;248;p2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p:nvPr/>
        </p:nvSpPr>
        <p:spPr>
          <a:xfrm>
            <a:off x="609600" y="2951018"/>
            <a:ext cx="80010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255" name="Google Shape;255;p24"/>
          <p:cNvGraphicFramePr/>
          <p:nvPr/>
        </p:nvGraphicFramePr>
        <p:xfrm>
          <a:off x="571500" y="1047750"/>
          <a:ext cx="7734300" cy="3733800"/>
        </p:xfrm>
        <a:graphic>
          <a:graphicData uri="http://schemas.openxmlformats.org/drawingml/2006/chart">
            <c:chart r:id="rId3"/>
          </a:graphicData>
        </a:graphic>
      </p:graphicFrame>
      <p:sp>
        <p:nvSpPr>
          <p:cNvPr id="256" name="Google Shape;256;p24"/>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700"/>
              <a:buFont typeface="Arial"/>
              <a:buNone/>
            </a:pPr>
            <a:r>
              <a:rPr b="1" lang="en-US" sz="2700">
                <a:latin typeface="Arial"/>
                <a:ea typeface="Arial"/>
                <a:cs typeface="Arial"/>
                <a:sym typeface="Arial"/>
              </a:rPr>
              <a:t>PHÁC ĐỒ TRUYỀN INSULIN </a:t>
            </a:r>
            <a:endParaRPr/>
          </a:p>
        </p:txBody>
      </p:sp>
      <p:sp>
        <p:nvSpPr>
          <p:cNvPr id="262" name="Google Shape;262;p25"/>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96520" lvl="0" marL="342900" rtl="0" algn="l">
              <a:spcBef>
                <a:spcPts val="0"/>
              </a:spcBef>
              <a:spcAft>
                <a:spcPts val="0"/>
              </a:spcAft>
              <a:buClr>
                <a:schemeClr val="lt1"/>
              </a:buClr>
              <a:buSzPts val="2800"/>
              <a:buNone/>
            </a:pPr>
            <a:r>
              <a:t/>
            </a:r>
            <a:endParaRPr/>
          </a:p>
        </p:txBody>
      </p:sp>
      <p:sp>
        <p:nvSpPr>
          <p:cNvPr id="263" name="Google Shape;263;p2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graphicFrame>
        <p:nvGraphicFramePr>
          <p:cNvPr id="264" name="Google Shape;264;p25"/>
          <p:cNvGraphicFramePr/>
          <p:nvPr/>
        </p:nvGraphicFramePr>
        <p:xfrm>
          <a:off x="520304" y="768135"/>
          <a:ext cx="7633096" cy="4089616"/>
        </p:xfrm>
        <a:graphic>
          <a:graphicData uri="http://schemas.openxmlformats.org/presentationml/2006/ole">
            <mc:AlternateContent>
              <mc:Choice Requires="v">
                <p:oleObj r:id="rId4" imgH="4089616" imgW="7633096" progId="Word.Document.12" spid="_x0000_s1">
                  <p:embed/>
                </p:oleObj>
              </mc:Choice>
              <mc:Fallback>
                <p:oleObj r:id="rId5" imgH="4089616" imgW="7633096" progId="Word.Document.12">
                  <p:embed/>
                  <p:pic>
                    <p:nvPicPr>
                      <p:cNvPr id="264" name="Google Shape;264;p25"/>
                      <p:cNvPicPr preferRelativeResize="0"/>
                      <p:nvPr/>
                    </p:nvPicPr>
                    <p:blipFill rotWithShape="1">
                      <a:blip r:embed="rId6">
                        <a:alphaModFix/>
                      </a:blip>
                      <a:srcRect b="0" l="0" r="0" t="0"/>
                      <a:stretch/>
                    </p:blipFill>
                    <p:spPr>
                      <a:xfrm>
                        <a:off x="520304" y="768135"/>
                        <a:ext cx="7633096" cy="4089616"/>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pic>
        <p:nvPicPr>
          <p:cNvPr id="270" name="Google Shape;270;p26"/>
          <p:cNvPicPr preferRelativeResize="0"/>
          <p:nvPr>
            <p:ph idx="1" type="body"/>
          </p:nvPr>
        </p:nvPicPr>
        <p:blipFill rotWithShape="1">
          <a:blip r:embed="rId3">
            <a:alphaModFix/>
          </a:blip>
          <a:srcRect b="0" l="0" r="0" t="0"/>
          <a:stretch/>
        </p:blipFill>
        <p:spPr>
          <a:xfrm>
            <a:off x="2057400" y="1276350"/>
            <a:ext cx="4648200" cy="3276599"/>
          </a:xfrm>
          <a:prstGeom prst="rect">
            <a:avLst/>
          </a:prstGeom>
          <a:noFill/>
          <a:ln>
            <a:noFill/>
          </a:ln>
        </p:spPr>
      </p:pic>
      <p:cxnSp>
        <p:nvCxnSpPr>
          <p:cNvPr id="271" name="Google Shape;271;p26"/>
          <p:cNvCxnSpPr/>
          <p:nvPr/>
        </p:nvCxnSpPr>
        <p:spPr>
          <a:xfrm>
            <a:off x="6718935" y="7360285"/>
            <a:ext cx="0" cy="273050"/>
          </a:xfrm>
          <a:prstGeom prst="straightConnector1">
            <a:avLst/>
          </a:prstGeom>
          <a:noFill/>
          <a:ln cap="flat" cmpd="sng" w="25400">
            <a:solidFill>
              <a:schemeClr val="dk1"/>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b="1" lang="en-US" sz="3000">
                <a:latin typeface="Arial"/>
                <a:ea typeface="Arial"/>
                <a:cs typeface="Arial"/>
                <a:sym typeface="Arial"/>
              </a:rPr>
              <a:t>BỔ SUNG INSULIN THEO NHU CẦU DINH DƯỠNG</a:t>
            </a:r>
            <a:endParaRPr/>
          </a:p>
        </p:txBody>
      </p:sp>
      <p:sp>
        <p:nvSpPr>
          <p:cNvPr id="277" name="Google Shape;277;p27"/>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1800"/>
              <a:buChar char="•"/>
            </a:pPr>
            <a:r>
              <a:rPr lang="en-US" sz="1800">
                <a:latin typeface="Arial"/>
                <a:ea typeface="Arial"/>
                <a:cs typeface="Arial"/>
                <a:sym typeface="Arial"/>
              </a:rPr>
              <a:t>Đối với bệnh nhân nhịn ăn hoàn toàn: tuân thủ phác đồ</a:t>
            </a:r>
            <a:endParaRPr sz="1800">
              <a:latin typeface="Arial"/>
              <a:ea typeface="Arial"/>
              <a:cs typeface="Arial"/>
              <a:sym typeface="Arial"/>
            </a:endParaRPr>
          </a:p>
          <a:p>
            <a:pPr indent="-274320" lvl="0" marL="342900" rtl="0" algn="l">
              <a:spcBef>
                <a:spcPts val="360"/>
              </a:spcBef>
              <a:spcAft>
                <a:spcPts val="0"/>
              </a:spcAft>
              <a:buClr>
                <a:schemeClr val="lt1"/>
              </a:buClr>
              <a:buSzPts val="1800"/>
              <a:buChar char="•"/>
            </a:pPr>
            <a:r>
              <a:rPr lang="en-US" sz="1800">
                <a:latin typeface="Arial"/>
                <a:ea typeface="Arial"/>
                <a:cs typeface="Arial"/>
                <a:sym typeface="Arial"/>
              </a:rPr>
              <a:t>Đối với bệnh nhân nuôi dưỡng đường tĩnh mạch</a:t>
            </a:r>
            <a:endParaRPr sz="1800">
              <a:latin typeface="Arial"/>
              <a:ea typeface="Arial"/>
              <a:cs typeface="Arial"/>
              <a:sym typeface="Arial"/>
            </a:endParaRPr>
          </a:p>
          <a:p>
            <a:pPr indent="-274319" lvl="1" marL="742950" rtl="0" algn="l">
              <a:spcBef>
                <a:spcPts val="360"/>
              </a:spcBef>
              <a:spcAft>
                <a:spcPts val="0"/>
              </a:spcAft>
              <a:buClr>
                <a:schemeClr val="lt1"/>
              </a:buClr>
              <a:buSzPts val="1800"/>
              <a:buChar char="–"/>
            </a:pPr>
            <a:r>
              <a:rPr lang="en-US" sz="1800">
                <a:latin typeface="Arial"/>
                <a:ea typeface="Arial"/>
                <a:cs typeface="Arial"/>
                <a:sym typeface="Arial"/>
              </a:rPr>
              <a:t>Thêm </a:t>
            </a:r>
            <a:r>
              <a:rPr b="1" lang="en-US" sz="1800">
                <a:latin typeface="Arial"/>
                <a:ea typeface="Arial"/>
                <a:cs typeface="Arial"/>
                <a:sym typeface="Arial"/>
              </a:rPr>
              <a:t>Actrapid</a:t>
            </a:r>
            <a:r>
              <a:rPr lang="en-US" sz="1800">
                <a:latin typeface="Arial"/>
                <a:ea typeface="Arial"/>
                <a:cs typeface="Arial"/>
                <a:sym typeface="Arial"/>
              </a:rPr>
              <a:t> mỗi 1 UI/ 10g dextrose pha vào chai truyền</a:t>
            </a:r>
            <a:endParaRPr sz="1800">
              <a:latin typeface="Arial"/>
              <a:ea typeface="Arial"/>
              <a:cs typeface="Arial"/>
              <a:sym typeface="Arial"/>
            </a:endParaRPr>
          </a:p>
          <a:p>
            <a:pPr indent="-274320" lvl="0" marL="342900" rtl="0" algn="l">
              <a:spcBef>
                <a:spcPts val="360"/>
              </a:spcBef>
              <a:spcAft>
                <a:spcPts val="0"/>
              </a:spcAft>
              <a:buClr>
                <a:schemeClr val="lt1"/>
              </a:buClr>
              <a:buSzPts val="1800"/>
              <a:buChar char="•"/>
            </a:pPr>
            <a:r>
              <a:rPr lang="en-US" sz="1800">
                <a:latin typeface="Arial"/>
                <a:ea typeface="Arial"/>
                <a:cs typeface="Arial"/>
                <a:sym typeface="Arial"/>
              </a:rPr>
              <a:t>Đối với bệnh nhân ăn qua sonde</a:t>
            </a:r>
            <a:endParaRPr/>
          </a:p>
          <a:p>
            <a:pPr indent="-274319" lvl="1" marL="742950" rtl="0" algn="l">
              <a:spcBef>
                <a:spcPts val="360"/>
              </a:spcBef>
              <a:spcAft>
                <a:spcPts val="0"/>
              </a:spcAft>
              <a:buClr>
                <a:schemeClr val="lt1"/>
              </a:buClr>
              <a:buSzPts val="1800"/>
              <a:buChar char="–"/>
            </a:pPr>
            <a:r>
              <a:rPr b="1" lang="en-US" sz="1800">
                <a:latin typeface="Arial"/>
                <a:ea typeface="Arial"/>
                <a:cs typeface="Arial"/>
                <a:sym typeface="Arial"/>
              </a:rPr>
              <a:t>Novorapid/ Acttrapid</a:t>
            </a:r>
            <a:endParaRPr sz="1800">
              <a:latin typeface="Arial"/>
              <a:ea typeface="Arial"/>
              <a:cs typeface="Arial"/>
              <a:sym typeface="Arial"/>
            </a:endParaRPr>
          </a:p>
          <a:p>
            <a:pPr indent="-274319" lvl="2" marL="1143000" rtl="0" algn="l">
              <a:spcBef>
                <a:spcPts val="360"/>
              </a:spcBef>
              <a:spcAft>
                <a:spcPts val="0"/>
              </a:spcAft>
              <a:buClr>
                <a:schemeClr val="lt1"/>
              </a:buClr>
              <a:buSzPts val="1800"/>
              <a:buChar char="•"/>
            </a:pPr>
            <a:r>
              <a:rPr lang="en-US" sz="1800">
                <a:latin typeface="Arial"/>
                <a:ea typeface="Arial"/>
                <a:cs typeface="Arial"/>
                <a:sym typeface="Arial"/>
              </a:rPr>
              <a:t>liều ước tính 1UI cho mỗi 15g carbohydrate </a:t>
            </a:r>
            <a:endParaRPr/>
          </a:p>
          <a:p>
            <a:pPr indent="-274319" lvl="2" marL="1143000" rtl="0" algn="l">
              <a:spcBef>
                <a:spcPts val="360"/>
              </a:spcBef>
              <a:spcAft>
                <a:spcPts val="0"/>
              </a:spcAft>
              <a:buClr>
                <a:schemeClr val="lt1"/>
              </a:buClr>
              <a:buSzPts val="1800"/>
              <a:buChar char="•"/>
            </a:pPr>
            <a:r>
              <a:rPr lang="en-US" sz="1800">
                <a:latin typeface="Arial"/>
                <a:ea typeface="Arial"/>
                <a:cs typeface="Arial"/>
                <a:sym typeface="Arial"/>
              </a:rPr>
              <a:t>tiêm dưới da trước mỗi bữa ăn</a:t>
            </a:r>
            <a:endParaRPr sz="1800">
              <a:latin typeface="Arial"/>
              <a:ea typeface="Arial"/>
              <a:cs typeface="Arial"/>
              <a:sym typeface="Arial"/>
            </a:endParaRPr>
          </a:p>
          <a:p>
            <a:pPr indent="-274320" lvl="0" marL="342900" rtl="0" algn="l">
              <a:spcBef>
                <a:spcPts val="360"/>
              </a:spcBef>
              <a:spcAft>
                <a:spcPts val="0"/>
              </a:spcAft>
              <a:buClr>
                <a:schemeClr val="lt1"/>
              </a:buClr>
              <a:buSzPts val="1800"/>
              <a:buChar char="•"/>
            </a:pPr>
            <a:r>
              <a:rPr lang="en-US" sz="1800">
                <a:latin typeface="Arial"/>
                <a:ea typeface="Arial"/>
                <a:cs typeface="Arial"/>
                <a:sym typeface="Arial"/>
              </a:rPr>
              <a:t>Đối với bệnh nhân ăn bằng đường miệng</a:t>
            </a:r>
            <a:endParaRPr sz="1800">
              <a:latin typeface="Arial"/>
              <a:ea typeface="Arial"/>
              <a:cs typeface="Arial"/>
              <a:sym typeface="Arial"/>
            </a:endParaRPr>
          </a:p>
          <a:p>
            <a:pPr indent="-274319" lvl="1" marL="742950" rtl="0" algn="l">
              <a:spcBef>
                <a:spcPts val="360"/>
              </a:spcBef>
              <a:spcAft>
                <a:spcPts val="0"/>
              </a:spcAft>
              <a:buClr>
                <a:schemeClr val="lt1"/>
              </a:buClr>
              <a:buSzPts val="1800"/>
              <a:buChar char="–"/>
            </a:pPr>
            <a:r>
              <a:rPr b="1" lang="en-US" sz="1800">
                <a:latin typeface="Arial"/>
                <a:ea typeface="Arial"/>
                <a:cs typeface="Arial"/>
                <a:sym typeface="Arial"/>
              </a:rPr>
              <a:t>Novorapid/ Actrapid</a:t>
            </a:r>
            <a:endParaRPr sz="1800">
              <a:latin typeface="Arial"/>
              <a:ea typeface="Arial"/>
              <a:cs typeface="Arial"/>
              <a:sym typeface="Arial"/>
            </a:endParaRPr>
          </a:p>
          <a:p>
            <a:pPr indent="-274319" lvl="2" marL="1143000" rtl="0" algn="l">
              <a:spcBef>
                <a:spcPts val="360"/>
              </a:spcBef>
              <a:spcAft>
                <a:spcPts val="0"/>
              </a:spcAft>
              <a:buClr>
                <a:schemeClr val="lt1"/>
              </a:buClr>
              <a:buSzPts val="1800"/>
              <a:buChar char="•"/>
            </a:pPr>
            <a:r>
              <a:rPr lang="en-US" sz="1800">
                <a:latin typeface="Arial"/>
                <a:ea typeface="Arial"/>
                <a:cs typeface="Arial"/>
                <a:sym typeface="Arial"/>
              </a:rPr>
              <a:t>Liều ước tính 1UI cho mỗi 15g carbohydrate </a:t>
            </a:r>
            <a:endParaRPr/>
          </a:p>
          <a:p>
            <a:pPr indent="-274319" lvl="2" marL="1143000" rtl="0" algn="l">
              <a:spcBef>
                <a:spcPts val="360"/>
              </a:spcBef>
              <a:spcAft>
                <a:spcPts val="0"/>
              </a:spcAft>
              <a:buClr>
                <a:schemeClr val="lt1"/>
              </a:buClr>
              <a:buSzPts val="1800"/>
              <a:buChar char="•"/>
            </a:pPr>
            <a:r>
              <a:rPr lang="en-US" sz="1800">
                <a:latin typeface="Arial"/>
                <a:ea typeface="Arial"/>
                <a:cs typeface="Arial"/>
                <a:sym typeface="Arial"/>
              </a:rPr>
              <a:t>Tiêm dưới da trước mỗi bữa ăn</a:t>
            </a:r>
            <a:endParaRPr sz="1800">
              <a:latin typeface="Arial"/>
              <a:ea typeface="Arial"/>
              <a:cs typeface="Arial"/>
              <a:sym typeface="Arial"/>
            </a:endParaRPr>
          </a:p>
          <a:p>
            <a:pPr indent="-160020" lvl="0" marL="342900" rtl="0" algn="l">
              <a:spcBef>
                <a:spcPts val="360"/>
              </a:spcBef>
              <a:spcAft>
                <a:spcPts val="0"/>
              </a:spcAft>
              <a:buClr>
                <a:schemeClr val="lt1"/>
              </a:buClr>
              <a:buSzPts val="1800"/>
              <a:buNone/>
            </a:pPr>
            <a:r>
              <a:t/>
            </a:r>
            <a:endParaRPr sz="1800"/>
          </a:p>
        </p:txBody>
      </p:sp>
      <p:sp>
        <p:nvSpPr>
          <p:cNvPr id="278" name="Google Shape;278;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700"/>
              <a:buFont typeface="Arial"/>
              <a:buNone/>
            </a:pPr>
            <a:r>
              <a:rPr lang="en-US" sz="2700">
                <a:latin typeface="Arial"/>
                <a:ea typeface="Arial"/>
                <a:cs typeface="Arial"/>
                <a:sym typeface="Arial"/>
              </a:rPr>
              <a:t>Diễn biến đường máu ( phác đồ mới)</a:t>
            </a:r>
            <a:endParaRPr/>
          </a:p>
        </p:txBody>
      </p:sp>
      <p:graphicFrame>
        <p:nvGraphicFramePr>
          <p:cNvPr id="284" name="Google Shape;284;p28"/>
          <p:cNvGraphicFramePr/>
          <p:nvPr/>
        </p:nvGraphicFramePr>
        <p:xfrm>
          <a:off x="457200" y="742951"/>
          <a:ext cx="3000000" cy="3000000"/>
        </p:xfrm>
        <a:graphic>
          <a:graphicData uri="http://schemas.openxmlformats.org/drawingml/2006/table">
            <a:tbl>
              <a:tblPr bandRow="1" firstRow="1">
                <a:noFill/>
                <a:tableStyleId>{1D3BDAE6-918E-49FC-88B5-A4B796A6B0B6}</a:tableStyleId>
              </a:tblPr>
              <a:tblGrid>
                <a:gridCol w="2057400"/>
                <a:gridCol w="2057400"/>
                <a:gridCol w="2057400"/>
                <a:gridCol w="2057400"/>
              </a:tblGrid>
              <a:tr h="315775">
                <a:tc>
                  <a:txBody>
                    <a:bodyPr/>
                    <a:lstStyle/>
                    <a:p>
                      <a:pPr indent="0" lvl="0" marL="0" marR="0" rtl="0" algn="l">
                        <a:spcBef>
                          <a:spcPts val="0"/>
                        </a:spcBef>
                        <a:spcAft>
                          <a:spcPts val="0"/>
                        </a:spcAft>
                        <a:buNone/>
                      </a:pPr>
                      <a:r>
                        <a:rPr lang="en-US" sz="1400" u="none" cap="none" strike="noStrike">
                          <a:latin typeface="Arial"/>
                          <a:ea typeface="Arial"/>
                          <a:cs typeface="Arial"/>
                          <a:sym typeface="Arial"/>
                        </a:rPr>
                        <a:t>GIỜ ( 15/3)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ĐMMM</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LIỀU</a:t>
                      </a:r>
                      <a:r>
                        <a:rPr lang="en-US" sz="1400">
                          <a:latin typeface="Arial"/>
                          <a:ea typeface="Arial"/>
                          <a:cs typeface="Arial"/>
                          <a:sym typeface="Arial"/>
                        </a:rPr>
                        <a:t> INSULIN ( UI/H)</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INSULIN BỔ XUNG</a:t>
                      </a:r>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13.4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12</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9.8</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4UI NOVORAPID</a:t>
                      </a:r>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15</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12.4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18</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13.1</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5</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4UI NOVORAPID</a:t>
                      </a:r>
                      <a:endParaRPr/>
                    </a:p>
                  </a:txBody>
                  <a:tcPr marT="34300" marB="34300" marR="68575" marL="68575"/>
                </a:tc>
              </a:tr>
              <a:tr h="793700">
                <a:tc>
                  <a:txBody>
                    <a:bodyPr/>
                    <a:lstStyle/>
                    <a:p>
                      <a:pPr indent="0" lvl="0" marL="0" marR="0" rtl="0" algn="l">
                        <a:spcBef>
                          <a:spcPts val="0"/>
                        </a:spcBef>
                        <a:spcAft>
                          <a:spcPts val="0"/>
                        </a:spcAft>
                        <a:buNone/>
                      </a:pPr>
                      <a:r>
                        <a:rPr lang="en-US" sz="1400">
                          <a:latin typeface="Arial"/>
                          <a:ea typeface="Arial"/>
                          <a:cs typeface="Arial"/>
                          <a:sym typeface="Arial"/>
                        </a:rPr>
                        <a:t>21</a:t>
                      </a:r>
                      <a:endParaRPr/>
                    </a:p>
                  </a:txBody>
                  <a:tcPr marT="34300" marB="34300" marR="68575" marL="68575"/>
                </a:tc>
                <a:tc>
                  <a:txBody>
                    <a:bodyPr/>
                    <a:lstStyle/>
                    <a:p>
                      <a:pPr indent="0" lvl="0" marL="0" marR="0" rtl="0" algn="l">
                        <a:spcBef>
                          <a:spcPts val="0"/>
                        </a:spcBef>
                        <a:spcAft>
                          <a:spcPts val="0"/>
                        </a:spcAft>
                        <a:buNone/>
                      </a:pPr>
                      <a:r>
                        <a:rPr b="1" lang="en-US" sz="1400">
                          <a:solidFill>
                            <a:srgbClr val="FF0000"/>
                          </a:solidFill>
                          <a:latin typeface="Arial"/>
                          <a:ea typeface="Arial"/>
                          <a:cs typeface="Arial"/>
                          <a:sym typeface="Arial"/>
                        </a:rPr>
                        <a:t>19.4</a:t>
                      </a:r>
                      <a:r>
                        <a:rPr lang="en-US" sz="1400">
                          <a:latin typeface="Arial"/>
                          <a:ea typeface="Arial"/>
                          <a:cs typeface="Arial"/>
                          <a:sym typeface="Arial"/>
                        </a:rPr>
                        <a:t> ( BN đòi ngừng truyền insulin, ăn bữa phụ)</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8</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0</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10.8</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11.4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 Novorapid</a:t>
                      </a:r>
                      <a:endParaRPr sz="1400">
                        <a:latin typeface="Arial"/>
                        <a:ea typeface="Arial"/>
                        <a:cs typeface="Arial"/>
                        <a:sym typeface="Arial"/>
                      </a:endParaRPr>
                    </a:p>
                  </a:txBody>
                  <a:tcPr marT="34300" marB="34300" marR="68575" marL="68575"/>
                </a:tc>
              </a:tr>
              <a:tr h="315775">
                <a:tc>
                  <a:txBody>
                    <a:bodyPr/>
                    <a:lstStyle/>
                    <a:p>
                      <a:pPr indent="0" lvl="0" marL="0" marR="0" rtl="0" algn="l">
                        <a:spcBef>
                          <a:spcPts val="0"/>
                        </a:spcBef>
                        <a:spcAft>
                          <a:spcPts val="0"/>
                        </a:spcAft>
                        <a:buNone/>
                      </a:pPr>
                      <a:r>
                        <a:rPr lang="en-US" sz="1400">
                          <a:latin typeface="Arial"/>
                          <a:ea typeface="Arial"/>
                          <a:cs typeface="Arial"/>
                          <a:sym typeface="Arial"/>
                        </a:rPr>
                        <a:t>Tổng liều insulin/24h</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102</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12</a:t>
                      </a:r>
                      <a:endParaRPr/>
                    </a:p>
                  </a:txBody>
                  <a:tcPr marT="34300" marB="34300" marR="68575" marL="68575"/>
                </a:tc>
              </a:tr>
              <a:tr h="315775">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bl>
          </a:graphicData>
        </a:graphic>
      </p:graphicFrame>
      <p:sp>
        <p:nvSpPr>
          <p:cNvPr id="285" name="Google Shape;285;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p:nvPr/>
        </p:nvSpPr>
        <p:spPr>
          <a:xfrm>
            <a:off x="381000" y="2876550"/>
            <a:ext cx="8001000" cy="60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291" name="Google Shape;291;p29"/>
          <p:cNvGraphicFramePr/>
          <p:nvPr/>
        </p:nvGraphicFramePr>
        <p:xfrm>
          <a:off x="381000" y="779318"/>
          <a:ext cx="8001000" cy="4064000"/>
        </p:xfrm>
        <a:graphic>
          <a:graphicData uri="http://schemas.openxmlformats.org/drawingml/2006/chart">
            <c:chart r:id="rId3"/>
          </a:graphicData>
        </a:graphic>
      </p:graphicFrame>
      <p:sp>
        <p:nvSpPr>
          <p:cNvPr id="292" name="Google Shape;292;p29"/>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THEO DÕI VÀ KIỂM SOÁT ĐM NỘI VIỆN</a:t>
            </a:r>
            <a:endParaRPr/>
          </a:p>
        </p:txBody>
      </p:sp>
      <p:sp>
        <p:nvSpPr>
          <p:cNvPr id="113" name="Google Shape;113;p3"/>
          <p:cNvSpPr txBox="1"/>
          <p:nvPr>
            <p:ph idx="1" type="body"/>
          </p:nvPr>
        </p:nvSpPr>
        <p:spPr>
          <a:xfrm>
            <a:off x="228600" y="819150"/>
            <a:ext cx="8610600" cy="3981450"/>
          </a:xfrm>
          <a:prstGeom prst="rect">
            <a:avLst/>
          </a:prstGeom>
          <a:noFill/>
          <a:ln>
            <a:noFill/>
          </a:ln>
        </p:spPr>
        <p:txBody>
          <a:bodyPr anchorCtr="0" anchor="t" bIns="45700" lIns="91425" spcFirstLastPara="1" rIns="91425" wrap="square" tIns="45700">
            <a:normAutofit fontScale="92500" lnSpcReduction="20000"/>
          </a:bodyPr>
          <a:lstStyle/>
          <a:p>
            <a:pPr indent="-274319" lvl="0" marL="342900" rtl="0" algn="just">
              <a:lnSpc>
                <a:spcPct val="150000"/>
              </a:lnSpc>
              <a:spcBef>
                <a:spcPts val="0"/>
              </a:spcBef>
              <a:spcAft>
                <a:spcPts val="0"/>
              </a:spcAft>
              <a:buClr>
                <a:schemeClr val="lt1"/>
              </a:buClr>
              <a:buSzPct val="100000"/>
              <a:buChar char="•"/>
            </a:pPr>
            <a:r>
              <a:rPr lang="en-US">
                <a:latin typeface="Times New Roman"/>
                <a:ea typeface="Times New Roman"/>
                <a:cs typeface="Times New Roman"/>
                <a:sym typeface="Times New Roman"/>
              </a:rPr>
              <a:t>Xét nghiệm </a:t>
            </a:r>
            <a:r>
              <a:rPr lang="en-US">
                <a:solidFill>
                  <a:srgbClr val="FF0000"/>
                </a:solidFill>
                <a:latin typeface="Times New Roman"/>
                <a:ea typeface="Times New Roman"/>
                <a:cs typeface="Times New Roman"/>
                <a:sym typeface="Times New Roman"/>
              </a:rPr>
              <a:t>HbA1c</a:t>
            </a:r>
            <a:r>
              <a:rPr lang="en-US">
                <a:latin typeface="Times New Roman"/>
                <a:ea typeface="Times New Roman"/>
                <a:cs typeface="Times New Roman"/>
                <a:sym typeface="Times New Roman"/>
              </a:rPr>
              <a:t> cho những trường hợp bị ĐTĐ hoặc tăng đường huyết ( glucose &gt; 7.8 mmol/l) khi nhập viện nếu chưa được làm 3 tháng trước đó</a:t>
            </a:r>
            <a:endParaRPr>
              <a:latin typeface="Times New Roman"/>
              <a:ea typeface="Times New Roman"/>
              <a:cs typeface="Times New Roman"/>
              <a:sym typeface="Times New Roman"/>
            </a:endParaRPr>
          </a:p>
          <a:p>
            <a:pPr indent="-274319" lvl="0" marL="342900" rtl="0" algn="just">
              <a:lnSpc>
                <a:spcPct val="150000"/>
              </a:lnSpc>
              <a:spcBef>
                <a:spcPts val="518"/>
              </a:spcBef>
              <a:spcAft>
                <a:spcPts val="0"/>
              </a:spcAft>
              <a:buClr>
                <a:schemeClr val="lt1"/>
              </a:buClr>
              <a:buSzPct val="100000"/>
              <a:buChar char="•"/>
            </a:pPr>
            <a:r>
              <a:rPr lang="en-US">
                <a:latin typeface="Times New Roman"/>
                <a:ea typeface="Times New Roman"/>
                <a:cs typeface="Times New Roman"/>
                <a:sym typeface="Times New Roman"/>
              </a:rPr>
              <a:t>Mục tiêu đường máu nội viện : </a:t>
            </a:r>
            <a:r>
              <a:rPr lang="en-US">
                <a:solidFill>
                  <a:srgbClr val="FF0000"/>
                </a:solidFill>
                <a:latin typeface="Times New Roman"/>
                <a:ea typeface="Times New Roman"/>
                <a:cs typeface="Times New Roman"/>
                <a:sym typeface="Times New Roman"/>
              </a:rPr>
              <a:t>7.8 – 10 mmol/l </a:t>
            </a:r>
            <a:r>
              <a:rPr lang="en-US">
                <a:latin typeface="Times New Roman"/>
                <a:ea typeface="Times New Roman"/>
                <a:cs typeface="Times New Roman"/>
                <a:sym typeface="Times New Roman"/>
              </a:rPr>
              <a:t>áp dụng với các trường hợp critical illness và non- critical illness</a:t>
            </a:r>
            <a:endParaRPr/>
          </a:p>
          <a:p>
            <a:pPr indent="-274319" lvl="0" marL="342900" rtl="0" algn="just">
              <a:lnSpc>
                <a:spcPct val="150000"/>
              </a:lnSpc>
              <a:spcBef>
                <a:spcPts val="518"/>
              </a:spcBef>
              <a:spcAft>
                <a:spcPts val="0"/>
              </a:spcAft>
              <a:buClr>
                <a:schemeClr val="lt1"/>
              </a:buClr>
              <a:buSzPct val="100000"/>
              <a:buChar char="•"/>
            </a:pPr>
            <a:r>
              <a:rPr lang="en-US">
                <a:latin typeface="Times New Roman"/>
                <a:ea typeface="Times New Roman"/>
                <a:cs typeface="Times New Roman"/>
                <a:sym typeface="Times New Roman"/>
              </a:rPr>
              <a:t>Mục tiêu : </a:t>
            </a:r>
            <a:r>
              <a:rPr lang="en-US">
                <a:solidFill>
                  <a:srgbClr val="FF0000"/>
                </a:solidFill>
                <a:latin typeface="Times New Roman"/>
                <a:ea typeface="Times New Roman"/>
                <a:cs typeface="Times New Roman"/>
                <a:sym typeface="Times New Roman"/>
              </a:rPr>
              <a:t>6.1 – 7.8 mmol/l </a:t>
            </a:r>
            <a:r>
              <a:rPr lang="en-US">
                <a:latin typeface="Times New Roman"/>
                <a:ea typeface="Times New Roman"/>
                <a:cs typeface="Times New Roman"/>
                <a:sym typeface="Times New Roman"/>
              </a:rPr>
              <a:t>có thể áp dụng nếu không bị hạ đường huyết</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700"/>
              <a:buFont typeface="Arial"/>
              <a:buNone/>
            </a:pPr>
            <a:r>
              <a:rPr lang="en-US" sz="2700">
                <a:latin typeface="Arial"/>
                <a:ea typeface="Arial"/>
                <a:cs typeface="Arial"/>
                <a:sym typeface="Arial"/>
              </a:rPr>
              <a:t>Diễn biến đường máu ( phác đồ mới)</a:t>
            </a:r>
            <a:endParaRPr/>
          </a:p>
        </p:txBody>
      </p:sp>
      <p:graphicFrame>
        <p:nvGraphicFramePr>
          <p:cNvPr id="298" name="Google Shape;298;p30"/>
          <p:cNvGraphicFramePr/>
          <p:nvPr/>
        </p:nvGraphicFramePr>
        <p:xfrm>
          <a:off x="457200" y="1200151"/>
          <a:ext cx="3000000" cy="3000000"/>
        </p:xfrm>
        <a:graphic>
          <a:graphicData uri="http://schemas.openxmlformats.org/drawingml/2006/table">
            <a:tbl>
              <a:tblPr bandRow="1" firstRow="1">
                <a:noFill/>
                <a:tableStyleId>{1D3BDAE6-918E-49FC-88B5-A4B796A6B0B6}</a:tableStyleId>
              </a:tblPr>
              <a:tblGrid>
                <a:gridCol w="2057400"/>
                <a:gridCol w="2057400"/>
                <a:gridCol w="2057400"/>
                <a:gridCol w="2057400"/>
              </a:tblGrid>
              <a:tr h="278100">
                <a:tc>
                  <a:txBody>
                    <a:bodyPr/>
                    <a:lstStyle/>
                    <a:p>
                      <a:pPr indent="0" lvl="0" marL="0" marR="0" rtl="0" algn="l">
                        <a:spcBef>
                          <a:spcPts val="0"/>
                        </a:spcBef>
                        <a:spcAft>
                          <a:spcPts val="0"/>
                        </a:spcAft>
                        <a:buNone/>
                      </a:pPr>
                      <a:r>
                        <a:rPr lang="en-US" sz="1400">
                          <a:latin typeface="Arial"/>
                          <a:ea typeface="Arial"/>
                          <a:cs typeface="Arial"/>
                          <a:sym typeface="Arial"/>
                        </a:rPr>
                        <a:t>GIỜ ( 16/3)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ĐMMM</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LIỀU</a:t>
                      </a:r>
                      <a:r>
                        <a:rPr lang="en-US" sz="1400">
                          <a:latin typeface="Arial"/>
                          <a:ea typeface="Arial"/>
                          <a:cs typeface="Arial"/>
                          <a:sym typeface="Arial"/>
                        </a:rPr>
                        <a:t> INSULIN ( UI/H)</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INSULIN BỔ XUNG</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11.4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lnSpc>
                          <a:spcPct val="100000"/>
                        </a:lnSpc>
                        <a:spcBef>
                          <a:spcPts val="0"/>
                        </a:spcBef>
                        <a:spcAft>
                          <a:spcPts val="0"/>
                        </a:spcAft>
                        <a:buClr>
                          <a:schemeClr val="dk1"/>
                        </a:buClr>
                        <a:buSzPts val="1400"/>
                        <a:buFont typeface="Arial"/>
                        <a:buNone/>
                      </a:pPr>
                      <a:r>
                        <a:rPr lang="en-US" sz="1400">
                          <a:latin typeface="Arial"/>
                          <a:ea typeface="Arial"/>
                          <a:cs typeface="Arial"/>
                          <a:sym typeface="Arial"/>
                        </a:rPr>
                        <a:t>4UI NOVORAPID</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10.6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12</a:t>
                      </a:r>
                      <a:endParaRPr/>
                    </a:p>
                  </a:txBody>
                  <a:tcPr marT="34300" marB="34300" marR="68575" marL="68575"/>
                </a:tc>
                <a:tc>
                  <a:txBody>
                    <a:bodyPr/>
                    <a:lstStyle/>
                    <a:p>
                      <a:pPr indent="0" lvl="0" marL="0" marR="0" rtl="0" algn="l">
                        <a:spcBef>
                          <a:spcPts val="0"/>
                        </a:spcBef>
                        <a:spcAft>
                          <a:spcPts val="0"/>
                        </a:spcAft>
                        <a:buNone/>
                      </a:pPr>
                      <a:r>
                        <a:rPr b="1" lang="en-US" sz="1400">
                          <a:solidFill>
                            <a:srgbClr val="FF0000"/>
                          </a:solidFill>
                          <a:latin typeface="Arial"/>
                          <a:ea typeface="Arial"/>
                          <a:cs typeface="Arial"/>
                          <a:sym typeface="Arial"/>
                        </a:rPr>
                        <a:t>7.2</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6UI NOVORAPID</a:t>
                      </a:r>
                      <a:endParaRPr/>
                    </a:p>
                  </a:txBody>
                  <a:tcPr marT="34300" marB="34300" marR="68575" marL="68575"/>
                </a:tc>
              </a:tr>
              <a:tr h="316225">
                <a:tc>
                  <a:txBody>
                    <a:bodyPr/>
                    <a:lstStyle/>
                    <a:p>
                      <a:pPr indent="0" lvl="0" marL="0" marR="0" rtl="0" algn="l">
                        <a:spcBef>
                          <a:spcPts val="0"/>
                        </a:spcBef>
                        <a:spcAft>
                          <a:spcPts val="0"/>
                        </a:spcAft>
                        <a:buNone/>
                      </a:pPr>
                      <a:r>
                        <a:rPr lang="en-US" sz="1400">
                          <a:latin typeface="Arial"/>
                          <a:ea typeface="Arial"/>
                          <a:cs typeface="Arial"/>
                          <a:sym typeface="Arial"/>
                        </a:rPr>
                        <a:t>15</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11.9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18</a:t>
                      </a:r>
                      <a:endParaRPr/>
                    </a:p>
                  </a:txBody>
                  <a:tcPr marT="34300" marB="34300" marR="68575" marL="68575"/>
                </a:tc>
                <a:tc>
                  <a:txBody>
                    <a:bodyPr/>
                    <a:lstStyle/>
                    <a:p>
                      <a:pPr indent="0" lvl="0" marL="0" marR="0" rtl="0" algn="l">
                        <a:spcBef>
                          <a:spcPts val="0"/>
                        </a:spcBef>
                        <a:spcAft>
                          <a:spcPts val="0"/>
                        </a:spcAft>
                        <a:buNone/>
                      </a:pPr>
                      <a:r>
                        <a:rPr b="1" lang="en-US" sz="1400">
                          <a:solidFill>
                            <a:srgbClr val="FF0000"/>
                          </a:solidFill>
                          <a:latin typeface="Arial"/>
                          <a:ea typeface="Arial"/>
                          <a:cs typeface="Arial"/>
                          <a:sym typeface="Arial"/>
                        </a:rPr>
                        <a:t>7.3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10UI NOVORAPID</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21</a:t>
                      </a:r>
                      <a:endParaRPr/>
                    </a:p>
                  </a:txBody>
                  <a:tcPr marT="34300" marB="34300" marR="68575" marL="68575"/>
                </a:tc>
                <a:tc>
                  <a:txBody>
                    <a:bodyPr/>
                    <a:lstStyle/>
                    <a:p>
                      <a:pPr indent="0" lvl="0" marL="0" marR="0" rtl="0" algn="l">
                        <a:spcBef>
                          <a:spcPts val="0"/>
                        </a:spcBef>
                        <a:spcAft>
                          <a:spcPts val="0"/>
                        </a:spcAft>
                        <a:buNone/>
                      </a:pPr>
                      <a:r>
                        <a:rPr b="1" lang="en-US" sz="1400">
                          <a:solidFill>
                            <a:srgbClr val="FF0000"/>
                          </a:solidFill>
                          <a:latin typeface="Arial"/>
                          <a:ea typeface="Arial"/>
                          <a:cs typeface="Arial"/>
                          <a:sym typeface="Arial"/>
                        </a:rPr>
                        <a:t>7.9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0</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7.8</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3.5</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7.4</a:t>
                      </a:r>
                      <a:endParaRPr/>
                    </a:p>
                  </a:txBody>
                  <a:tcPr marT="34300" marB="34300" marR="68575" marL="68575"/>
                </a:tc>
                <a:tc>
                  <a:txBody>
                    <a:bodyPr/>
                    <a:lstStyle/>
                    <a:p>
                      <a:pPr indent="0" lvl="0" marL="0" marR="0" rtl="0" algn="l">
                        <a:spcBef>
                          <a:spcPts val="0"/>
                        </a:spcBef>
                        <a:spcAft>
                          <a:spcPts val="0"/>
                        </a:spcAft>
                        <a:buNone/>
                      </a:pPr>
                      <a:r>
                        <a:rPr lang="en-US" sz="1400"/>
                        <a:t>3</a:t>
                      </a:r>
                      <a:endParaRPr/>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Tổng liều insulin/24h</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114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20</a:t>
                      </a:r>
                      <a:endParaRPr/>
                    </a:p>
                  </a:txBody>
                  <a:tcPr marT="34300" marB="34300" marR="68575" marL="68575"/>
                </a:tc>
              </a:tr>
              <a:tr h="278100">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bl>
          </a:graphicData>
        </a:graphic>
      </p:graphicFrame>
      <p:sp>
        <p:nvSpPr>
          <p:cNvPr id="299" name="Google Shape;299;p3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p:nvPr/>
        </p:nvSpPr>
        <p:spPr>
          <a:xfrm>
            <a:off x="685800" y="1885950"/>
            <a:ext cx="8001000" cy="7221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305" name="Google Shape;305;p31"/>
          <p:cNvGraphicFramePr/>
          <p:nvPr/>
        </p:nvGraphicFramePr>
        <p:xfrm>
          <a:off x="685800" y="895350"/>
          <a:ext cx="7886700" cy="3886200"/>
        </p:xfrm>
        <a:graphic>
          <a:graphicData uri="http://schemas.openxmlformats.org/drawingml/2006/chart">
            <c:chart r:id="rId3"/>
          </a:graphicData>
        </a:graphic>
      </p:graphicFrame>
      <p:sp>
        <p:nvSpPr>
          <p:cNvPr id="306" name="Google Shape;306;p31"/>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700"/>
              <a:buFont typeface="Arial"/>
              <a:buNone/>
            </a:pPr>
            <a:r>
              <a:rPr lang="en-US" sz="2700">
                <a:latin typeface="Arial"/>
                <a:ea typeface="Arial"/>
                <a:cs typeface="Arial"/>
                <a:sym typeface="Arial"/>
              </a:rPr>
              <a:t>Diễn biến đường máu ( phác đồ mới)</a:t>
            </a:r>
            <a:endParaRPr/>
          </a:p>
        </p:txBody>
      </p:sp>
      <p:graphicFrame>
        <p:nvGraphicFramePr>
          <p:cNvPr id="313" name="Google Shape;313;p32"/>
          <p:cNvGraphicFramePr/>
          <p:nvPr/>
        </p:nvGraphicFramePr>
        <p:xfrm>
          <a:off x="457200" y="1200151"/>
          <a:ext cx="3000000" cy="3000000"/>
        </p:xfrm>
        <a:graphic>
          <a:graphicData uri="http://schemas.openxmlformats.org/drawingml/2006/table">
            <a:tbl>
              <a:tblPr bandRow="1" firstRow="1">
                <a:noFill/>
                <a:tableStyleId>{1D3BDAE6-918E-49FC-88B5-A4B796A6B0B6}</a:tableStyleId>
              </a:tblPr>
              <a:tblGrid>
                <a:gridCol w="2057400"/>
                <a:gridCol w="2057400"/>
                <a:gridCol w="2057400"/>
                <a:gridCol w="2057400"/>
              </a:tblGrid>
              <a:tr h="278100">
                <a:tc>
                  <a:txBody>
                    <a:bodyPr/>
                    <a:lstStyle/>
                    <a:p>
                      <a:pPr indent="0" lvl="0" marL="0" marR="0" rtl="0" algn="l">
                        <a:spcBef>
                          <a:spcPts val="0"/>
                        </a:spcBef>
                        <a:spcAft>
                          <a:spcPts val="0"/>
                        </a:spcAft>
                        <a:buNone/>
                      </a:pPr>
                      <a:r>
                        <a:rPr lang="en-US" sz="1400">
                          <a:latin typeface="Arial"/>
                          <a:ea typeface="Arial"/>
                          <a:cs typeface="Arial"/>
                          <a:sym typeface="Arial"/>
                        </a:rPr>
                        <a:t>GIỜ ( 17/3)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ĐMMM</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LIỀU</a:t>
                      </a:r>
                      <a:r>
                        <a:rPr lang="en-US" sz="1400">
                          <a:latin typeface="Arial"/>
                          <a:ea typeface="Arial"/>
                          <a:cs typeface="Arial"/>
                          <a:sym typeface="Arial"/>
                        </a:rPr>
                        <a:t> INSULIN ( UI/H)</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INSULIN BỔ XUNG</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7.4</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lnSpc>
                          <a:spcPct val="100000"/>
                        </a:lnSpc>
                        <a:spcBef>
                          <a:spcPts val="0"/>
                        </a:spcBef>
                        <a:spcAft>
                          <a:spcPts val="0"/>
                        </a:spcAft>
                        <a:buClr>
                          <a:schemeClr val="dk1"/>
                        </a:buClr>
                        <a:buSzPts val="1400"/>
                        <a:buFont typeface="Arial"/>
                        <a:buNone/>
                      </a:pPr>
                      <a:r>
                        <a:rPr lang="en-US" sz="1400">
                          <a:latin typeface="Arial"/>
                          <a:ea typeface="Arial"/>
                          <a:cs typeface="Arial"/>
                          <a:sym typeface="Arial"/>
                        </a:rPr>
                        <a:t>6UI NOVORAPID</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13.1</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5</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12</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6UI NOVORAPID</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15</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6.5</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2.5</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18</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7.7</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2</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6UI NOVORAPID</a:t>
                      </a:r>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21</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6.9</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1.5</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0</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7.2</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3</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10.7</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1.5</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6</a:t>
                      </a:r>
                      <a:endParaRPr/>
                    </a:p>
                  </a:txBody>
                  <a:tcPr marT="34300" marB="34300" marR="68575" marL="68575"/>
                </a:tc>
                <a:tc>
                  <a:txBody>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8.7</a:t>
                      </a:r>
                      <a:endParaRPr/>
                    </a:p>
                  </a:txBody>
                  <a:tcPr marT="34300" marB="34300" marR="68575" marL="68575"/>
                </a:tc>
                <a:tc>
                  <a:txBody>
                    <a:bodyPr/>
                    <a:lstStyle/>
                    <a:p>
                      <a:pPr indent="0" lvl="0" marL="0" marR="0" rtl="0" algn="l">
                        <a:spcBef>
                          <a:spcPts val="0"/>
                        </a:spcBef>
                        <a:spcAft>
                          <a:spcPts val="0"/>
                        </a:spcAft>
                        <a:buNone/>
                      </a:pPr>
                      <a:r>
                        <a:rPr lang="en-US" sz="1400"/>
                        <a:t>1.5</a:t>
                      </a:r>
                      <a:endParaRPr/>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00">
                <a:tc>
                  <a:txBody>
                    <a:bodyPr/>
                    <a:lstStyle/>
                    <a:p>
                      <a:pPr indent="0" lvl="0" marL="0" marR="0" rtl="0" algn="l">
                        <a:spcBef>
                          <a:spcPts val="0"/>
                        </a:spcBef>
                        <a:spcAft>
                          <a:spcPts val="0"/>
                        </a:spcAft>
                        <a:buNone/>
                      </a:pPr>
                      <a:r>
                        <a:rPr lang="en-US" sz="1400">
                          <a:latin typeface="Arial"/>
                          <a:ea typeface="Arial"/>
                          <a:cs typeface="Arial"/>
                          <a:sym typeface="Arial"/>
                        </a:rPr>
                        <a:t>Tổng liều insulin/24h</a:t>
                      </a:r>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48.5</a:t>
                      </a:r>
                      <a:endParaRPr/>
                    </a:p>
                  </a:txBody>
                  <a:tcPr marT="34300" marB="34300" marR="68575" marL="68575"/>
                </a:tc>
                <a:tc>
                  <a:txBody>
                    <a:bodyPr/>
                    <a:lstStyle/>
                    <a:p>
                      <a:pPr indent="0" lvl="0" marL="0" marR="0" rtl="0" algn="l">
                        <a:spcBef>
                          <a:spcPts val="0"/>
                        </a:spcBef>
                        <a:spcAft>
                          <a:spcPts val="0"/>
                        </a:spcAft>
                        <a:buNone/>
                      </a:pPr>
                      <a:r>
                        <a:rPr lang="en-US" sz="1400">
                          <a:latin typeface="Arial"/>
                          <a:ea typeface="Arial"/>
                          <a:cs typeface="Arial"/>
                          <a:sym typeface="Arial"/>
                        </a:rPr>
                        <a:t>18</a:t>
                      </a:r>
                      <a:endParaRPr/>
                    </a:p>
                  </a:txBody>
                  <a:tcPr marT="34300" marB="34300" marR="68575" marL="68575"/>
                </a:tc>
              </a:tr>
              <a:tr h="278100">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34300" marB="34300" marR="68575" marL="68575"/>
                </a:tc>
              </a:tr>
            </a:tbl>
          </a:graphicData>
        </a:graphic>
      </p:graphicFrame>
      <p:sp>
        <p:nvSpPr>
          <p:cNvPr id="314" name="Google Shape;314;p3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sp>
        <p:nvSpPr>
          <p:cNvPr id="315" name="Google Shape;315;p32"/>
          <p:cNvSpPr/>
          <p:nvPr/>
        </p:nvSpPr>
        <p:spPr>
          <a:xfrm>
            <a:off x="4572000" y="3967163"/>
            <a:ext cx="4114800" cy="335756"/>
          </a:xfrm>
          <a:prstGeom prst="rect">
            <a:avLst/>
          </a:prstGeom>
          <a:noFill/>
          <a:ln cap="flat" cmpd="sng" w="38100">
            <a:solidFill>
              <a:srgbClr val="FF0000"/>
            </a:solidFill>
            <a:prstDash val="solid"/>
            <a:miter lim="800000"/>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p:nvPr/>
        </p:nvSpPr>
        <p:spPr>
          <a:xfrm>
            <a:off x="666750" y="1743652"/>
            <a:ext cx="7810500" cy="6756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2B23FF"/>
                </a:solidFill>
                <a:latin typeface="Calibri"/>
                <a:ea typeface="Calibri"/>
                <a:cs typeface="Calibri"/>
                <a:sym typeface="Calibri"/>
              </a:rPr>
              <a:t>Mục tiêu đường huyết: 7.8 – 10 mmol/l</a:t>
            </a:r>
            <a:endParaRPr/>
          </a:p>
        </p:txBody>
      </p:sp>
      <p:graphicFrame>
        <p:nvGraphicFramePr>
          <p:cNvPr id="321" name="Google Shape;321;p33"/>
          <p:cNvGraphicFramePr/>
          <p:nvPr/>
        </p:nvGraphicFramePr>
        <p:xfrm>
          <a:off x="571500" y="737755"/>
          <a:ext cx="7905750" cy="4064000"/>
        </p:xfrm>
        <a:graphic>
          <a:graphicData uri="http://schemas.openxmlformats.org/drawingml/2006/chart">
            <c:chart r:id="rId3"/>
          </a:graphicData>
        </a:graphic>
      </p:graphicFrame>
      <p:sp>
        <p:nvSpPr>
          <p:cNvPr id="322" name="Google Shape;322;p3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400"/>
              <a:buFont typeface="Calibri"/>
              <a:buNone/>
            </a:pPr>
            <a:r>
              <a:rPr b="1" lang="en-US" sz="3400">
                <a:latin typeface="Calibri"/>
                <a:ea typeface="Calibri"/>
                <a:cs typeface="Calibri"/>
                <a:sym typeface="Calibri"/>
              </a:rPr>
              <a:t>DIỄN BIẾN ĐƯỜNG MÁU MAO MẠCH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34"/>
          <p:cNvGraphicFramePr/>
          <p:nvPr/>
        </p:nvGraphicFramePr>
        <p:xfrm>
          <a:off x="4892279" y="592929"/>
          <a:ext cx="3000000" cy="3000000"/>
        </p:xfrm>
        <a:graphic>
          <a:graphicData uri="http://schemas.openxmlformats.org/drawingml/2006/table">
            <a:tbl>
              <a:tblPr>
                <a:noFill/>
                <a:tableStyleId>{D5AF5082-17AE-4FC2-883B-B86A20F7D40D}</a:tableStyleId>
              </a:tblPr>
              <a:tblGrid>
                <a:gridCol w="2019300"/>
                <a:gridCol w="2019300"/>
              </a:tblGrid>
              <a:tr h="473875">
                <a:tc>
                  <a:txBody>
                    <a:bodyPr/>
                    <a:lstStyle/>
                    <a:p>
                      <a:pPr indent="0" lvl="0" marL="0" marR="0" rtl="0" algn="ctr">
                        <a:lnSpc>
                          <a:spcPct val="200000"/>
                        </a:lnSpc>
                        <a:spcBef>
                          <a:spcPts val="0"/>
                        </a:spcBef>
                        <a:spcAft>
                          <a:spcPts val="0"/>
                        </a:spcAft>
                        <a:buClr>
                          <a:srgbClr val="FFFFFF"/>
                        </a:buClr>
                        <a:buSzPts val="1100"/>
                        <a:buFont typeface="Times New Roman"/>
                        <a:buNone/>
                      </a:pPr>
                      <a:r>
                        <a:rPr b="1" i="0" lang="en-US" sz="1100" u="none" cap="none" strike="noStrike">
                          <a:solidFill>
                            <a:srgbClr val="FFFFFF"/>
                          </a:solidFill>
                          <a:latin typeface="Times New Roman"/>
                          <a:ea typeface="Times New Roman"/>
                          <a:cs typeface="Times New Roman"/>
                          <a:sym typeface="Times New Roman"/>
                        </a:rPr>
                        <a:t>GLUCOSE MÁU ( MMOL/L)</a:t>
                      </a:r>
                      <a:endParaRPr b="1" i="0" sz="1100" u="none" cap="none" strike="noStrike">
                        <a:solidFill>
                          <a:srgbClr val="FFFFFF"/>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200000"/>
                        </a:lnSpc>
                        <a:spcBef>
                          <a:spcPts val="0"/>
                        </a:spcBef>
                        <a:spcAft>
                          <a:spcPts val="0"/>
                        </a:spcAft>
                        <a:buClr>
                          <a:srgbClr val="FFFFFF"/>
                        </a:buClr>
                        <a:buSzPts val="1100"/>
                        <a:buFont typeface="Times New Roman"/>
                        <a:buNone/>
                      </a:pPr>
                      <a:r>
                        <a:rPr b="1" i="0" lang="en-US" sz="1100" u="none" cap="none" strike="noStrike">
                          <a:solidFill>
                            <a:srgbClr val="FFFFFF"/>
                          </a:solidFill>
                          <a:latin typeface="Times New Roman"/>
                          <a:ea typeface="Times New Roman"/>
                          <a:cs typeface="Times New Roman"/>
                          <a:sym typeface="Times New Roman"/>
                        </a:rPr>
                        <a:t>LIỀU INSULIN ( UI/H)</a:t>
                      </a:r>
                      <a:endParaRPr b="1" i="0" sz="1100" u="none" cap="none" strike="noStrike">
                        <a:solidFill>
                          <a:srgbClr val="FFFFFF"/>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&lt; 7</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Ngừng</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7 – 8.2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0.2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8.3 - 9.5</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0.5</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9.6 – 11.0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11.1 – 14.0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2</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14.1 – 17.0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3</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17.1 – 20.0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4</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3875">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&gt; 20</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2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6</a:t>
                      </a:r>
                      <a:endParaRPr b="0" i="0" sz="1100" u="none" cap="none" strike="noStrike">
                        <a:solidFill>
                          <a:srgbClr val="000000"/>
                        </a:solidFill>
                        <a:latin typeface="Cambria"/>
                        <a:ea typeface="Cambria"/>
                        <a:cs typeface="Cambria"/>
                        <a:sym typeface="Cambria"/>
                      </a:endParaRPr>
                    </a:p>
                  </a:txBody>
                  <a:tcPr marT="0" marB="0" marR="54500" marL="54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29" name="Google Shape;329;p34"/>
          <p:cNvSpPr txBox="1"/>
          <p:nvPr>
            <p:ph idx="2" type="body"/>
          </p:nvPr>
        </p:nvSpPr>
        <p:spPr>
          <a:xfrm>
            <a:off x="333375" y="833438"/>
            <a:ext cx="4038600" cy="40243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lt1"/>
              </a:buClr>
              <a:buSzPts val="2400"/>
              <a:buChar char="•"/>
            </a:pPr>
            <a:r>
              <a:rPr lang="en-US" sz="2400">
                <a:latin typeface="Times New Roman"/>
                <a:ea typeface="Times New Roman"/>
                <a:cs typeface="Times New Roman"/>
                <a:sym typeface="Times New Roman"/>
              </a:rPr>
              <a:t>Phác đồ phù hợp nhu cầu tại khoa Nội tổng hợp</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lt1"/>
              </a:buClr>
              <a:buSzPts val="2400"/>
              <a:buChar char="•"/>
            </a:pPr>
            <a:r>
              <a:rPr lang="en-US" sz="2400">
                <a:latin typeface="Times New Roman"/>
                <a:ea typeface="Times New Roman"/>
                <a:cs typeface="Times New Roman"/>
                <a:sym typeface="Times New Roman"/>
              </a:rPr>
              <a:t>Sau 2 ngày, &gt; 50% số lần thử không đạt mục tiêu điều trị           hội chẩn chuyên khoa Nội Tiết</a:t>
            </a:r>
            <a:endParaRPr sz="2400">
              <a:latin typeface="Times New Roman"/>
              <a:ea typeface="Times New Roman"/>
              <a:cs typeface="Times New Roman"/>
              <a:sym typeface="Times New Roman"/>
            </a:endParaRPr>
          </a:p>
        </p:txBody>
      </p:sp>
      <p:sp>
        <p:nvSpPr>
          <p:cNvPr id="330" name="Google Shape;330;p3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900" u="none" cap="none" strike="noStrike">
              <a:solidFill>
                <a:srgbClr val="898989"/>
              </a:solidFill>
              <a:latin typeface="Calibri"/>
              <a:ea typeface="Calibri"/>
              <a:cs typeface="Calibri"/>
              <a:sym typeface="Calibri"/>
            </a:endParaRPr>
          </a:p>
        </p:txBody>
      </p:sp>
      <p:cxnSp>
        <p:nvCxnSpPr>
          <p:cNvPr id="331" name="Google Shape;331;p34"/>
          <p:cNvCxnSpPr/>
          <p:nvPr/>
        </p:nvCxnSpPr>
        <p:spPr>
          <a:xfrm>
            <a:off x="1447800" y="2647950"/>
            <a:ext cx="609600" cy="0"/>
          </a:xfrm>
          <a:prstGeom prst="straightConnector1">
            <a:avLst/>
          </a:prstGeom>
          <a:noFill/>
          <a:ln cap="flat" cmpd="sng" w="38100">
            <a:solidFill>
              <a:srgbClr val="FFCC00"/>
            </a:solidFill>
            <a:prstDash val="solid"/>
            <a:round/>
            <a:headEnd len="sm" w="sm" type="none"/>
            <a:tailEnd len="med" w="med" type="triangle"/>
          </a:ln>
        </p:spPr>
      </p:cxnSp>
      <p:sp>
        <p:nvSpPr>
          <p:cNvPr id="332" name="Google Shape;332;p34"/>
          <p:cNvSpPr txBox="1"/>
          <p:nvPr/>
        </p:nvSpPr>
        <p:spPr>
          <a:xfrm>
            <a:off x="2819400" y="8154"/>
            <a:ext cx="27547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Times New Roman"/>
                <a:ea typeface="Times New Roman"/>
                <a:cs typeface="Times New Roman"/>
                <a:sym typeface="Times New Roman"/>
              </a:rPr>
              <a:t>TỔNG KẾT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nvSpPr>
        <p:spPr>
          <a:xfrm>
            <a:off x="1333500" y="1615678"/>
            <a:ext cx="6819900" cy="23276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accent6"/>
                </a:solidFill>
                <a:latin typeface="Times New Roman"/>
                <a:ea typeface="Times New Roman"/>
                <a:cs typeface="Times New Roman"/>
                <a:sym typeface="Times New Roman"/>
              </a:rPr>
              <a:t>3. KIỂM SOÁT ĐƯỜNG HUYẾT KHI NUÔI DƯỠNG HOÀN TOÀN ĐƯỜNG TĨNH MẠCH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344" name="Google Shape;344;p36"/>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BN nam, nghiện rượu, 50t. Nhập viện vì tình trạng đau bụng vùng thượng vị, bụng chướng hơi, nôn nhiều. BN được chẩn đoán viêm tuỵ cấp hoại tử. Nhập viện: BN được đặt sonde dạ dày, nhịn ăn, nuôi dưỡng đường tĩnh mạch hoàn toàn. Glucose máu 22 mmol/l, Hba1c 14%. </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Thảo luận?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Kiểm soát đường huyết ntn?</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350" name="Google Shape;350;p37"/>
          <p:cNvSpPr txBox="1"/>
          <p:nvPr>
            <p:ph idx="1" type="body"/>
          </p:nvPr>
        </p:nvSpPr>
        <p:spPr>
          <a:xfrm>
            <a:off x="457200" y="768134"/>
            <a:ext cx="8229600" cy="4242016"/>
          </a:xfrm>
          <a:prstGeom prst="rect">
            <a:avLst/>
          </a:prstGeom>
          <a:noFill/>
          <a:ln>
            <a:noFill/>
          </a:ln>
        </p:spPr>
        <p:txBody>
          <a:bodyPr anchorCtr="0" anchor="t" bIns="45700" lIns="91425" spcFirstLastPara="1" rIns="91425" wrap="square" tIns="45700">
            <a:normAutofit lnSpcReduction="10000"/>
          </a:bodyPr>
          <a:lstStyle/>
          <a:p>
            <a:pPr indent="-274320" lvl="0" marL="342900" rtl="0" algn="l">
              <a:spcBef>
                <a:spcPts val="0"/>
              </a:spcBef>
              <a:spcAft>
                <a:spcPts val="0"/>
              </a:spcAft>
              <a:buClr>
                <a:schemeClr val="lt1"/>
              </a:buClr>
              <a:buSzPts val="2800"/>
              <a:buChar char="•"/>
            </a:pPr>
            <a:r>
              <a:rPr lang="en-US"/>
              <a:t>Tính nhu cầu năng lượng:</a:t>
            </a:r>
            <a:endParaRPr/>
          </a:p>
          <a:p>
            <a:pPr indent="-274319" lvl="1" marL="742950" rtl="0" algn="l">
              <a:spcBef>
                <a:spcPts val="480"/>
              </a:spcBef>
              <a:spcAft>
                <a:spcPts val="0"/>
              </a:spcAft>
              <a:buClr>
                <a:schemeClr val="lt1"/>
              </a:buClr>
              <a:buSzPts val="2400"/>
              <a:buChar char="–"/>
            </a:pPr>
            <a:r>
              <a:rPr lang="en-US"/>
              <a:t>Carbohydrate &lt; 150g/d</a:t>
            </a:r>
            <a:endParaRPr/>
          </a:p>
          <a:p>
            <a:pPr indent="-274319" lvl="1" marL="742950" rtl="0" algn="l">
              <a:spcBef>
                <a:spcPts val="480"/>
              </a:spcBef>
              <a:spcAft>
                <a:spcPts val="0"/>
              </a:spcAft>
              <a:buClr>
                <a:schemeClr val="lt1"/>
              </a:buClr>
              <a:buSzPts val="2400"/>
              <a:buChar char="–"/>
            </a:pPr>
            <a:r>
              <a:rPr lang="en-US"/>
              <a:t>Ươc tính : lượng Carbohydate 2g/kg/ngày</a:t>
            </a:r>
            <a:endParaRPr/>
          </a:p>
          <a:p>
            <a:pPr indent="-274320" lvl="0" marL="342900" rtl="0" algn="l">
              <a:spcBef>
                <a:spcPts val="560"/>
              </a:spcBef>
              <a:spcAft>
                <a:spcPts val="0"/>
              </a:spcAft>
              <a:buClr>
                <a:schemeClr val="lt1"/>
              </a:buClr>
              <a:buSzPts val="2800"/>
              <a:buChar char="•"/>
            </a:pPr>
            <a:r>
              <a:rPr lang="en-US"/>
              <a:t>Dịch truyền:</a:t>
            </a:r>
            <a:endParaRPr/>
          </a:p>
          <a:p>
            <a:pPr indent="-274319" lvl="1" marL="742950" rtl="0" algn="l">
              <a:spcBef>
                <a:spcPts val="480"/>
              </a:spcBef>
              <a:spcAft>
                <a:spcPts val="0"/>
              </a:spcAft>
              <a:buClr>
                <a:schemeClr val="lt1"/>
              </a:buClr>
              <a:buSzPts val="2400"/>
              <a:buChar char="–"/>
            </a:pPr>
            <a:r>
              <a:rPr lang="en-US"/>
              <a:t>1000ml Glucose 10% ( 100g/ 1000ml), hoặc</a:t>
            </a:r>
            <a:endParaRPr/>
          </a:p>
          <a:p>
            <a:pPr indent="-274319" lvl="1" marL="742950" rtl="0" algn="l">
              <a:spcBef>
                <a:spcPts val="480"/>
              </a:spcBef>
              <a:spcAft>
                <a:spcPts val="0"/>
              </a:spcAft>
              <a:buClr>
                <a:schemeClr val="lt1"/>
              </a:buClr>
              <a:buSzPts val="2400"/>
              <a:buChar char="–"/>
            </a:pPr>
            <a:r>
              <a:rPr lang="en-US"/>
              <a:t>Nutiflex 88g glucose + 500ml G10% ( 50g)</a:t>
            </a:r>
            <a:endParaRPr/>
          </a:p>
          <a:p>
            <a:pPr indent="-274320" lvl="0" marL="342900" rtl="0" algn="l">
              <a:spcBef>
                <a:spcPts val="560"/>
              </a:spcBef>
              <a:spcAft>
                <a:spcPts val="0"/>
              </a:spcAft>
              <a:buClr>
                <a:schemeClr val="lt1"/>
              </a:buClr>
              <a:buSzPts val="2800"/>
              <a:buChar char="•"/>
            </a:pPr>
            <a:r>
              <a:rPr lang="en-US"/>
              <a:t>Liều insulin</a:t>
            </a:r>
            <a:endParaRPr/>
          </a:p>
          <a:p>
            <a:pPr indent="-274319" lvl="1" marL="742950" rtl="0" algn="l">
              <a:spcBef>
                <a:spcPts val="480"/>
              </a:spcBef>
              <a:spcAft>
                <a:spcPts val="0"/>
              </a:spcAft>
              <a:buClr>
                <a:schemeClr val="lt1"/>
              </a:buClr>
              <a:buSzPts val="2400"/>
              <a:buChar char="–"/>
            </a:pPr>
            <a:r>
              <a:rPr lang="en-US"/>
              <a:t>1UI/ 10g glucose</a:t>
            </a:r>
            <a:endParaRPr/>
          </a:p>
          <a:p>
            <a:pPr indent="-274319" lvl="1" marL="742950" rtl="0" algn="l">
              <a:spcBef>
                <a:spcPts val="480"/>
              </a:spcBef>
              <a:spcAft>
                <a:spcPts val="0"/>
              </a:spcAft>
              <a:buClr>
                <a:schemeClr val="lt1"/>
              </a:buClr>
              <a:buSzPts val="2400"/>
              <a:buChar char="–"/>
            </a:pPr>
            <a:r>
              <a:rPr lang="en-US"/>
              <a:t>Pha 5UI/ 500ml G10</a:t>
            </a:r>
            <a:endParaRPr/>
          </a:p>
          <a:p>
            <a:pPr indent="-274319" lvl="1" marL="742950" rtl="0" algn="l">
              <a:spcBef>
                <a:spcPts val="480"/>
              </a:spcBef>
              <a:spcAft>
                <a:spcPts val="0"/>
              </a:spcAft>
              <a:buClr>
                <a:schemeClr val="lt1"/>
              </a:buClr>
              <a:buSzPts val="2400"/>
              <a:buChar char="–"/>
            </a:pPr>
            <a:r>
              <a:rPr lang="en-US"/>
              <a:t>Pha 9UI/ túi dịch Nutriflex</a:t>
            </a:r>
            <a:endParaRPr/>
          </a:p>
          <a:p>
            <a:pPr indent="-121919" lvl="1" marL="742950" rtl="0" algn="l">
              <a:spcBef>
                <a:spcPts val="480"/>
              </a:spcBef>
              <a:spcAft>
                <a:spcPts val="0"/>
              </a:spcAft>
              <a:buClr>
                <a:schemeClr val="lt1"/>
              </a:buClr>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356" name="Google Shape;356;p38"/>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Đối với ĐTĐ type 2, sử dụng thuốc viên HĐH/ phát hiện lần đầu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Ngừng tất cả các loại thuốc</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Đối với ĐTĐ type 1/ type 2, đang tiêm insulin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Tiêm lantus :10UI lúc 6h</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Theo dõi ĐMMM, nếu không đạt mục tiêu sau 2 ngày hội chẩn CK Nội Tiết</a:t>
            </a:r>
            <a:endParaRPr/>
          </a:p>
          <a:p>
            <a:pPr indent="-147319" lvl="2" marL="1143000" rtl="0" algn="l">
              <a:spcBef>
                <a:spcPts val="4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362" name="Google Shape;362;p39"/>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fontScale="92500" lnSpcReduction="10000"/>
          </a:bodyPr>
          <a:lstStyle/>
          <a:p>
            <a:pPr indent="-274319" lvl="0" marL="342900" rtl="0" algn="l">
              <a:spcBef>
                <a:spcPts val="0"/>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Tình huống 1: </a:t>
            </a:r>
            <a:r>
              <a:rPr lang="en-US">
                <a:latin typeface="Times New Roman"/>
                <a:ea typeface="Times New Roman"/>
                <a:cs typeface="Times New Roman"/>
                <a:sym typeface="Times New Roman"/>
              </a:rPr>
              <a:t>BN ĐTĐ type 2 sử dụng thuốc viên</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6h: 23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4UI</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12h: 14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4UI</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18h: 8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Không tiêm</a:t>
            </a:r>
            <a:endParaRPr>
              <a:latin typeface="Times New Roman"/>
              <a:ea typeface="Times New Roman"/>
              <a:cs typeface="Times New Roman"/>
              <a:sym typeface="Times New Roman"/>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lúc 21h: 14UI</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4UI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5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5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5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5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500"/>
                                        <p:tgtEl>
                                          <p:spTgt spid="3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Effect filter="fade" transition="in">
                                      <p:cBhvr>
                                        <p:cTn dur="500"/>
                                        <p:tgtEl>
                                          <p:spTgt spid="3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animEffect filter="fade" transition="in">
                                      <p:cBhvr>
                                        <p:cTn dur="500"/>
                                        <p:tgtEl>
                                          <p:spTgt spid="3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animEffect filter="fade" transition="in">
                                      <p:cBhvr>
                                        <p:cTn dur="500"/>
                                        <p:tgtEl>
                                          <p:spTgt spid="3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4"/>
          <p:cNvPicPr preferRelativeResize="0"/>
          <p:nvPr/>
        </p:nvPicPr>
        <p:blipFill rotWithShape="1">
          <a:blip r:embed="rId3">
            <a:alphaModFix/>
          </a:blip>
          <a:srcRect b="0" l="0" r="0" t="0"/>
          <a:stretch/>
        </p:blipFill>
        <p:spPr>
          <a:xfrm>
            <a:off x="76200" y="911819"/>
            <a:ext cx="8557023" cy="3857626"/>
          </a:xfrm>
          <a:prstGeom prst="rect">
            <a:avLst/>
          </a:prstGeom>
          <a:noFill/>
          <a:ln>
            <a:noFill/>
          </a:ln>
        </p:spPr>
      </p:pic>
      <p:sp>
        <p:nvSpPr>
          <p:cNvPr id="119" name="Google Shape;119;p4"/>
          <p:cNvSpPr/>
          <p:nvPr/>
        </p:nvSpPr>
        <p:spPr>
          <a:xfrm>
            <a:off x="3671174" y="1504950"/>
            <a:ext cx="885254" cy="86031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0" name="Google Shape;120;p4"/>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368" name="Google Shape;368;p40"/>
          <p:cNvSpPr txBox="1"/>
          <p:nvPr>
            <p:ph idx="1" type="body"/>
          </p:nvPr>
        </p:nvSpPr>
        <p:spPr>
          <a:xfrm>
            <a:off x="457200" y="768134"/>
            <a:ext cx="8229600" cy="4089616"/>
          </a:xfrm>
          <a:prstGeom prst="rect">
            <a:avLst/>
          </a:prstGeom>
          <a:noFill/>
          <a:ln>
            <a:noFill/>
          </a:ln>
        </p:spPr>
        <p:txBody>
          <a:bodyPr anchorCtr="0" anchor="t" bIns="45700" lIns="91425" spcFirstLastPara="1" rIns="91425" wrap="square" tIns="45700">
            <a:normAutofit fontScale="92500" lnSpcReduction="10000"/>
          </a:bodyPr>
          <a:lstStyle/>
          <a:p>
            <a:pPr indent="-274319" lvl="0" marL="342900" rtl="0" algn="l">
              <a:spcBef>
                <a:spcPts val="0"/>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Tình huống 2: </a:t>
            </a:r>
            <a:r>
              <a:rPr lang="en-US">
                <a:latin typeface="Times New Roman"/>
                <a:ea typeface="Times New Roman"/>
                <a:cs typeface="Times New Roman"/>
                <a:sym typeface="Times New Roman"/>
              </a:rPr>
              <a:t>BN ĐTĐ type 2 đang tiêm insulin 30UI/ ngày</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6h: 23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4UI</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12h: 14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4UI</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18h: 8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Không tiêm</a:t>
            </a:r>
            <a:endParaRPr>
              <a:latin typeface="Times New Roman"/>
              <a:ea typeface="Times New Roman"/>
              <a:cs typeface="Times New Roman"/>
              <a:sym typeface="Times New Roman"/>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ĐMMM luc 21h: 14 mmol/l</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Lantus 10 – 12UI</a:t>
            </a:r>
            <a:endParaRPr/>
          </a:p>
          <a:p>
            <a:pPr indent="-109854" lvl="0" marL="342900" rtl="0" algn="l">
              <a:spcBef>
                <a:spcPts val="518"/>
              </a:spcBef>
              <a:spcAft>
                <a:spcPts val="0"/>
              </a:spcAft>
              <a:buClr>
                <a:schemeClr val="lt1"/>
              </a:buClr>
              <a:buSzPct val="1000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5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5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5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500"/>
                                        <p:tgtEl>
                                          <p:spTgt spid="3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animEffect filter="fade" transition="in">
                                      <p:cBhvr>
                                        <p:cTn dur="500"/>
                                        <p:tgtEl>
                                          <p:spTgt spid="3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animEffect filter="fade" transition="in">
                                      <p:cBhvr>
                                        <p:cTn dur="500"/>
                                        <p:tgtEl>
                                          <p:spTgt spid="3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animEffect filter="fade" transition="in">
                                      <p:cBhvr>
                                        <p:cTn dur="500"/>
                                        <p:tgtEl>
                                          <p:spTgt spid="3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7" st="7"/>
                                            </p:txEl>
                                          </p:spTgt>
                                        </p:tgtEl>
                                        <p:attrNameLst>
                                          <p:attrName>style.visibility</p:attrName>
                                        </p:attrNameLst>
                                      </p:cBhvr>
                                      <p:to>
                                        <p:strVal val="visible"/>
                                      </p:to>
                                    </p:set>
                                    <p:animEffect filter="fade" transition="in">
                                      <p:cBhvr>
                                        <p:cTn dur="500"/>
                                        <p:tgtEl>
                                          <p:spTgt spid="3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8" st="8"/>
                                            </p:txEl>
                                          </p:spTgt>
                                        </p:tgtEl>
                                        <p:attrNameLst>
                                          <p:attrName>style.visibility</p:attrName>
                                        </p:attrNameLst>
                                      </p:cBhvr>
                                      <p:to>
                                        <p:strVal val="visible"/>
                                      </p:to>
                                    </p:set>
                                    <p:animEffect filter="fade" transition="in">
                                      <p:cBhvr>
                                        <p:cTn dur="500"/>
                                        <p:tgtEl>
                                          <p:spTgt spid="3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9" st="9"/>
                                            </p:txEl>
                                          </p:spTgt>
                                        </p:tgtEl>
                                        <p:attrNameLst>
                                          <p:attrName>style.visibility</p:attrName>
                                        </p:attrNameLst>
                                      </p:cBhvr>
                                      <p:to>
                                        <p:strVal val="visible"/>
                                      </p:to>
                                    </p:set>
                                    <p:animEffect filter="fade" transition="in">
                                      <p:cBhvr>
                                        <p:cTn dur="500"/>
                                        <p:tgtEl>
                                          <p:spTgt spid="36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nvSpPr>
        <p:spPr>
          <a:xfrm>
            <a:off x="1333500" y="1615678"/>
            <a:ext cx="6819900" cy="23276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accent6"/>
                </a:solidFill>
                <a:latin typeface="Times New Roman"/>
                <a:ea typeface="Times New Roman"/>
                <a:cs typeface="Times New Roman"/>
                <a:sym typeface="Times New Roman"/>
              </a:rPr>
              <a:t>4. KIỂM SOÁT ĐƯỜNG HUYẾT KHI NHỊN ĂN HOÀN TOÀN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380" name="Google Shape;380;p42"/>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fontScale="92500"/>
          </a:bodyPr>
          <a:lstStyle/>
          <a:p>
            <a:pPr indent="-274319" lvl="0" marL="342900" rtl="0" algn="l">
              <a:spcBef>
                <a:spcPts val="0"/>
              </a:spcBef>
              <a:spcAft>
                <a:spcPts val="0"/>
              </a:spcAft>
              <a:buClr>
                <a:schemeClr val="lt1"/>
              </a:buClr>
              <a:buSzPct val="100000"/>
              <a:buChar char="•"/>
            </a:pPr>
            <a:r>
              <a:rPr lang="en-US">
                <a:latin typeface="Times New Roman"/>
                <a:ea typeface="Times New Roman"/>
                <a:cs typeface="Times New Roman"/>
                <a:sym typeface="Times New Roman"/>
              </a:rPr>
              <a:t>BN nam, nghiện rượu, 35t, không có tiền sử phát hiện bệnh ĐTĐ. Nhập viện vì tình trạng đau bụng vùng thượng vị, bụng chướng hơi, theo dõi viêm tuỵ cấp. BN được chỉ định nhập viện để làm thêm các XN chẩn đoán : chụp CT-scanner ổ bụng, soi dạ dày.XN hoá sinh: Glucose máu 15 mmol/l, Hba1c 12%. Theo kế hoạch: BN sẽ được chỉ định nhịn ăn và chụp CT-scanner, soi dạ daỳ.</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Thảo luận?</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Kiểm soát đường huyết ntn?</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386" name="Google Shape;386;p43"/>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Khai thác tiền sử?</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ĐTĐ type 1 hay ĐTĐ type 2?</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Phác đồ đang điều trị?</a:t>
            </a:r>
            <a:endParaRPr/>
          </a:p>
          <a:p>
            <a:pPr indent="-274319" lvl="2" marL="1143000" rtl="0" algn="l">
              <a:spcBef>
                <a:spcPts val="400"/>
              </a:spcBef>
              <a:spcAft>
                <a:spcPts val="0"/>
              </a:spcAft>
              <a:buClr>
                <a:schemeClr val="lt1"/>
              </a:buClr>
              <a:buSzPts val="2000"/>
              <a:buChar char="•"/>
            </a:pPr>
            <a:r>
              <a:rPr lang="en-US">
                <a:latin typeface="Times New Roman"/>
                <a:ea typeface="Times New Roman"/>
                <a:cs typeface="Times New Roman"/>
                <a:sym typeface="Times New Roman"/>
              </a:rPr>
              <a:t>Tiêm insulin</a:t>
            </a:r>
            <a:endParaRPr/>
          </a:p>
          <a:p>
            <a:pPr indent="-274319" lvl="2" marL="1143000" rtl="0" algn="l">
              <a:spcBef>
                <a:spcPts val="400"/>
              </a:spcBef>
              <a:spcAft>
                <a:spcPts val="0"/>
              </a:spcAft>
              <a:buClr>
                <a:schemeClr val="lt1"/>
              </a:buClr>
              <a:buSzPts val="2000"/>
              <a:buChar char="•"/>
            </a:pPr>
            <a:r>
              <a:rPr lang="en-US">
                <a:latin typeface="Times New Roman"/>
                <a:ea typeface="Times New Roman"/>
                <a:cs typeface="Times New Roman"/>
                <a:sym typeface="Times New Roman"/>
              </a:rPr>
              <a:t>Thuốc viên hạ đường huyết</a:t>
            </a: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392" name="Google Shape;392;p44"/>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Đối với ĐTĐ type 2, sử dụng thuốc viên HĐH/ phát hiện lần đầu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Ngừng tất cả các loại thuốc</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Theo dõi ĐMMM 4-6h/ lần, nếu:</a:t>
            </a:r>
            <a:endParaRPr/>
          </a:p>
          <a:p>
            <a:pPr indent="-274319" lvl="2" marL="1143000" rtl="0" algn="l">
              <a:spcBef>
                <a:spcPts val="400"/>
              </a:spcBef>
              <a:spcAft>
                <a:spcPts val="0"/>
              </a:spcAft>
              <a:buClr>
                <a:schemeClr val="lt1"/>
              </a:buClr>
              <a:buSzPts val="2000"/>
              <a:buChar char="•"/>
            </a:pPr>
            <a:r>
              <a:rPr lang="en-US"/>
              <a:t>3.9 ≤ glucose ≤ 8.3: đạt mục tiêu</a:t>
            </a:r>
            <a:endParaRPr/>
          </a:p>
          <a:p>
            <a:pPr indent="-274319" lvl="2" marL="1143000" rtl="0" algn="l">
              <a:spcBef>
                <a:spcPts val="400"/>
              </a:spcBef>
              <a:spcAft>
                <a:spcPts val="0"/>
              </a:spcAft>
              <a:buClr>
                <a:schemeClr val="lt1"/>
              </a:buClr>
              <a:buSzPts val="2000"/>
              <a:buChar char="•"/>
            </a:pPr>
            <a:r>
              <a:rPr lang="en-US"/>
              <a:t>8.3 &lt; glucose ≤ 11.1: novorapid/ actrapid 2UI ( TDD)</a:t>
            </a:r>
            <a:endParaRPr/>
          </a:p>
          <a:p>
            <a:pPr indent="-274319" lvl="2" marL="1143000" rtl="0" algn="l">
              <a:spcBef>
                <a:spcPts val="400"/>
              </a:spcBef>
              <a:spcAft>
                <a:spcPts val="0"/>
              </a:spcAft>
              <a:buClr>
                <a:schemeClr val="lt1"/>
              </a:buClr>
              <a:buSzPts val="2000"/>
              <a:buChar char="•"/>
            </a:pPr>
            <a:r>
              <a:rPr lang="en-US"/>
              <a:t>glucose &gt; 11.1: novorapid/ actrapid 4UI ( TDD)</a:t>
            </a:r>
            <a:endParaRPr/>
          </a:p>
          <a:p>
            <a:pPr indent="-147319" lvl="2" marL="1143000" rtl="0" algn="l">
              <a:spcBef>
                <a:spcPts val="4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398" name="Google Shape;398;p45"/>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Đối với ĐTĐ type 1/ type 2  đang tiêm insulin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Tiêm insulin tác dụng chậm ( lantus 1 lần/ ngày hoặc NPH 2 lần/ ngày)</a:t>
            </a:r>
            <a:endParaRPr/>
          </a:p>
          <a:p>
            <a:pPr indent="-274319" lvl="2" marL="1143000" rtl="0" algn="l">
              <a:spcBef>
                <a:spcPts val="400"/>
              </a:spcBef>
              <a:spcAft>
                <a:spcPts val="0"/>
              </a:spcAft>
              <a:buClr>
                <a:schemeClr val="lt1"/>
              </a:buClr>
              <a:buSzPts val="2000"/>
              <a:buChar char="•"/>
            </a:pPr>
            <a:r>
              <a:rPr lang="en-US">
                <a:latin typeface="Times New Roman"/>
                <a:ea typeface="Times New Roman"/>
                <a:cs typeface="Times New Roman"/>
                <a:sym typeface="Times New Roman"/>
              </a:rPr>
              <a:t>Liều đang tiêm tại nhà. Cân nhắc giảm 10% nếu BN hay bị HĐH</a:t>
            </a:r>
            <a:endParaRPr/>
          </a:p>
          <a:p>
            <a:pPr indent="-274319" lvl="2" marL="1143000" rtl="0" algn="l">
              <a:spcBef>
                <a:spcPts val="400"/>
              </a:spcBef>
              <a:spcAft>
                <a:spcPts val="0"/>
              </a:spcAft>
              <a:buClr>
                <a:schemeClr val="lt1"/>
              </a:buClr>
              <a:buSzPts val="2000"/>
              <a:buChar char="•"/>
            </a:pPr>
            <a:r>
              <a:rPr lang="en-US">
                <a:latin typeface="Times New Roman"/>
                <a:ea typeface="Times New Roman"/>
                <a:cs typeface="Times New Roman"/>
                <a:sym typeface="Times New Roman"/>
              </a:rPr>
              <a:t>Hoặc 0.2 UI/kg/ngày</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Theo dõi ĐMMM 4-6h/ lần, nếu:</a:t>
            </a:r>
            <a:endParaRPr/>
          </a:p>
          <a:p>
            <a:pPr indent="-274319" lvl="2" marL="1143000" rtl="0" algn="l">
              <a:spcBef>
                <a:spcPts val="400"/>
              </a:spcBef>
              <a:spcAft>
                <a:spcPts val="0"/>
              </a:spcAft>
              <a:buClr>
                <a:schemeClr val="lt1"/>
              </a:buClr>
              <a:buSzPts val="2000"/>
              <a:buChar char="•"/>
            </a:pPr>
            <a:r>
              <a:rPr lang="en-US"/>
              <a:t>3.9 ≤ glucose ≤ 8.3: đạt mục tiêu</a:t>
            </a:r>
            <a:endParaRPr/>
          </a:p>
          <a:p>
            <a:pPr indent="-274319" lvl="2" marL="1143000" rtl="0" algn="l">
              <a:spcBef>
                <a:spcPts val="400"/>
              </a:spcBef>
              <a:spcAft>
                <a:spcPts val="0"/>
              </a:spcAft>
              <a:buClr>
                <a:schemeClr val="lt1"/>
              </a:buClr>
              <a:buSzPts val="2000"/>
              <a:buChar char="•"/>
            </a:pPr>
            <a:r>
              <a:rPr lang="en-US"/>
              <a:t>8.3 &lt; glucose ≤ 11.1: novorapid/ actrapid 2UI ( TDD)</a:t>
            </a:r>
            <a:endParaRPr/>
          </a:p>
          <a:p>
            <a:pPr indent="-274319" lvl="2" marL="1143000" rtl="0" algn="l">
              <a:spcBef>
                <a:spcPts val="400"/>
              </a:spcBef>
              <a:spcAft>
                <a:spcPts val="0"/>
              </a:spcAft>
              <a:buClr>
                <a:schemeClr val="lt1"/>
              </a:buClr>
              <a:buSzPts val="2000"/>
              <a:buChar char="•"/>
            </a:pPr>
            <a:r>
              <a:rPr lang="en-US"/>
              <a:t>glucose &gt; 11.1: novorapid/ actrapid 4UI ( TDD)</a:t>
            </a:r>
            <a:endParaRPr/>
          </a:p>
          <a:p>
            <a:pPr indent="-147319" lvl="2" marL="1143000" rtl="0" algn="l">
              <a:spcBef>
                <a:spcPts val="4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05" name="Google Shape;405;p46"/>
          <p:cNvSpPr txBox="1"/>
          <p:nvPr>
            <p:ph idx="1" type="body"/>
          </p:nvPr>
        </p:nvSpPr>
        <p:spPr>
          <a:xfrm>
            <a:off x="457200" y="768134"/>
            <a:ext cx="8229600" cy="4013416"/>
          </a:xfrm>
          <a:prstGeom prst="rect">
            <a:avLst/>
          </a:prstGeom>
          <a:noFill/>
          <a:ln>
            <a:noFill/>
          </a:ln>
        </p:spPr>
        <p:txBody>
          <a:bodyPr anchorCtr="0" anchor="t" bIns="45700" lIns="91425" spcFirstLastPara="1" rIns="91425" wrap="square" tIns="45700">
            <a:normAutofit fontScale="77500" lnSpcReduction="20000"/>
          </a:bodyPr>
          <a:lstStyle/>
          <a:p>
            <a:pPr indent="-274320" lvl="0" marL="342900" rtl="0" algn="l">
              <a:lnSpc>
                <a:spcPct val="170000"/>
              </a:lnSpc>
              <a:spcBef>
                <a:spcPts val="0"/>
              </a:spcBef>
              <a:spcAft>
                <a:spcPts val="0"/>
              </a:spcAft>
              <a:buClr>
                <a:schemeClr val="lt1"/>
              </a:buClr>
              <a:buSzPct val="100000"/>
              <a:buChar char="•"/>
            </a:pPr>
            <a:r>
              <a:rPr lang="en-US">
                <a:latin typeface="Times New Roman"/>
                <a:ea typeface="Times New Roman"/>
                <a:cs typeface="Times New Roman"/>
                <a:sym typeface="Times New Roman"/>
              </a:rPr>
              <a:t>Tình huống 1: BN 60kg, phát hiện ĐTĐ lần đầu</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lúc 6h: 17 mmol/l </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Act: 4UI</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lúc 10h: 8 mmol/l</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Không tiêm</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luc 14h: 10 mmol/l</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Act: 2UI</a:t>
            </a:r>
            <a:endParaRPr/>
          </a:p>
          <a:p>
            <a:pPr indent="0" lvl="0" marL="68580" rtl="0" algn="l">
              <a:lnSpc>
                <a:spcPct val="170000"/>
              </a:lnSpc>
              <a:spcBef>
                <a:spcPts val="434"/>
              </a:spcBef>
              <a:spcAft>
                <a:spcPts val="0"/>
              </a:spcAft>
              <a:buClr>
                <a:schemeClr val="lt1"/>
              </a:buClr>
              <a:buSzPct val="100000"/>
              <a:buNone/>
            </a:pPr>
            <a:r>
              <a:rPr lang="en-US">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5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5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5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5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5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500"/>
                                        <p:tgtEl>
                                          <p:spTgt spid="4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Effect filter="fade" transition="in">
                                      <p:cBhvr>
                                        <p:cTn dur="500"/>
                                        <p:tgtEl>
                                          <p:spTgt spid="4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Effect filter="fade" transition="in">
                                      <p:cBhvr>
                                        <p:cTn dur="500"/>
                                        <p:tgtEl>
                                          <p:spTgt spid="40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12" name="Google Shape;412;p47"/>
          <p:cNvSpPr txBox="1"/>
          <p:nvPr>
            <p:ph idx="1" type="body"/>
          </p:nvPr>
        </p:nvSpPr>
        <p:spPr>
          <a:xfrm>
            <a:off x="457200" y="768134"/>
            <a:ext cx="8229600" cy="4013416"/>
          </a:xfrm>
          <a:prstGeom prst="rect">
            <a:avLst/>
          </a:prstGeom>
          <a:noFill/>
          <a:ln>
            <a:noFill/>
          </a:ln>
        </p:spPr>
        <p:txBody>
          <a:bodyPr anchorCtr="0" anchor="t" bIns="45700" lIns="91425" spcFirstLastPara="1" rIns="91425" wrap="square" tIns="45700">
            <a:normAutofit fontScale="77500" lnSpcReduction="20000"/>
          </a:bodyPr>
          <a:lstStyle/>
          <a:p>
            <a:pPr indent="-274320" lvl="0" marL="342900" rtl="0" algn="l">
              <a:lnSpc>
                <a:spcPct val="170000"/>
              </a:lnSpc>
              <a:spcBef>
                <a:spcPts val="0"/>
              </a:spcBef>
              <a:spcAft>
                <a:spcPts val="0"/>
              </a:spcAft>
              <a:buClr>
                <a:schemeClr val="lt1"/>
              </a:buClr>
              <a:buSzPct val="100000"/>
              <a:buChar char="•"/>
            </a:pPr>
            <a:r>
              <a:rPr lang="en-US">
                <a:latin typeface="Times New Roman"/>
                <a:ea typeface="Times New Roman"/>
                <a:cs typeface="Times New Roman"/>
                <a:sym typeface="Times New Roman"/>
              </a:rPr>
              <a:t>Tình huống 1: BN 60kg, phát hiện ĐTĐ type 2 ( mix 22- 14UI)</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lúc 6h: 17 mmol/l </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Lantus 10UI – 12UI</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lúc 10h: 8 mmol/l</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Không tiêm</a:t>
            </a:r>
            <a:endParaRPr/>
          </a:p>
          <a:p>
            <a:pPr indent="-274319" lvl="1" marL="742950" rtl="0" algn="l">
              <a:lnSpc>
                <a:spcPct val="170000"/>
              </a:lnSpc>
              <a:spcBef>
                <a:spcPts val="372"/>
              </a:spcBef>
              <a:spcAft>
                <a:spcPts val="0"/>
              </a:spcAft>
              <a:buClr>
                <a:schemeClr val="lt1"/>
              </a:buClr>
              <a:buSzPct val="100000"/>
              <a:buChar char="–"/>
            </a:pPr>
            <a:r>
              <a:rPr lang="en-US">
                <a:latin typeface="Times New Roman"/>
                <a:ea typeface="Times New Roman"/>
                <a:cs typeface="Times New Roman"/>
                <a:sym typeface="Times New Roman"/>
              </a:rPr>
              <a:t>ĐMMM luc 14h: 10 mmol/l</a:t>
            </a:r>
            <a:endParaRPr/>
          </a:p>
          <a:p>
            <a:pPr indent="-274319" lvl="2" marL="1143000" rtl="0" algn="l">
              <a:lnSpc>
                <a:spcPct val="170000"/>
              </a:lnSpc>
              <a:spcBef>
                <a:spcPts val="310"/>
              </a:spcBef>
              <a:spcAft>
                <a:spcPts val="0"/>
              </a:spcAft>
              <a:buClr>
                <a:schemeClr val="lt1"/>
              </a:buClr>
              <a:buSzPct val="100000"/>
              <a:buChar char="•"/>
            </a:pPr>
            <a:r>
              <a:rPr lang="en-US">
                <a:latin typeface="Times New Roman"/>
                <a:ea typeface="Times New Roman"/>
                <a:cs typeface="Times New Roman"/>
                <a:sym typeface="Times New Roman"/>
              </a:rPr>
              <a:t>Act: 2UI</a:t>
            </a:r>
            <a:endParaRPr/>
          </a:p>
          <a:p>
            <a:pPr indent="0" lvl="0" marL="68580" rtl="0" algn="l">
              <a:lnSpc>
                <a:spcPct val="170000"/>
              </a:lnSpc>
              <a:spcBef>
                <a:spcPts val="434"/>
              </a:spcBef>
              <a:spcAft>
                <a:spcPts val="0"/>
              </a:spcAft>
              <a:buClr>
                <a:schemeClr val="lt1"/>
              </a:buClr>
              <a:buSzPct val="100000"/>
              <a:buNone/>
            </a:pPr>
            <a:r>
              <a:rPr lang="en-US">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Effect filter="fade" transition="in">
                                      <p:cBhvr>
                                        <p:cTn dur="500"/>
                                        <p:tgtEl>
                                          <p:spTgt spid="4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Effect filter="fade" transition="in">
                                      <p:cBhvr>
                                        <p:cTn dur="500"/>
                                        <p:tgtEl>
                                          <p:spTgt spid="4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Effect filter="fade" transition="in">
                                      <p:cBhvr>
                                        <p:cTn dur="500"/>
                                        <p:tgtEl>
                                          <p:spTgt spid="4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Effect filter="fade" transition="in">
                                      <p:cBhvr>
                                        <p:cTn dur="500"/>
                                        <p:tgtEl>
                                          <p:spTgt spid="4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animEffect filter="fade" transition="in">
                                      <p:cBhvr>
                                        <p:cTn dur="500"/>
                                        <p:tgtEl>
                                          <p:spTgt spid="4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animEffect filter="fade" transition="in">
                                      <p:cBhvr>
                                        <p:cTn dur="500"/>
                                        <p:tgtEl>
                                          <p:spTgt spid="4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animEffect filter="fade" transition="in">
                                      <p:cBhvr>
                                        <p:cTn dur="500"/>
                                        <p:tgtEl>
                                          <p:spTgt spid="4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7" st="7"/>
                                            </p:txEl>
                                          </p:spTgt>
                                        </p:tgtEl>
                                        <p:attrNameLst>
                                          <p:attrName>style.visibility</p:attrName>
                                        </p:attrNameLst>
                                      </p:cBhvr>
                                      <p:to>
                                        <p:strVal val="visible"/>
                                      </p:to>
                                    </p:set>
                                    <p:animEffect filter="fade" transition="in">
                                      <p:cBhvr>
                                        <p:cTn dur="500"/>
                                        <p:tgtEl>
                                          <p:spTgt spid="4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txBox="1"/>
          <p:nvPr/>
        </p:nvSpPr>
        <p:spPr>
          <a:xfrm>
            <a:off x="1333500" y="1615678"/>
            <a:ext cx="6819900" cy="17180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accent6"/>
                </a:solidFill>
                <a:latin typeface="Times New Roman"/>
                <a:ea typeface="Times New Roman"/>
                <a:cs typeface="Times New Roman"/>
                <a:sym typeface="Times New Roman"/>
              </a:rPr>
              <a:t>5. KIỂM SOÁT ĐƯỜNG HUYẾT KHI NUÔI DƯỠNG QUA SONDE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24" name="Google Shape;424;p49"/>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BN nữ, 60t, Ts ĐTĐ type 2 đang uống Diamicron và glucophage. Nhập viện vì TBMMN liệt ½ người phải, có tình trạng ăn uống sặc. BN được đặt sonde dạ dày nuôi dưỡng qua sonde. Glucose máu 25 mmol/l, Hba1c 11%. </a:t>
            </a:r>
            <a:endParaRPr>
              <a:latin typeface="Times New Roman"/>
              <a:ea typeface="Times New Roman"/>
              <a:cs typeface="Times New Roman"/>
              <a:sym typeface="Times New Roman"/>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Thảo luận?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Kiểm soát đường huyết ntn?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KHUYẾN CÁO THỬ ĐƯỜNG MÁU</a:t>
            </a:r>
            <a:endParaRPr/>
          </a:p>
        </p:txBody>
      </p:sp>
      <p:sp>
        <p:nvSpPr>
          <p:cNvPr id="128" name="Google Shape;128;p5"/>
          <p:cNvSpPr txBox="1"/>
          <p:nvPr>
            <p:ph idx="1" type="body"/>
          </p:nvPr>
        </p:nvSpPr>
        <p:spPr>
          <a:xfrm>
            <a:off x="457200" y="847644"/>
            <a:ext cx="8305800" cy="3829050"/>
          </a:xfrm>
          <a:prstGeom prst="rect">
            <a:avLst/>
          </a:prstGeom>
          <a:noFill/>
          <a:ln>
            <a:noFill/>
          </a:ln>
        </p:spPr>
        <p:txBody>
          <a:bodyPr anchorCtr="0" anchor="t" bIns="45700" lIns="91425" spcFirstLastPara="1" rIns="91425" wrap="square" tIns="45700">
            <a:normAutofit/>
          </a:bodyPr>
          <a:lstStyle/>
          <a:p>
            <a:pPr indent="-274319" lvl="1" marL="742950" rtl="0" algn="just">
              <a:lnSpc>
                <a:spcPct val="150000"/>
              </a:lnSpc>
              <a:spcBef>
                <a:spcPts val="0"/>
              </a:spcBef>
              <a:spcAft>
                <a:spcPts val="0"/>
              </a:spcAft>
              <a:buClr>
                <a:schemeClr val="lt1"/>
              </a:buClr>
              <a:buSzPts val="2400"/>
              <a:buChar char="–"/>
            </a:pPr>
            <a:r>
              <a:rPr lang="en-US">
                <a:latin typeface="Times New Roman"/>
                <a:ea typeface="Times New Roman"/>
                <a:cs typeface="Times New Roman"/>
                <a:sym typeface="Times New Roman"/>
              </a:rPr>
              <a:t>Trước và sau khi ăn, trước khi đi ngủ</a:t>
            </a:r>
            <a:endParaRPr>
              <a:latin typeface="Times New Roman"/>
              <a:ea typeface="Times New Roman"/>
              <a:cs typeface="Times New Roman"/>
              <a:sym typeface="Times New Roman"/>
            </a:endParaRPr>
          </a:p>
          <a:p>
            <a:pPr indent="-274319" lvl="1" marL="742950" rtl="0" algn="just">
              <a:lnSpc>
                <a:spcPct val="150000"/>
              </a:lnSpc>
              <a:spcBef>
                <a:spcPts val="600"/>
              </a:spcBef>
              <a:spcAft>
                <a:spcPts val="0"/>
              </a:spcAft>
              <a:buClr>
                <a:schemeClr val="lt1"/>
              </a:buClr>
              <a:buSzPts val="2400"/>
              <a:buChar char="–"/>
            </a:pPr>
            <a:r>
              <a:rPr lang="en-US">
                <a:latin typeface="Times New Roman"/>
                <a:ea typeface="Times New Roman"/>
                <a:cs typeface="Times New Roman"/>
                <a:sym typeface="Times New Roman"/>
              </a:rPr>
              <a:t>Trước và sau khi hoạt động thể chất</a:t>
            </a:r>
            <a:endParaRPr>
              <a:latin typeface="Times New Roman"/>
              <a:ea typeface="Times New Roman"/>
              <a:cs typeface="Times New Roman"/>
              <a:sym typeface="Times New Roman"/>
            </a:endParaRPr>
          </a:p>
          <a:p>
            <a:pPr indent="-274319" lvl="1" marL="742950" rtl="0" algn="just">
              <a:lnSpc>
                <a:spcPct val="150000"/>
              </a:lnSpc>
              <a:spcBef>
                <a:spcPts val="600"/>
              </a:spcBef>
              <a:spcAft>
                <a:spcPts val="0"/>
              </a:spcAft>
              <a:buClr>
                <a:schemeClr val="lt1"/>
              </a:buClr>
              <a:buSzPts val="2400"/>
              <a:buChar char="–"/>
            </a:pPr>
            <a:r>
              <a:rPr lang="en-US">
                <a:latin typeface="Times New Roman"/>
                <a:ea typeface="Times New Roman"/>
                <a:cs typeface="Times New Roman"/>
                <a:sym typeface="Times New Roman"/>
              </a:rPr>
              <a:t>Khi nghi ngờ hạ đường máu</a:t>
            </a:r>
            <a:endParaRPr>
              <a:latin typeface="Times New Roman"/>
              <a:ea typeface="Times New Roman"/>
              <a:cs typeface="Times New Roman"/>
              <a:sym typeface="Times New Roman"/>
            </a:endParaRPr>
          </a:p>
          <a:p>
            <a:pPr indent="-274319" lvl="1" marL="742950" rtl="0" algn="just">
              <a:lnSpc>
                <a:spcPct val="150000"/>
              </a:lnSpc>
              <a:spcBef>
                <a:spcPts val="600"/>
              </a:spcBef>
              <a:spcAft>
                <a:spcPts val="0"/>
              </a:spcAft>
              <a:buClr>
                <a:schemeClr val="lt1"/>
              </a:buClr>
              <a:buSzPts val="2400"/>
              <a:buChar char="–"/>
            </a:pPr>
            <a:r>
              <a:rPr lang="en-US">
                <a:latin typeface="Times New Roman"/>
                <a:ea typeface="Times New Roman"/>
                <a:cs typeface="Times New Roman"/>
                <a:sym typeface="Times New Roman"/>
              </a:rPr>
              <a:t>Truyền insulin: mỗi 30 phút- 2h/ lần</a:t>
            </a:r>
            <a:endParaRPr>
              <a:latin typeface="Times New Roman"/>
              <a:ea typeface="Times New Roman"/>
              <a:cs typeface="Times New Roman"/>
              <a:sym typeface="Times New Roman"/>
            </a:endParaRPr>
          </a:p>
          <a:p>
            <a:pPr indent="-274319" lvl="1" marL="742950" rtl="0" algn="just">
              <a:lnSpc>
                <a:spcPct val="150000"/>
              </a:lnSpc>
              <a:spcBef>
                <a:spcPts val="600"/>
              </a:spcBef>
              <a:spcAft>
                <a:spcPts val="0"/>
              </a:spcAft>
              <a:buClr>
                <a:schemeClr val="lt1"/>
              </a:buClr>
              <a:buSzPts val="2400"/>
              <a:buChar char="–"/>
            </a:pPr>
            <a:r>
              <a:rPr lang="en-US">
                <a:latin typeface="Times New Roman"/>
                <a:ea typeface="Times New Roman"/>
                <a:cs typeface="Times New Roman"/>
                <a:sym typeface="Times New Roman"/>
              </a:rPr>
              <a:t> Nhịn ăn: mỗi 4-6h/ lần</a:t>
            </a:r>
            <a:endParaRPr>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430" name="Google Shape;430;p50"/>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Đối với ĐTĐ type 2, sử dụng thuốc viên HĐH/ phát hiện lần đầu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Ngừng tất cả các loại thuốc</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Tiêm dưới da Novorapid/ Act: 1-2UI/ 15g CHO</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Theo dõi ĐMMM trước mỗi lần ăn sonde, nếu:</a:t>
            </a:r>
            <a:endParaRPr/>
          </a:p>
          <a:p>
            <a:pPr indent="-274319" lvl="2" marL="1143000" rtl="0" algn="l">
              <a:spcBef>
                <a:spcPts val="400"/>
              </a:spcBef>
              <a:spcAft>
                <a:spcPts val="0"/>
              </a:spcAft>
              <a:buClr>
                <a:schemeClr val="lt1"/>
              </a:buClr>
              <a:buSzPts val="2000"/>
              <a:buChar char="•"/>
            </a:pPr>
            <a:r>
              <a:rPr lang="en-US"/>
              <a:t>3.9 ≤ glucose ≤ 8.3: đạt mục tiêu</a:t>
            </a:r>
            <a:endParaRPr/>
          </a:p>
          <a:p>
            <a:pPr indent="-274319" lvl="2" marL="1143000" rtl="0" algn="l">
              <a:spcBef>
                <a:spcPts val="400"/>
              </a:spcBef>
              <a:spcAft>
                <a:spcPts val="0"/>
              </a:spcAft>
              <a:buClr>
                <a:schemeClr val="lt1"/>
              </a:buClr>
              <a:buSzPts val="2000"/>
              <a:buChar char="•"/>
            </a:pPr>
            <a:r>
              <a:rPr lang="en-US"/>
              <a:t>8.3 &lt; glucose ≤ 11.1: novorapid/ actrapid 2UI ( TDD)</a:t>
            </a:r>
            <a:endParaRPr/>
          </a:p>
          <a:p>
            <a:pPr indent="-274319" lvl="2" marL="1143000" rtl="0" algn="l">
              <a:spcBef>
                <a:spcPts val="400"/>
              </a:spcBef>
              <a:spcAft>
                <a:spcPts val="0"/>
              </a:spcAft>
              <a:buClr>
                <a:schemeClr val="lt1"/>
              </a:buClr>
              <a:buSzPts val="2000"/>
              <a:buChar char="•"/>
            </a:pPr>
            <a:r>
              <a:rPr lang="en-US"/>
              <a:t>glucose &gt; 11.1: novorapid/ actrapid 4UI ( TDD)</a:t>
            </a:r>
            <a:endParaRPr/>
          </a:p>
          <a:p>
            <a:pPr indent="-147319" lvl="2" marL="1143000" rtl="0" algn="l">
              <a:spcBef>
                <a:spcPts val="4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1"/>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sp>
        <p:nvSpPr>
          <p:cNvPr id="436" name="Google Shape;436;p51"/>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Đối với ĐTĐ type 1/ type 2, đang tiêm insulin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Lantus/ NPH: liều tại nhà hoặc 0.2UI/kg</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Novorapid/ Act 1-2UI/ 15g CHO</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Theo dõi ĐMMM trước ăn sonde, nếu:</a:t>
            </a:r>
            <a:endParaRPr/>
          </a:p>
          <a:p>
            <a:pPr indent="-274319" lvl="2" marL="1143000" rtl="0" algn="l">
              <a:spcBef>
                <a:spcPts val="400"/>
              </a:spcBef>
              <a:spcAft>
                <a:spcPts val="0"/>
              </a:spcAft>
              <a:buClr>
                <a:schemeClr val="lt1"/>
              </a:buClr>
              <a:buSzPts val="2000"/>
              <a:buChar char="•"/>
            </a:pPr>
            <a:r>
              <a:rPr lang="en-US"/>
              <a:t>3.9 ≤ glucose ≤ 8.3: đạt mục tiêu</a:t>
            </a:r>
            <a:endParaRPr/>
          </a:p>
          <a:p>
            <a:pPr indent="-274319" lvl="2" marL="1143000" rtl="0" algn="l">
              <a:spcBef>
                <a:spcPts val="400"/>
              </a:spcBef>
              <a:spcAft>
                <a:spcPts val="0"/>
              </a:spcAft>
              <a:buClr>
                <a:schemeClr val="lt1"/>
              </a:buClr>
              <a:buSzPts val="2000"/>
              <a:buChar char="•"/>
            </a:pPr>
            <a:r>
              <a:rPr lang="en-US"/>
              <a:t>8.3 &lt; glucose ≤ 11.1: novorapid/ actrapid 2UI ( TDD)</a:t>
            </a:r>
            <a:endParaRPr/>
          </a:p>
          <a:p>
            <a:pPr indent="-274319" lvl="2" marL="1143000" rtl="0" algn="l">
              <a:spcBef>
                <a:spcPts val="400"/>
              </a:spcBef>
              <a:spcAft>
                <a:spcPts val="0"/>
              </a:spcAft>
              <a:buClr>
                <a:schemeClr val="lt1"/>
              </a:buClr>
              <a:buSzPts val="2000"/>
              <a:buChar char="•"/>
            </a:pPr>
            <a:r>
              <a:rPr lang="en-US"/>
              <a:t>glucose &gt; 11.1: novorapid/ actrapid 4UI ( TDD)</a:t>
            </a:r>
            <a:endParaRPr/>
          </a:p>
          <a:p>
            <a:pPr indent="-147319" lvl="2" marL="1143000" rtl="0" algn="l">
              <a:spcBef>
                <a:spcPts val="4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42" name="Google Shape;442;p52"/>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Ngừng thuốc viên HDH</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P: 50kg, NCNL : 1250 kcal ( 50 x 25 kcal/kg/day)</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CHO: 156g</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Sáng: 30g, Trưa 50g, Chiều 50g, Tối 25g</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 Phác đồ insulin?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 sáng 2UI, trưa 3UI, chiều 3UI, tối 2UI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3"/>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48" name="Google Shape;448;p53"/>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ĐMMM 6h: 17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6UI ( 2UI nutritionl dose + 4UI correction dose)</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11h: 13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7UI ( 3UI nutritional dose + 4Ui correction dose)</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18h: 8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 3UI</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21h: 7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2UI</a:t>
            </a:r>
            <a:endParaRPr/>
          </a:p>
          <a:p>
            <a:pPr indent="-121919" lvl="1" marL="742950" rtl="0" algn="l">
              <a:spcBef>
                <a:spcPts val="48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4"/>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54" name="Google Shape;454;p54"/>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fontScale="92500"/>
          </a:bodyPr>
          <a:lstStyle/>
          <a:p>
            <a:pPr indent="-274319" lvl="0" marL="342900" rtl="0" algn="l">
              <a:spcBef>
                <a:spcPts val="0"/>
              </a:spcBef>
              <a:spcAft>
                <a:spcPts val="0"/>
              </a:spcAft>
              <a:buClr>
                <a:schemeClr val="lt1"/>
              </a:buClr>
              <a:buSzPct val="100000"/>
              <a:buChar char="•"/>
            </a:pPr>
            <a:r>
              <a:rPr b="1" lang="en-US">
                <a:latin typeface="Times New Roman"/>
                <a:ea typeface="Times New Roman"/>
                <a:cs typeface="Times New Roman"/>
                <a:sym typeface="Times New Roman"/>
              </a:rPr>
              <a:t>Tình huống 2: </a:t>
            </a:r>
            <a:r>
              <a:rPr lang="en-US">
                <a:latin typeface="Times New Roman"/>
                <a:ea typeface="Times New Roman"/>
                <a:cs typeface="Times New Roman"/>
                <a:sym typeface="Times New Roman"/>
              </a:rPr>
              <a:t>BN có tiền sử ĐTĐ type 2 hơn 10 năm, tiêm insulin 50UI/ ngày ( sáng 30 – chiều 20mix)</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 P: 50kg, NCNL : 1250 kcal ( 50 x 25 kcal/kg/day)</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CHO: 156g</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Sáng: 30g, Trưa 50g, Chiều 50g, Tối 25g</a:t>
            </a:r>
            <a:endParaRPr/>
          </a:p>
          <a:p>
            <a:pPr indent="-274319" lvl="0" marL="342900" rtl="0" algn="l">
              <a:spcBef>
                <a:spcPts val="518"/>
              </a:spcBef>
              <a:spcAft>
                <a:spcPts val="0"/>
              </a:spcAft>
              <a:buClr>
                <a:schemeClr val="lt1"/>
              </a:buClr>
              <a:buSzPct val="100000"/>
              <a:buChar char="•"/>
            </a:pPr>
            <a:r>
              <a:rPr lang="en-US">
                <a:latin typeface="Times New Roman"/>
                <a:ea typeface="Times New Roman"/>
                <a:cs typeface="Times New Roman"/>
                <a:sym typeface="Times New Roman"/>
              </a:rPr>
              <a:t> Phác đồ insulin?</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Act : sáng 2UI, trưa 3UI, chiều 3UI, tối 2UI</a:t>
            </a:r>
            <a:endParaRPr/>
          </a:p>
          <a:p>
            <a:pPr indent="-274319" lvl="1" marL="742950" rtl="0" algn="l">
              <a:spcBef>
                <a:spcPts val="444"/>
              </a:spcBef>
              <a:spcAft>
                <a:spcPts val="0"/>
              </a:spcAft>
              <a:buClr>
                <a:schemeClr val="lt1"/>
              </a:buClr>
              <a:buSzPct val="100000"/>
              <a:buChar char="–"/>
            </a:pPr>
            <a:r>
              <a:rPr lang="en-US">
                <a:latin typeface="Times New Roman"/>
                <a:ea typeface="Times New Roman"/>
                <a:cs typeface="Times New Roman"/>
                <a:sym typeface="Times New Roman"/>
              </a:rPr>
              <a:t>Lantus: 10UI ( 21h)</a:t>
            </a:r>
            <a:endParaRPr/>
          </a:p>
          <a:p>
            <a:pPr indent="0" lvl="1" marL="468630" rtl="0" algn="l">
              <a:spcBef>
                <a:spcPts val="444"/>
              </a:spcBef>
              <a:spcAft>
                <a:spcPts val="0"/>
              </a:spcAft>
              <a:buClr>
                <a:schemeClr val="lt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60" name="Google Shape;460;p55"/>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ĐMMM 6h: 17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6UI ( 2UI nutritionl dose + 4UI correction dose)</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11h: 13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7UI ( 3UI nutritional dose + 4Ui correction dose)</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18h: 8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Act : 3UI</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ĐMMM 21h: 7 mmol/l</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Lantus: 10UI</a:t>
            </a:r>
            <a:endParaRPr/>
          </a:p>
          <a:p>
            <a:pPr indent="-121919" lvl="1" marL="742950" rtl="0" algn="l">
              <a:spcBef>
                <a:spcPts val="48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idx="4294967295" type="title"/>
          </p:nvPr>
        </p:nvSpPr>
        <p:spPr>
          <a:xfrm>
            <a:off x="304800" y="-114300"/>
            <a:ext cx="87630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CHUYỂN PHÁC ĐỒ TRUYỀN SANG DƯỚI DA</a:t>
            </a:r>
            <a:endParaRPr/>
          </a:p>
        </p:txBody>
      </p:sp>
      <p:sp>
        <p:nvSpPr>
          <p:cNvPr id="466" name="Google Shape;466;p56"/>
          <p:cNvSpPr txBox="1"/>
          <p:nvPr/>
        </p:nvSpPr>
        <p:spPr>
          <a:xfrm>
            <a:off x="457200" y="768134"/>
            <a:ext cx="8229600" cy="382905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Ngừng truyền insulin sau khi tiêm insulin 30 phút đối với insulin tác dụng nhanh, 2-4h đối với insulin tác dụng chậm</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Tổng liều tiêm 60% - 80% so với tổng liều insulin truyền cho thấy có hiệu quả</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Phác đồ tiêm dưới da sau truyền nên là basal – bolus ( phác đồ nhiều mũi</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Tổng liều insulin nền = 40- 50% tổng liều</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Lưu ý: chuyển phác đồ tiêm dưới da khi</a:t>
            </a:r>
            <a:endParaRPr b="0" i="0" sz="1800" u="none" cap="none" strike="noStrike">
              <a:solidFill>
                <a:schemeClr val="lt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Hết toan</a:t>
            </a:r>
            <a:endParaRPr b="0" i="0" sz="1800" u="none" cap="none" strike="noStrike">
              <a:solidFill>
                <a:schemeClr val="lt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Điện giải đồ về bình thường</a:t>
            </a:r>
            <a:endParaRPr b="0" i="0" sz="1800" u="none" cap="none" strike="noStrike">
              <a:solidFill>
                <a:schemeClr val="lt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Hết suy thận cấp</a:t>
            </a:r>
            <a:endParaRPr b="0" i="0" sz="1800" u="none" cap="none" strike="noStrike">
              <a:solidFill>
                <a:schemeClr val="lt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ALTT máu &lt; 315 </a:t>
            </a:r>
            <a:endParaRPr/>
          </a:p>
          <a:p>
            <a:pPr indent="-228600" lvl="2" marL="1143000" marR="0" rtl="0" algn="l">
              <a:spcBef>
                <a:spcPts val="36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Bệnh nhân tỉnh và ăn uống đường miệng</a:t>
            </a:r>
            <a:endParaRPr b="0" i="0" sz="1800" u="none" cap="none" strike="noStrike">
              <a:solidFill>
                <a:schemeClr val="lt1"/>
              </a:solidFill>
              <a:latin typeface="Times New Roman"/>
              <a:ea typeface="Times New Roman"/>
              <a:cs typeface="Times New Roman"/>
              <a:sym typeface="Times New Roman"/>
            </a:endParaRPr>
          </a:p>
          <a:p>
            <a:pPr indent="-171450" lvl="1" marL="742950" marR="0" rtl="0" algn="l">
              <a:spcBef>
                <a:spcPts val="36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7"/>
          <p:cNvSpPr txBox="1"/>
          <p:nvPr/>
        </p:nvSpPr>
        <p:spPr>
          <a:xfrm>
            <a:off x="1333500" y="1615678"/>
            <a:ext cx="6819900" cy="23276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accent6"/>
                </a:solidFill>
                <a:latin typeface="Times New Roman"/>
                <a:ea typeface="Times New Roman"/>
                <a:cs typeface="Times New Roman"/>
                <a:sym typeface="Times New Roman"/>
              </a:rPr>
              <a:t>4. KIỂM SOÁT ĐƯỜNG HUYẾT TRƯỚC/ TRONG QUÁ TRÌNH THỰC HIỆN CÁC THỦ THUẬT CHẨN ĐOÁN/ TIỂU PHẪU</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CA LÂM SÀNG</a:t>
            </a:r>
            <a:endParaRPr/>
          </a:p>
        </p:txBody>
      </p:sp>
      <p:sp>
        <p:nvSpPr>
          <p:cNvPr id="478" name="Google Shape;478;p58"/>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BN nữ, 55t, có tiền sử ĐTĐ type 2 &gt; 10 năm đang tiêm insulin 2 mũi/ ngày ( novomix 20-16UI). BN có biểu hiện đi ngoài phân máu và có chỉ định nội soi đại tràng để chẩn đoán.</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Thảo luận?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Những yếu tố nào ảnh hưởng tới đường máu?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Bn có thể gặp nguy cơ gì khi thực hiện thủ thuật?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9"/>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THẢO LUẬN</a:t>
            </a:r>
            <a:endParaRPr/>
          </a:p>
        </p:txBody>
      </p:sp>
      <p:sp>
        <p:nvSpPr>
          <p:cNvPr id="484" name="Google Shape;484;p59"/>
          <p:cNvSpPr txBox="1"/>
          <p:nvPr>
            <p:ph idx="1" type="body"/>
          </p:nvPr>
        </p:nvSpPr>
        <p:spPr>
          <a:xfrm>
            <a:off x="457200" y="768134"/>
            <a:ext cx="8229600" cy="4089616"/>
          </a:xfrm>
          <a:prstGeom prst="rect">
            <a:avLst/>
          </a:prstGeom>
          <a:noFill/>
          <a:ln>
            <a:noFill/>
          </a:ln>
        </p:spPr>
        <p:txBody>
          <a:bodyPr anchorCtr="0" anchor="t" bIns="45700" lIns="91425" spcFirstLastPara="1" rIns="91425" wrap="square" tIns="45700">
            <a:normAutofit lnSpcReduction="10000"/>
          </a:bodyPr>
          <a:lstStyle/>
          <a:p>
            <a:pPr indent="-274320" lvl="0" marL="342900" rtl="0" algn="l">
              <a:spcBef>
                <a:spcPts val="0"/>
              </a:spcBef>
              <a:spcAft>
                <a:spcPts val="0"/>
              </a:spcAft>
              <a:buClr>
                <a:schemeClr val="lt1"/>
              </a:buClr>
              <a:buSzPts val="2800"/>
              <a:buChar char="•"/>
            </a:pPr>
            <a:r>
              <a:rPr lang="en-US">
                <a:latin typeface="Times New Roman"/>
                <a:ea typeface="Times New Roman"/>
                <a:cs typeface="Times New Roman"/>
                <a:sym typeface="Times New Roman"/>
              </a:rPr>
              <a:t>Nguy cơ tăng đường máu: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Stress</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Thay đổi chế độ ăn khi nhập viện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Mất ngủ</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Bữa ăn không ổn định, không phù hợp </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Gây mê khi làm thủ thuật</a:t>
            </a:r>
            <a:endParaRPr/>
          </a:p>
          <a:p>
            <a:pPr indent="-274320" lvl="0" marL="342900" rtl="0" algn="l">
              <a:spcBef>
                <a:spcPts val="560"/>
              </a:spcBef>
              <a:spcAft>
                <a:spcPts val="0"/>
              </a:spcAft>
              <a:buClr>
                <a:schemeClr val="lt1"/>
              </a:buClr>
              <a:buSzPts val="2800"/>
              <a:buChar char="•"/>
            </a:pPr>
            <a:r>
              <a:rPr lang="en-US">
                <a:latin typeface="Times New Roman"/>
                <a:ea typeface="Times New Roman"/>
                <a:cs typeface="Times New Roman"/>
                <a:sym typeface="Times New Roman"/>
              </a:rPr>
              <a:t>Nguy cơ hạ đường máu:</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Nhịn ăn</a:t>
            </a:r>
            <a:endParaRPr/>
          </a:p>
          <a:p>
            <a:pPr indent="-274319" lvl="1" marL="742950" rtl="0" algn="l">
              <a:spcBef>
                <a:spcPts val="480"/>
              </a:spcBef>
              <a:spcAft>
                <a:spcPts val="0"/>
              </a:spcAft>
              <a:buClr>
                <a:schemeClr val="lt1"/>
              </a:buClr>
              <a:buSzPts val="2400"/>
              <a:buChar char="–"/>
            </a:pPr>
            <a:r>
              <a:rPr lang="en-US">
                <a:latin typeface="Times New Roman"/>
                <a:ea typeface="Times New Roman"/>
                <a:cs typeface="Times New Roman"/>
                <a:sym typeface="Times New Roman"/>
              </a:rPr>
              <a:t>Quá liều insulin nếu không thay đổi phác đồ</a:t>
            </a:r>
            <a:endParaRPr/>
          </a:p>
          <a:p>
            <a:pPr indent="-121919" lvl="1" marL="742950" rtl="0" algn="l">
              <a:spcBef>
                <a:spcPts val="48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Helvetica Neue"/>
              <a:buNone/>
            </a:pPr>
            <a:r>
              <a:t/>
            </a:r>
            <a:endParaRPr/>
          </a:p>
        </p:txBody>
      </p:sp>
      <p:pic>
        <p:nvPicPr>
          <p:cNvPr id="134" name="Google Shape;134;p6"/>
          <p:cNvPicPr preferRelativeResize="0"/>
          <p:nvPr>
            <p:ph idx="1" type="body"/>
          </p:nvPr>
        </p:nvPicPr>
        <p:blipFill rotWithShape="1">
          <a:blip r:embed="rId3">
            <a:alphaModFix/>
          </a:blip>
          <a:srcRect b="0" l="0" r="0" t="0"/>
          <a:stretch/>
        </p:blipFill>
        <p:spPr>
          <a:xfrm>
            <a:off x="2057400" y="1276350"/>
            <a:ext cx="4648200" cy="3276599"/>
          </a:xfrm>
          <a:prstGeom prst="rect">
            <a:avLst/>
          </a:prstGeom>
          <a:noFill/>
          <a:ln>
            <a:noFill/>
          </a:ln>
        </p:spPr>
      </p:pic>
      <p:cxnSp>
        <p:nvCxnSpPr>
          <p:cNvPr id="135" name="Google Shape;135;p6"/>
          <p:cNvCxnSpPr/>
          <p:nvPr/>
        </p:nvCxnSpPr>
        <p:spPr>
          <a:xfrm>
            <a:off x="6718935" y="7360285"/>
            <a:ext cx="0" cy="273050"/>
          </a:xfrm>
          <a:prstGeom prst="straightConnector1">
            <a:avLst/>
          </a:prstGeom>
          <a:noFill/>
          <a:ln cap="flat" cmpd="sng" w="25400">
            <a:solidFill>
              <a:schemeClr val="dk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0"/>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KIỂM SOÁT ĐH KHI THỰC HIỆN THỦ THUẬT CHẨN ĐOÁN</a:t>
            </a:r>
            <a:endParaRPr/>
          </a:p>
        </p:txBody>
      </p:sp>
      <p:sp>
        <p:nvSpPr>
          <p:cNvPr id="490" name="Google Shape;490;p60"/>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fontScale="92500"/>
          </a:bodyPr>
          <a:lstStyle/>
          <a:p>
            <a:pPr indent="0" lvl="0" marL="68580" rtl="0" algn="l">
              <a:spcBef>
                <a:spcPts val="0"/>
              </a:spcBef>
              <a:spcAft>
                <a:spcPts val="0"/>
              </a:spcAft>
              <a:buClr>
                <a:schemeClr val="lt1"/>
              </a:buClr>
              <a:buSzPct val="100000"/>
              <a:buNone/>
            </a:pPr>
            <a:r>
              <a:rPr lang="en-US">
                <a:latin typeface="Times New Roman"/>
                <a:ea typeface="Times New Roman"/>
                <a:cs typeface="Times New Roman"/>
                <a:sym typeface="Times New Roman"/>
              </a:rPr>
              <a:t>NGÀY TRƯỚC THỰC HIỆN THỦ THUẬT</a:t>
            </a:r>
            <a:endParaRPr/>
          </a:p>
          <a:p>
            <a:pPr indent="-274319" lvl="1" marL="742950" rtl="0" algn="l">
              <a:spcBef>
                <a:spcPts val="444"/>
              </a:spcBef>
              <a:spcAft>
                <a:spcPts val="0"/>
              </a:spcAft>
              <a:buClr>
                <a:schemeClr val="lt1"/>
              </a:buClr>
              <a:buSzPct val="100000"/>
              <a:buChar char="–"/>
            </a:pPr>
            <a:r>
              <a:rPr lang="en-US"/>
              <a:t>Ngừng metformin khi bệnh nhân có chỉ định sử dụng thuốc cản quang nếu:</a:t>
            </a:r>
            <a:endParaRPr/>
          </a:p>
          <a:p>
            <a:pPr indent="-274319" lvl="2" marL="1143000" rtl="0" algn="l">
              <a:spcBef>
                <a:spcPts val="370"/>
              </a:spcBef>
              <a:spcAft>
                <a:spcPts val="0"/>
              </a:spcAft>
              <a:buClr>
                <a:schemeClr val="lt1"/>
              </a:buClr>
              <a:buSzPct val="100000"/>
              <a:buChar char="•"/>
            </a:pPr>
            <a:r>
              <a:rPr lang="en-US"/>
              <a:t>eGFR &lt; 60ml/phút/1.73 m</a:t>
            </a:r>
            <a:r>
              <a:rPr baseline="30000" lang="en-US"/>
              <a:t>2</a:t>
            </a:r>
            <a:endParaRPr/>
          </a:p>
          <a:p>
            <a:pPr indent="-274319" lvl="2" marL="1143000" rtl="0" algn="l">
              <a:spcBef>
                <a:spcPts val="370"/>
              </a:spcBef>
              <a:spcAft>
                <a:spcPts val="0"/>
              </a:spcAft>
              <a:buClr>
                <a:schemeClr val="lt1"/>
              </a:buClr>
              <a:buSzPct val="100000"/>
              <a:buChar char="•"/>
            </a:pPr>
            <a:r>
              <a:rPr lang="en-US"/>
              <a:t>bệnh nhân có tiền sử bệnh gan, nghiện rượu, hoặc suy tim</a:t>
            </a:r>
            <a:endParaRPr/>
          </a:p>
          <a:p>
            <a:pPr indent="-274319" lvl="2" marL="1143000" rtl="0" algn="l">
              <a:spcBef>
                <a:spcPts val="370"/>
              </a:spcBef>
              <a:spcAft>
                <a:spcPts val="0"/>
              </a:spcAft>
              <a:buClr>
                <a:schemeClr val="lt1"/>
              </a:buClr>
              <a:buSzPct val="100000"/>
              <a:buChar char="•"/>
            </a:pPr>
            <a:r>
              <a:rPr lang="en-US"/>
              <a:t>Thủ thuật tiêm thuốc cản quang đường động mạch</a:t>
            </a:r>
            <a:endParaRPr/>
          </a:p>
          <a:p>
            <a:pPr indent="-274319" lvl="1" marL="742950" rtl="0" algn="l">
              <a:spcBef>
                <a:spcPts val="444"/>
              </a:spcBef>
              <a:spcAft>
                <a:spcPts val="0"/>
              </a:spcAft>
              <a:buClr>
                <a:schemeClr val="lt1"/>
              </a:buClr>
              <a:buSzPct val="100000"/>
              <a:buChar char="–"/>
            </a:pPr>
            <a:r>
              <a:rPr lang="en-US"/>
              <a:t>Các thuốc hạ đường huyết khác vẫn thực hiện theo phác đồ</a:t>
            </a:r>
            <a:endParaRPr/>
          </a:p>
          <a:p>
            <a:pPr indent="-274319" lvl="1" marL="742950" rtl="0" algn="l">
              <a:spcBef>
                <a:spcPts val="444"/>
              </a:spcBef>
              <a:spcAft>
                <a:spcPts val="0"/>
              </a:spcAft>
              <a:buClr>
                <a:schemeClr val="lt1"/>
              </a:buClr>
              <a:buSzPct val="100000"/>
              <a:buChar char="–"/>
            </a:pPr>
            <a:r>
              <a:rPr lang="en-US"/>
              <a:t>Tiêm insulin theo phác đồ, giảm liều insulin nền 10-15% nếu bệnh nhân thường xuyên có biểu hiện hạ đường máu</a:t>
            </a:r>
            <a:endParaRPr/>
          </a:p>
          <a:p>
            <a:pPr indent="-133350" lvl="1" marL="742950" rtl="0" algn="l">
              <a:spcBef>
                <a:spcPts val="444"/>
              </a:spcBef>
              <a:spcAft>
                <a:spcPts val="0"/>
              </a:spcAft>
              <a:buClr>
                <a:schemeClr val="lt1"/>
              </a:buClr>
              <a:buSzPct val="100000"/>
              <a:buNone/>
            </a:pPr>
            <a:r>
              <a:t/>
            </a:r>
            <a:endParaRPr>
              <a:latin typeface="Times New Roman"/>
              <a:ea typeface="Times New Roman"/>
              <a:cs typeface="Times New Roman"/>
              <a:sym typeface="Times New Roman"/>
            </a:endParaRPr>
          </a:p>
          <a:p>
            <a:pPr indent="-109854" lvl="0" marL="342900" rtl="0" algn="l">
              <a:spcBef>
                <a:spcPts val="518"/>
              </a:spcBef>
              <a:spcAft>
                <a:spcPts val="0"/>
              </a:spcAft>
              <a:buClr>
                <a:schemeClr val="lt1"/>
              </a:buClr>
              <a:buSzPct val="1000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descr="Picture 043" id="495" name="Google Shape;495;p61"/>
          <p:cNvPicPr preferRelativeResize="0"/>
          <p:nvPr>
            <p:ph idx="2" type="body"/>
          </p:nvPr>
        </p:nvPicPr>
        <p:blipFill rotWithShape="1">
          <a:blip r:embed="rId3">
            <a:alphaModFix/>
          </a:blip>
          <a:srcRect b="0" l="0" r="0" t="0"/>
          <a:stretch/>
        </p:blipFill>
        <p:spPr>
          <a:xfrm>
            <a:off x="0" y="0"/>
            <a:ext cx="9144000" cy="5143500"/>
          </a:xfrm>
          <a:prstGeom prst="rect">
            <a:avLst/>
          </a:prstGeom>
          <a:noFill/>
          <a:ln>
            <a:noFill/>
          </a:ln>
        </p:spPr>
      </p:pic>
      <p:sp>
        <p:nvSpPr>
          <p:cNvPr id="496" name="Google Shape;496;p61"/>
          <p:cNvSpPr txBox="1"/>
          <p:nvPr>
            <p:ph type="title"/>
          </p:nvPr>
        </p:nvSpPr>
        <p:spPr>
          <a:xfrm>
            <a:off x="457200" y="2000250"/>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66"/>
              </a:buClr>
              <a:buSzPct val="100000"/>
              <a:buFont typeface="Times New Roman"/>
              <a:buNone/>
            </a:pPr>
            <a:r>
              <a:rPr lang="en-US" sz="6000">
                <a:solidFill>
                  <a:srgbClr val="FF0066"/>
                </a:solidFill>
                <a:latin typeface="Times New Roman"/>
                <a:ea typeface="Times New Roman"/>
                <a:cs typeface="Times New Roman"/>
                <a:sym typeface="Times New Roman"/>
              </a:rPr>
              <a:t>Trân trọng cảm ơn!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nvSpPr>
        <p:spPr>
          <a:xfrm>
            <a:off x="1333500" y="1615678"/>
            <a:ext cx="6819900" cy="17180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accent6"/>
                </a:solidFill>
                <a:latin typeface="Times New Roman"/>
                <a:ea typeface="Times New Roman"/>
                <a:cs typeface="Times New Roman"/>
                <a:sym typeface="Times New Roman"/>
              </a:rPr>
              <a:t>2. KIỂM SOÁT ĐƯỜNG HUYẾT KHI ĂN ĐƯỜNG MIỆNG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latin typeface="Arial"/>
                <a:ea typeface="Arial"/>
                <a:cs typeface="Arial"/>
                <a:sym typeface="Arial"/>
              </a:rPr>
              <a:t>Ca lâm sàng 1</a:t>
            </a:r>
            <a:endParaRPr/>
          </a:p>
        </p:txBody>
      </p:sp>
      <p:sp>
        <p:nvSpPr>
          <p:cNvPr id="147" name="Google Shape;147;p8"/>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Arial"/>
                <a:ea typeface="Arial"/>
                <a:cs typeface="Arial"/>
                <a:sym typeface="Arial"/>
              </a:rPr>
              <a:t>BN nam, 43t, nhập viện vì triệu chứng mệt mỏi, khát nước, sụt cân</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Đường máu 22.4 mmol/l, HbA1c 15%</a:t>
            </a:r>
            <a:br>
              <a:rPr lang="en-US">
                <a:latin typeface="Arial"/>
                <a:ea typeface="Arial"/>
                <a:cs typeface="Arial"/>
                <a:sym typeface="Arial"/>
              </a:rPr>
            </a:br>
            <a:r>
              <a:rPr lang="en-US">
                <a:latin typeface="Arial"/>
                <a:ea typeface="Arial"/>
                <a:cs typeface="Arial"/>
                <a:sym typeface="Arial"/>
              </a:rPr>
              <a:t>XN khác: </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GOT 40UI/L, GPT 44UI/l</a:t>
            </a:r>
            <a:br>
              <a:rPr lang="en-US">
                <a:latin typeface="Arial"/>
                <a:ea typeface="Arial"/>
                <a:cs typeface="Arial"/>
                <a:sym typeface="Arial"/>
              </a:rPr>
            </a:br>
            <a:r>
              <a:rPr lang="en-US">
                <a:latin typeface="Arial"/>
                <a:ea typeface="Arial"/>
                <a:cs typeface="Arial"/>
                <a:sym typeface="Arial"/>
              </a:rPr>
              <a:t>ure 8 mmol/l, Creatinine 145 Mmol/l</a:t>
            </a:r>
            <a:br>
              <a:rPr lang="en-US">
                <a:latin typeface="Arial"/>
                <a:ea typeface="Arial"/>
                <a:cs typeface="Arial"/>
                <a:sym typeface="Arial"/>
              </a:rPr>
            </a:br>
            <a:r>
              <a:rPr lang="en-US">
                <a:latin typeface="Arial"/>
                <a:ea typeface="Arial"/>
                <a:cs typeface="Arial"/>
                <a:sym typeface="Arial"/>
              </a:rPr>
              <a:t>điện giải đồ K 4.4 mmol/l, Na 150 mmol/l</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Câu hỏi: kiểm soát đường máu thế nào?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0" y="-114300"/>
            <a:ext cx="91440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latin typeface="Arial"/>
                <a:ea typeface="Arial"/>
                <a:cs typeface="Arial"/>
                <a:sym typeface="Arial"/>
              </a:rPr>
              <a:t>Ca lâm sàng 1</a:t>
            </a:r>
            <a:endParaRPr/>
          </a:p>
        </p:txBody>
      </p:sp>
      <p:sp>
        <p:nvSpPr>
          <p:cNvPr id="153" name="Google Shape;153;p9"/>
          <p:cNvSpPr txBox="1"/>
          <p:nvPr>
            <p:ph idx="1" type="body"/>
          </p:nvPr>
        </p:nvSpPr>
        <p:spPr>
          <a:xfrm>
            <a:off x="457200" y="768134"/>
            <a:ext cx="8229600" cy="3829050"/>
          </a:xfrm>
          <a:prstGeom prst="rect">
            <a:avLst/>
          </a:prstGeom>
          <a:noFill/>
          <a:ln>
            <a:noFill/>
          </a:ln>
        </p:spPr>
        <p:txBody>
          <a:bodyPr anchorCtr="0" anchor="t" bIns="45700" lIns="91425" spcFirstLastPara="1" rIns="91425" wrap="square" tIns="45700">
            <a:normAutofit/>
          </a:bodyPr>
          <a:lstStyle/>
          <a:p>
            <a:pPr indent="-274320" lvl="0" marL="342900" rtl="0" algn="l">
              <a:spcBef>
                <a:spcPts val="0"/>
              </a:spcBef>
              <a:spcAft>
                <a:spcPts val="0"/>
              </a:spcAft>
              <a:buClr>
                <a:schemeClr val="lt1"/>
              </a:buClr>
              <a:buSzPts val="2800"/>
              <a:buChar char="•"/>
            </a:pPr>
            <a:r>
              <a:rPr lang="en-US">
                <a:latin typeface="Arial"/>
                <a:ea typeface="Arial"/>
                <a:cs typeface="Arial"/>
                <a:sym typeface="Arial"/>
              </a:rPr>
              <a:t>Insulin actrapid </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sáng 6UI</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trưa 6UI</a:t>
            </a:r>
            <a:endParaRPr/>
          </a:p>
          <a:p>
            <a:pPr indent="-274319" lvl="1" marL="742950" rtl="0" algn="l">
              <a:spcBef>
                <a:spcPts val="480"/>
              </a:spcBef>
              <a:spcAft>
                <a:spcPts val="0"/>
              </a:spcAft>
              <a:buClr>
                <a:schemeClr val="lt1"/>
              </a:buClr>
              <a:buSzPts val="2400"/>
              <a:buChar char="–"/>
            </a:pPr>
            <a:r>
              <a:rPr lang="en-US">
                <a:latin typeface="Arial"/>
                <a:ea typeface="Arial"/>
                <a:cs typeface="Arial"/>
                <a:sym typeface="Arial"/>
              </a:rPr>
              <a:t>Trước ăn chiều 6UI</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Lantus 12UI</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Mục tiêu đường máu 7.8 – 10</a:t>
            </a:r>
            <a:endParaRPr/>
          </a:p>
          <a:p>
            <a:pPr indent="-274320" lvl="0" marL="342900" rtl="0" algn="l">
              <a:spcBef>
                <a:spcPts val="560"/>
              </a:spcBef>
              <a:spcAft>
                <a:spcPts val="0"/>
              </a:spcAft>
              <a:buClr>
                <a:schemeClr val="lt1"/>
              </a:buClr>
              <a:buSzPts val="2800"/>
              <a:buChar char="•"/>
            </a:pPr>
            <a:r>
              <a:rPr lang="en-US">
                <a:latin typeface="Arial"/>
                <a:ea typeface="Arial"/>
                <a:cs typeface="Arial"/>
                <a:sym typeface="Arial"/>
              </a:rPr>
              <a:t>( áp dụng phụ lục 1 phác đồ kiêm soát ĐH cho BN có chế độ ăn đường miệng)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2016-02-10T20:50:58Z</dcterms:created>
  <dc:creator>ITL_Sager</dc:creator>
</cp:coreProperties>
</file>