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3" r:id="rId2"/>
    <p:sldId id="2809" r:id="rId3"/>
    <p:sldId id="2810" r:id="rId4"/>
    <p:sldId id="2811" r:id="rId5"/>
    <p:sldId id="2812" r:id="rId6"/>
    <p:sldId id="2813" r:id="rId7"/>
    <p:sldId id="369" r:id="rId8"/>
    <p:sldId id="779" r:id="rId9"/>
    <p:sldId id="2792" r:id="rId10"/>
    <p:sldId id="372" r:id="rId11"/>
    <p:sldId id="836" r:id="rId12"/>
    <p:sldId id="2815" r:id="rId13"/>
    <p:sldId id="2818" r:id="rId14"/>
    <p:sldId id="2819" r:id="rId15"/>
    <p:sldId id="2816" r:id="rId16"/>
    <p:sldId id="842" r:id="rId17"/>
    <p:sldId id="2805" r:id="rId18"/>
    <p:sldId id="2806" r:id="rId19"/>
    <p:sldId id="2807" r:id="rId20"/>
    <p:sldId id="2808" r:id="rId21"/>
    <p:sldId id="843" r:id="rId22"/>
    <p:sldId id="848" r:id="rId23"/>
    <p:sldId id="846" r:id="rId24"/>
    <p:sldId id="539" r:id="rId25"/>
    <p:sldId id="2795" r:id="rId26"/>
    <p:sldId id="2796" r:id="rId27"/>
    <p:sldId id="544" r:id="rId28"/>
    <p:sldId id="552" r:id="rId29"/>
    <p:sldId id="590" r:id="rId30"/>
    <p:sldId id="2797" r:id="rId31"/>
    <p:sldId id="2800" r:id="rId32"/>
    <p:sldId id="2799" r:id="rId33"/>
    <p:sldId id="2801" r:id="rId34"/>
    <p:sldId id="555" r:id="rId35"/>
    <p:sldId id="2793" r:id="rId36"/>
    <p:sldId id="556" r:id="rId37"/>
    <p:sldId id="557" r:id="rId38"/>
    <p:sldId id="2802" r:id="rId39"/>
    <p:sldId id="558" r:id="rId40"/>
    <p:sldId id="2803" r:id="rId41"/>
    <p:sldId id="559" r:id="rId42"/>
    <p:sldId id="2804" r:id="rId43"/>
    <p:sldId id="2794" r:id="rId44"/>
    <p:sldId id="825" r:id="rId45"/>
    <p:sldId id="826" r:id="rId46"/>
    <p:sldId id="827" r:id="rId47"/>
    <p:sldId id="829" r:id="rId48"/>
    <p:sldId id="830" r:id="rId49"/>
    <p:sldId id="831" r:id="rId50"/>
    <p:sldId id="819" r:id="rId51"/>
    <p:sldId id="820" r:id="rId52"/>
    <p:sldId id="817" r:id="rId53"/>
    <p:sldId id="821" r:id="rId54"/>
    <p:sldId id="822" r:id="rId55"/>
    <p:sldId id="823" r:id="rId56"/>
    <p:sldId id="824" r:id="rId57"/>
    <p:sldId id="833" r:id="rId58"/>
    <p:sldId id="834" r:id="rId59"/>
    <p:sldId id="835" r:id="rId60"/>
    <p:sldId id="837" r:id="rId61"/>
    <p:sldId id="838" r:id="rId62"/>
    <p:sldId id="839" r:id="rId63"/>
    <p:sldId id="840" r:id="rId64"/>
    <p:sldId id="841" r:id="rId65"/>
    <p:sldId id="795" r:id="rId66"/>
    <p:sldId id="812" r:id="rId67"/>
    <p:sldId id="811" r:id="rId68"/>
    <p:sldId id="813" r:id="rId69"/>
    <p:sldId id="814" r:id="rId70"/>
    <p:sldId id="796" r:id="rId7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6">
          <p15:clr>
            <a:srgbClr val="A4A3A4"/>
          </p15:clr>
        </p15:guide>
        <p15:guide id="2" orient="horz" pos="2052">
          <p15:clr>
            <a:srgbClr val="A4A3A4"/>
          </p15:clr>
        </p15:guide>
        <p15:guide id="3" orient="horz" pos="3089">
          <p15:clr>
            <a:srgbClr val="A4A3A4"/>
          </p15:clr>
        </p15:guide>
        <p15:guide id="4" orient="horz" pos="738">
          <p15:clr>
            <a:srgbClr val="A4A3A4"/>
          </p15:clr>
        </p15:guide>
        <p15:guide id="5" pos="2880">
          <p15:clr>
            <a:srgbClr val="A4A3A4"/>
          </p15:clr>
        </p15:guide>
        <p15:guide id="6" pos="7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umiller, Joshua Jon" initials="NJ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3FF"/>
    <a:srgbClr val="F79646"/>
    <a:srgbClr val="7E1416"/>
    <a:srgbClr val="C01E22"/>
    <a:srgbClr val="FFCC00"/>
    <a:srgbClr val="9BBB59"/>
    <a:srgbClr val="FCD6B6"/>
    <a:srgbClr val="560E10"/>
    <a:srgbClr val="A6A6A6"/>
    <a:srgbClr val="172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9"/>
    <p:restoredTop sz="86643" autoAdjust="0"/>
  </p:normalViewPr>
  <p:slideViewPr>
    <p:cSldViewPr showGuides="1">
      <p:cViewPr varScale="1">
        <p:scale>
          <a:sx n="108" d="100"/>
          <a:sy n="108" d="100"/>
        </p:scale>
        <p:origin x="712" y="192"/>
      </p:cViewPr>
      <p:guideLst>
        <p:guide orient="horz" pos="1236"/>
        <p:guide orient="horz" pos="2052"/>
        <p:guide orient="horz" pos="3089"/>
        <p:guide orient="horz" pos="738"/>
        <p:guide pos="2880"/>
        <p:guide pos="768"/>
      </p:guideLst>
    </p:cSldViewPr>
  </p:slideViewPr>
  <p:notesTextViewPr>
    <p:cViewPr>
      <p:scale>
        <a:sx n="3" d="2"/>
        <a:sy n="3" d="2"/>
      </p:scale>
      <p:origin x="0" y="0"/>
    </p:cViewPr>
  </p:notesTextViewPr>
  <p:sorterViewPr>
    <p:cViewPr varScale="1">
      <p:scale>
        <a:sx n="1" d="1"/>
        <a:sy n="1" d="1"/>
      </p:scale>
      <p:origin x="0" y="34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hart%202%20in%20Microsoft%20PowerPoint"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975308641975308E-2"/>
          <c:y val="0.1321891853070605"/>
          <c:w val="0.96604938271604934"/>
          <c:h val="0.74938065577623691"/>
        </c:manualLayout>
      </c:layout>
      <c:lineChart>
        <c:grouping val="standard"/>
        <c:varyColors val="0"/>
        <c:ser>
          <c:idx val="0"/>
          <c:order val="0"/>
          <c:tx>
            <c:strRef>
              <c:f>'[Chart in Microsoft PowerPoint]Sheet1'!$B$1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'[Chart in Microsoft PowerPoint]Sheet1'!$A$2:$A$10</c:f>
              <c:strCache>
                <c:ptCount val="9"/>
                <c:pt idx="0">
                  <c:v>9H</c:v>
                </c:pt>
                <c:pt idx="1">
                  <c:v>11H</c:v>
                </c:pt>
                <c:pt idx="2">
                  <c:v>13H</c:v>
                </c:pt>
                <c:pt idx="3">
                  <c:v>15h</c:v>
                </c:pt>
                <c:pt idx="4">
                  <c:v>17h</c:v>
                </c:pt>
                <c:pt idx="5">
                  <c:v>21h</c:v>
                </c:pt>
                <c:pt idx="6">
                  <c:v>23h</c:v>
                </c:pt>
                <c:pt idx="7">
                  <c:v>1h</c:v>
                </c:pt>
                <c:pt idx="8">
                  <c:v>3h</c:v>
                </c:pt>
              </c:strCache>
            </c:strRef>
          </c:cat>
          <c:val>
            <c:numRef>
              <c:f>'[Chart in Microsoft PowerPoint]Sheet1'!$B$2:$B$10</c:f>
              <c:numCache>
                <c:formatCode>General</c:formatCode>
                <c:ptCount val="9"/>
                <c:pt idx="0">
                  <c:v>11.9</c:v>
                </c:pt>
                <c:pt idx="1">
                  <c:v>19.3</c:v>
                </c:pt>
                <c:pt idx="2">
                  <c:v>19.600000000000001</c:v>
                </c:pt>
                <c:pt idx="3">
                  <c:v>21.1</c:v>
                </c:pt>
                <c:pt idx="4">
                  <c:v>19.2</c:v>
                </c:pt>
                <c:pt idx="5">
                  <c:v>19.399999999999999</c:v>
                </c:pt>
                <c:pt idx="6">
                  <c:v>17.7</c:v>
                </c:pt>
                <c:pt idx="7">
                  <c:v>14.5</c:v>
                </c:pt>
                <c:pt idx="8">
                  <c:v>14.4</c:v>
                </c:pt>
              </c:numCache>
            </c:numRef>
          </c:val>
          <c:smooth val="0"/>
          <c:extLst>
            <c:ext xmlns:c16="http://schemas.microsoft.com/office/drawing/2014/chart" uri="{C3380CC4-5D6E-409C-BE32-E72D297353CC}">
              <c16:uniqueId val="{00000000-4C95-1B4D-853F-C26449E3F0DC}"/>
            </c:ext>
          </c:extLst>
        </c:ser>
        <c:dLbls>
          <c:dLblPos val="ctr"/>
          <c:showLegendKey val="0"/>
          <c:showVal val="1"/>
          <c:showCatName val="0"/>
          <c:showSerName val="0"/>
          <c:showPercent val="0"/>
          <c:showBubbleSize val="0"/>
        </c:dLbls>
        <c:marker val="1"/>
        <c:smooth val="0"/>
        <c:axId val="102547919"/>
        <c:axId val="101771183"/>
      </c:lineChart>
      <c:catAx>
        <c:axId val="1025479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101771183"/>
        <c:crosses val="autoZero"/>
        <c:auto val="1"/>
        <c:lblAlgn val="ctr"/>
        <c:lblOffset val="100"/>
        <c:noMultiLvlLbl val="0"/>
      </c:catAx>
      <c:valAx>
        <c:axId val="101771183"/>
        <c:scaling>
          <c:orientation val="minMax"/>
        </c:scaling>
        <c:delete val="1"/>
        <c:axPos val="l"/>
        <c:numFmt formatCode="General" sourceLinked="1"/>
        <c:majorTickMark val="none"/>
        <c:minorTickMark val="none"/>
        <c:tickLblPos val="nextTo"/>
        <c:crossAx val="102547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DMMM</c:v>
                </c:pt>
              </c:strCache>
            </c:strRef>
          </c:tx>
          <c:spPr>
            <a:ln w="31750" cap="rnd">
              <a:solidFill>
                <a:srgbClr val="FF0000"/>
              </a:solidFill>
              <a:round/>
            </a:ln>
            <a:effectLst/>
          </c:spPr>
          <c:marker>
            <c:symbol val="circle"/>
            <c:size val="17"/>
            <c:spPr>
              <a:solidFill>
                <a:srgbClr val="C01E22"/>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Sheet1!$A$2:$A$13</c:f>
              <c:strCache>
                <c:ptCount val="12"/>
                <c:pt idx="0">
                  <c:v>6h</c:v>
                </c:pt>
                <c:pt idx="1">
                  <c:v>8h</c:v>
                </c:pt>
                <c:pt idx="2">
                  <c:v>10h</c:v>
                </c:pt>
                <c:pt idx="3">
                  <c:v>12h</c:v>
                </c:pt>
                <c:pt idx="4">
                  <c:v>14h</c:v>
                </c:pt>
                <c:pt idx="5">
                  <c:v>16h</c:v>
                </c:pt>
                <c:pt idx="6">
                  <c:v>18h</c:v>
                </c:pt>
                <c:pt idx="7">
                  <c:v>20h</c:v>
                </c:pt>
                <c:pt idx="8">
                  <c:v>22h</c:v>
                </c:pt>
                <c:pt idx="9">
                  <c:v>0h</c:v>
                </c:pt>
                <c:pt idx="10">
                  <c:v>3h</c:v>
                </c:pt>
                <c:pt idx="11">
                  <c:v>6h</c:v>
                </c:pt>
              </c:strCache>
            </c:strRef>
          </c:cat>
          <c:val>
            <c:numRef>
              <c:f>Sheet1!$B$2:$B$13</c:f>
              <c:numCache>
                <c:formatCode>General</c:formatCode>
                <c:ptCount val="12"/>
                <c:pt idx="0">
                  <c:v>9.9</c:v>
                </c:pt>
                <c:pt idx="1">
                  <c:v>12</c:v>
                </c:pt>
                <c:pt idx="2">
                  <c:v>12.5</c:v>
                </c:pt>
                <c:pt idx="3">
                  <c:v>26</c:v>
                </c:pt>
                <c:pt idx="4">
                  <c:v>26.3</c:v>
                </c:pt>
                <c:pt idx="5">
                  <c:v>30.7</c:v>
                </c:pt>
                <c:pt idx="6">
                  <c:v>23.5</c:v>
                </c:pt>
                <c:pt idx="7">
                  <c:v>23.6</c:v>
                </c:pt>
                <c:pt idx="8">
                  <c:v>24</c:v>
                </c:pt>
                <c:pt idx="9">
                  <c:v>21.3</c:v>
                </c:pt>
                <c:pt idx="10">
                  <c:v>13.8</c:v>
                </c:pt>
                <c:pt idx="11">
                  <c:v>8.8000000000000007</c:v>
                </c:pt>
              </c:numCache>
            </c:numRef>
          </c:val>
          <c:smooth val="0"/>
          <c:extLst>
            <c:ext xmlns:c16="http://schemas.microsoft.com/office/drawing/2014/chart" uri="{C3380CC4-5D6E-409C-BE32-E72D297353CC}">
              <c16:uniqueId val="{00000000-A98A-E34C-9BE2-35C13A16B1EF}"/>
            </c:ext>
          </c:extLst>
        </c:ser>
        <c:dLbls>
          <c:dLblPos val="ctr"/>
          <c:showLegendKey val="0"/>
          <c:showVal val="1"/>
          <c:showCatName val="0"/>
          <c:showSerName val="0"/>
          <c:showPercent val="0"/>
          <c:showBubbleSize val="0"/>
        </c:dLbls>
        <c:marker val="1"/>
        <c:smooth val="0"/>
        <c:axId val="992456896"/>
        <c:axId val="991969920"/>
      </c:lineChart>
      <c:catAx>
        <c:axId val="9924568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991969920"/>
        <c:crosses val="autoZero"/>
        <c:auto val="1"/>
        <c:lblAlgn val="ctr"/>
        <c:lblOffset val="100"/>
        <c:noMultiLvlLbl val="0"/>
      </c:catAx>
      <c:valAx>
        <c:axId val="99196992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992456896"/>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400" b="1">
          <a:solidFill>
            <a:schemeClr val="bg1"/>
          </a:solidFill>
        </a:defRPr>
      </a:pPr>
      <a:endParaRPr lang="en-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799352750809062E-2"/>
          <c:y val="0.14642199803149605"/>
          <c:w val="0.96440129449838186"/>
          <c:h val="0.77949458661417326"/>
        </c:manualLayout>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rgbClr val="F79646"/>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8h</c:v>
                </c:pt>
                <c:pt idx="2">
                  <c:v>11h</c:v>
                </c:pt>
                <c:pt idx="3">
                  <c:v>14h</c:v>
                </c:pt>
                <c:pt idx="4">
                  <c:v>18h</c:v>
                </c:pt>
                <c:pt idx="5">
                  <c:v>21h</c:v>
                </c:pt>
                <c:pt idx="6">
                  <c:v>0h</c:v>
                </c:pt>
                <c:pt idx="7">
                  <c:v>3h</c:v>
                </c:pt>
                <c:pt idx="8">
                  <c:v>6h</c:v>
                </c:pt>
              </c:strCache>
            </c:strRef>
          </c:cat>
          <c:val>
            <c:numRef>
              <c:f>Sheet1!$B$2:$B$10</c:f>
              <c:numCache>
                <c:formatCode>General</c:formatCode>
                <c:ptCount val="9"/>
                <c:pt idx="0">
                  <c:v>8.8000000000000007</c:v>
                </c:pt>
                <c:pt idx="1">
                  <c:v>12.3</c:v>
                </c:pt>
                <c:pt idx="2">
                  <c:v>9.1</c:v>
                </c:pt>
                <c:pt idx="3">
                  <c:v>10.199999999999999</c:v>
                </c:pt>
                <c:pt idx="4">
                  <c:v>17.100000000000001</c:v>
                </c:pt>
                <c:pt idx="5">
                  <c:v>16.8</c:v>
                </c:pt>
                <c:pt idx="6">
                  <c:v>12.7</c:v>
                </c:pt>
                <c:pt idx="7">
                  <c:v>11.1</c:v>
                </c:pt>
                <c:pt idx="8">
                  <c:v>7.7</c:v>
                </c:pt>
              </c:numCache>
            </c:numRef>
          </c:val>
          <c:smooth val="0"/>
          <c:extLst>
            <c:ext xmlns:c16="http://schemas.microsoft.com/office/drawing/2014/chart" uri="{C3380CC4-5D6E-409C-BE32-E72D297353CC}">
              <c16:uniqueId val="{00000000-C829-BF40-B2C5-3E667794F83E}"/>
            </c:ext>
          </c:extLst>
        </c:ser>
        <c:dLbls>
          <c:dLblPos val="ctr"/>
          <c:showLegendKey val="0"/>
          <c:showVal val="1"/>
          <c:showCatName val="0"/>
          <c:showSerName val="0"/>
          <c:showPercent val="0"/>
          <c:showBubbleSize val="0"/>
        </c:dLbls>
        <c:marker val="1"/>
        <c:smooth val="0"/>
        <c:axId val="882168880"/>
        <c:axId val="471583984"/>
      </c:lineChart>
      <c:catAx>
        <c:axId val="8821688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chemeClr val="bg1"/>
                </a:solidFill>
                <a:latin typeface="+mn-lt"/>
                <a:ea typeface="+mn-ea"/>
                <a:cs typeface="+mn-cs"/>
              </a:defRPr>
            </a:pPr>
            <a:endParaRPr lang="en-VN"/>
          </a:p>
        </c:txPr>
        <c:crossAx val="471583984"/>
        <c:crosses val="autoZero"/>
        <c:auto val="1"/>
        <c:lblAlgn val="ctr"/>
        <c:lblOffset val="100"/>
        <c:noMultiLvlLbl val="0"/>
      </c:catAx>
      <c:valAx>
        <c:axId val="47158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8216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bg1"/>
          </a:solidFill>
        </a:defRPr>
      </a:pPr>
      <a:endParaRPr lang="en-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1750" cap="rnd">
              <a:solidFill>
                <a:srgbClr val="C00000"/>
              </a:solidFill>
              <a:round/>
            </a:ln>
            <a:effectLst/>
          </c:spPr>
          <c:marker>
            <c:symbol val="circle"/>
            <c:size val="17"/>
            <c:spPr>
              <a:solidFill>
                <a:srgbClr val="C00000"/>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'[Chart 2 in Microsoft PowerPoint]Sheet1'!$A$2:$A$9</c:f>
              <c:strCache>
                <c:ptCount val="8"/>
                <c:pt idx="0">
                  <c:v>6h</c:v>
                </c:pt>
                <c:pt idx="1">
                  <c:v>10h</c:v>
                </c:pt>
                <c:pt idx="2">
                  <c:v>15h</c:v>
                </c:pt>
                <c:pt idx="3">
                  <c:v>18h</c:v>
                </c:pt>
                <c:pt idx="4">
                  <c:v>21h</c:v>
                </c:pt>
                <c:pt idx="5">
                  <c:v>0h</c:v>
                </c:pt>
                <c:pt idx="6">
                  <c:v>3h</c:v>
                </c:pt>
                <c:pt idx="7">
                  <c:v>6h</c:v>
                </c:pt>
              </c:strCache>
            </c:strRef>
          </c:cat>
          <c:val>
            <c:numRef>
              <c:f>'[Chart 2 in Microsoft PowerPoint]Sheet1'!$B$2:$B$9</c:f>
              <c:numCache>
                <c:formatCode>General</c:formatCode>
                <c:ptCount val="8"/>
                <c:pt idx="0">
                  <c:v>7.7</c:v>
                </c:pt>
                <c:pt idx="1">
                  <c:v>21.2</c:v>
                </c:pt>
                <c:pt idx="2">
                  <c:v>20.399999999999999</c:v>
                </c:pt>
                <c:pt idx="3">
                  <c:v>9.1</c:v>
                </c:pt>
                <c:pt idx="4">
                  <c:v>9.9</c:v>
                </c:pt>
                <c:pt idx="5">
                  <c:v>19</c:v>
                </c:pt>
                <c:pt idx="6">
                  <c:v>14.1</c:v>
                </c:pt>
                <c:pt idx="7">
                  <c:v>20.2</c:v>
                </c:pt>
              </c:numCache>
            </c:numRef>
          </c:val>
          <c:smooth val="0"/>
          <c:extLst>
            <c:ext xmlns:c16="http://schemas.microsoft.com/office/drawing/2014/chart" uri="{C3380CC4-5D6E-409C-BE32-E72D297353CC}">
              <c16:uniqueId val="{00000000-7A26-EF47-B613-53C257B5FB91}"/>
            </c:ext>
          </c:extLst>
        </c:ser>
        <c:dLbls>
          <c:dLblPos val="ctr"/>
          <c:showLegendKey val="0"/>
          <c:showVal val="1"/>
          <c:showCatName val="0"/>
          <c:showSerName val="0"/>
          <c:showPercent val="0"/>
          <c:showBubbleSize val="0"/>
        </c:dLbls>
        <c:marker val="1"/>
        <c:smooth val="0"/>
        <c:axId val="211790479"/>
        <c:axId val="211404799"/>
      </c:lineChart>
      <c:catAx>
        <c:axId val="211790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211404799"/>
        <c:crosses val="autoZero"/>
        <c:auto val="1"/>
        <c:lblAlgn val="ctr"/>
        <c:lblOffset val="100"/>
        <c:noMultiLvlLbl val="0"/>
      </c:catAx>
      <c:valAx>
        <c:axId val="211404799"/>
        <c:scaling>
          <c:orientation val="minMax"/>
        </c:scaling>
        <c:delete val="1"/>
        <c:axPos val="l"/>
        <c:numFmt formatCode="General" sourceLinked="1"/>
        <c:majorTickMark val="none"/>
        <c:minorTickMark val="none"/>
        <c:tickLblPos val="nextTo"/>
        <c:crossAx val="21179047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0"/>
              <c:layout>
                <c:manualLayout>
                  <c:x val="-3.103974503187101E-2"/>
                  <c:y val="7.5734498031496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413-D846-9796-084E7601AE83}"/>
                </c:ext>
              </c:extLst>
            </c:dLbl>
            <c:dLbl>
              <c:idx val="2"/>
              <c:layout>
                <c:manualLayout>
                  <c:x val="-3.757542807149112E-2"/>
                  <c:y val="-8.05155019685039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413-D846-9796-084E7601AE83}"/>
                </c:ext>
              </c:extLst>
            </c:dLbl>
            <c:dLbl>
              <c:idx val="7"/>
              <c:layout>
                <c:manualLayout>
                  <c:x val="-2.9452443444569428E-2"/>
                  <c:y val="7.5734498031496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413-D846-9796-084E7601AE83}"/>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solidFill>
                    <a:latin typeface="+mn-lt"/>
                    <a:ea typeface="+mn-ea"/>
                    <a:cs typeface="+mn-cs"/>
                  </a:defRPr>
                </a:pPr>
                <a:endParaRPr lang="en-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6</c:v>
                </c:pt>
                <c:pt idx="1">
                  <c:v>13.4</c:v>
                </c:pt>
                <c:pt idx="2">
                  <c:v>9.8000000000000007</c:v>
                </c:pt>
                <c:pt idx="3">
                  <c:v>12.4</c:v>
                </c:pt>
                <c:pt idx="4">
                  <c:v>13.1</c:v>
                </c:pt>
                <c:pt idx="5">
                  <c:v>19.399999999999999</c:v>
                </c:pt>
                <c:pt idx="6">
                  <c:v>10.8</c:v>
                </c:pt>
                <c:pt idx="7">
                  <c:v>6</c:v>
                </c:pt>
                <c:pt idx="8">
                  <c:v>11.4</c:v>
                </c:pt>
              </c:numCache>
            </c:numRef>
          </c:val>
          <c:smooth val="0"/>
          <c:extLst>
            <c:ext xmlns:c16="http://schemas.microsoft.com/office/drawing/2014/chart" uri="{C3380CC4-5D6E-409C-BE32-E72D297353CC}">
              <c16:uniqueId val="{00000000-C413-D846-9796-084E7601AE83}"/>
            </c:ext>
          </c:extLst>
        </c:ser>
        <c:dLbls>
          <c:dLblPos val="ctr"/>
          <c:showLegendKey val="0"/>
          <c:showVal val="1"/>
          <c:showCatName val="0"/>
          <c:showSerName val="0"/>
          <c:showPercent val="0"/>
          <c:showBubbleSize val="0"/>
        </c:dLbls>
        <c:marker val="1"/>
        <c:smooth val="0"/>
        <c:axId val="471849056"/>
        <c:axId val="470909712"/>
      </c:lineChart>
      <c:catAx>
        <c:axId val="471849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470909712"/>
        <c:crosses val="autoZero"/>
        <c:auto val="1"/>
        <c:lblAlgn val="ctr"/>
        <c:lblOffset val="100"/>
        <c:noMultiLvlLbl val="0"/>
      </c:catAx>
      <c:valAx>
        <c:axId val="470909712"/>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471849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0"/>
              <c:layout>
                <c:manualLayout>
                  <c:x val="-5.1091077383443019E-2"/>
                  <c:y val="-7.59312438886315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C44-6343-B968-DE634ED8D50C}"/>
                </c:ext>
              </c:extLst>
            </c:dLbl>
            <c:dLbl>
              <c:idx val="1"/>
              <c:layout>
                <c:manualLayout>
                  <c:x val="-4.3039547592782786E-2"/>
                  <c:y val="-5.95913746075858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44-6343-B968-DE634ED8D50C}"/>
                </c:ext>
              </c:extLst>
            </c:dLbl>
            <c:dLbl>
              <c:idx val="3"/>
              <c:layout>
                <c:manualLayout>
                  <c:x val="-4.4649853550914831E-2"/>
                  <c:y val="-6.93952961762132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C44-6343-B968-DE634ED8D50C}"/>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11.4</c:v>
                </c:pt>
                <c:pt idx="1">
                  <c:v>10.6</c:v>
                </c:pt>
                <c:pt idx="2">
                  <c:v>7.2</c:v>
                </c:pt>
                <c:pt idx="3">
                  <c:v>11.9</c:v>
                </c:pt>
                <c:pt idx="4">
                  <c:v>7.3</c:v>
                </c:pt>
                <c:pt idx="5">
                  <c:v>7.9</c:v>
                </c:pt>
                <c:pt idx="6">
                  <c:v>7.8</c:v>
                </c:pt>
                <c:pt idx="7">
                  <c:v>6</c:v>
                </c:pt>
                <c:pt idx="8">
                  <c:v>7.4</c:v>
                </c:pt>
              </c:numCache>
            </c:numRef>
          </c:val>
          <c:smooth val="0"/>
          <c:extLst>
            <c:ext xmlns:c16="http://schemas.microsoft.com/office/drawing/2014/chart" uri="{C3380CC4-5D6E-409C-BE32-E72D297353CC}">
              <c16:uniqueId val="{00000000-AC44-6343-B968-DE634ED8D50C}"/>
            </c:ext>
          </c:extLst>
        </c:ser>
        <c:dLbls>
          <c:dLblPos val="ctr"/>
          <c:showLegendKey val="0"/>
          <c:showVal val="1"/>
          <c:showCatName val="0"/>
          <c:showSerName val="0"/>
          <c:showPercent val="0"/>
          <c:showBubbleSize val="0"/>
        </c:dLbls>
        <c:marker val="1"/>
        <c:smooth val="0"/>
        <c:axId val="992521776"/>
        <c:axId val="891048864"/>
      </c:lineChart>
      <c:catAx>
        <c:axId val="9925217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891048864"/>
        <c:crosses val="autoZero"/>
        <c:auto val="1"/>
        <c:lblAlgn val="ctr"/>
        <c:lblOffset val="100"/>
        <c:noMultiLvlLbl val="0"/>
      </c:catAx>
      <c:valAx>
        <c:axId val="8910488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992521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DMMM</c:v>
                </c:pt>
              </c:strCache>
            </c:strRef>
          </c:tx>
          <c:spPr>
            <a:ln w="31750" cap="rnd">
              <a:solidFill>
                <a:srgbClr val="C00000"/>
              </a:solidFill>
              <a:round/>
            </a:ln>
            <a:effectLst/>
          </c:spPr>
          <c:marker>
            <c:symbol val="circle"/>
            <c:size val="17"/>
            <c:spPr>
              <a:solidFill>
                <a:srgbClr val="C00000"/>
              </a:solidFill>
              <a:ln>
                <a:noFill/>
              </a:ln>
              <a:effectLst/>
            </c:spPr>
          </c:marker>
          <c:dLbls>
            <c:dLbl>
              <c:idx val="1"/>
              <c:layout>
                <c:manualLayout>
                  <c:x val="-4.6711478138403428E-2"/>
                  <c:y val="-5.69842519685039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69-2B44-9144-31EE7E3CFD98}"/>
                </c:ext>
              </c:extLst>
            </c:dLbl>
            <c:dLbl>
              <c:idx val="7"/>
              <c:layout>
                <c:manualLayout>
                  <c:x val="-5.3215543179053956E-2"/>
                  <c:y val="-7.88592519685039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69-2B44-9144-31EE7E3CFD9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lumMod val="75000"/>
                      </a:schemeClr>
                    </a:solidFill>
                    <a:latin typeface="+mn-lt"/>
                    <a:ea typeface="+mn-ea"/>
                    <a:cs typeface="+mn-cs"/>
                  </a:defRPr>
                </a:pPr>
                <a:endParaRPr lang="en-V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6h</c:v>
                </c:pt>
                <c:pt idx="1">
                  <c:v>9h</c:v>
                </c:pt>
                <c:pt idx="2">
                  <c:v>12h</c:v>
                </c:pt>
                <c:pt idx="3">
                  <c:v>15h</c:v>
                </c:pt>
                <c:pt idx="4">
                  <c:v>18h</c:v>
                </c:pt>
                <c:pt idx="5">
                  <c:v>21h</c:v>
                </c:pt>
                <c:pt idx="6">
                  <c:v>0h</c:v>
                </c:pt>
                <c:pt idx="7">
                  <c:v>3h</c:v>
                </c:pt>
                <c:pt idx="8">
                  <c:v>6h</c:v>
                </c:pt>
              </c:strCache>
            </c:strRef>
          </c:cat>
          <c:val>
            <c:numRef>
              <c:f>Sheet1!$B$2:$B$10</c:f>
              <c:numCache>
                <c:formatCode>General</c:formatCode>
                <c:ptCount val="9"/>
                <c:pt idx="0">
                  <c:v>7.4</c:v>
                </c:pt>
                <c:pt idx="1">
                  <c:v>13.1</c:v>
                </c:pt>
                <c:pt idx="2">
                  <c:v>6.9</c:v>
                </c:pt>
                <c:pt idx="3">
                  <c:v>6.5</c:v>
                </c:pt>
                <c:pt idx="4">
                  <c:v>7.7</c:v>
                </c:pt>
                <c:pt idx="5">
                  <c:v>6.9</c:v>
                </c:pt>
                <c:pt idx="6">
                  <c:v>7.2</c:v>
                </c:pt>
                <c:pt idx="7">
                  <c:v>10.7</c:v>
                </c:pt>
                <c:pt idx="8">
                  <c:v>8.6999999999999993</c:v>
                </c:pt>
              </c:numCache>
            </c:numRef>
          </c:val>
          <c:smooth val="0"/>
          <c:extLst>
            <c:ext xmlns:c16="http://schemas.microsoft.com/office/drawing/2014/chart" uri="{C3380CC4-5D6E-409C-BE32-E72D297353CC}">
              <c16:uniqueId val="{00000000-1069-2B44-9144-31EE7E3CFD98}"/>
            </c:ext>
          </c:extLst>
        </c:ser>
        <c:dLbls>
          <c:dLblPos val="ctr"/>
          <c:showLegendKey val="0"/>
          <c:showVal val="1"/>
          <c:showCatName val="0"/>
          <c:showSerName val="0"/>
          <c:showPercent val="0"/>
          <c:showBubbleSize val="0"/>
        </c:dLbls>
        <c:marker val="1"/>
        <c:smooth val="0"/>
        <c:axId val="491607472"/>
        <c:axId val="491431232"/>
      </c:lineChart>
      <c:catAx>
        <c:axId val="4916074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VN"/>
          </a:p>
        </c:txPr>
        <c:crossAx val="491431232"/>
        <c:crosses val="autoZero"/>
        <c:auto val="1"/>
        <c:lblAlgn val="ctr"/>
        <c:lblOffset val="100"/>
        <c:noMultiLvlLbl val="0"/>
      </c:catAx>
      <c:valAx>
        <c:axId val="491431232"/>
        <c:scaling>
          <c:orientation val="minMax"/>
        </c:scaling>
        <c:delete val="1"/>
        <c:axPos val="l"/>
        <c:numFmt formatCode="General" sourceLinked="1"/>
        <c:majorTickMark val="none"/>
        <c:minorTickMark val="none"/>
        <c:tickLblPos val="nextTo"/>
        <c:crossAx val="4916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0.01852</cdr:x>
      <cdr:y>0.55058</cdr:y>
    </cdr:from>
    <cdr:to>
      <cdr:x>0.98148</cdr:x>
      <cdr:y>0.63018</cdr:y>
    </cdr:to>
    <cdr:sp macro="" textlink="">
      <cdr:nvSpPr>
        <cdr:cNvPr id="4" name="Rectangle 3">
          <a:extLst xmlns:a="http://schemas.openxmlformats.org/drawingml/2006/main">
            <a:ext uri="{FF2B5EF4-FFF2-40B4-BE49-F238E27FC236}">
              <a16:creationId xmlns:a16="http://schemas.microsoft.com/office/drawing/2014/main" id="{F2D5AFAB-E33C-C344-B8AA-04795B3CE4B1}"/>
            </a:ext>
          </a:extLst>
        </cdr:cNvPr>
        <cdr:cNvSpPr/>
      </cdr:nvSpPr>
      <cdr:spPr>
        <a:xfrm xmlns:a="http://schemas.openxmlformats.org/drawingml/2006/main">
          <a:off x="152400" y="2108200"/>
          <a:ext cx="7924800" cy="304800"/>
        </a:xfrm>
        <a:prstGeom xmlns:a="http://schemas.openxmlformats.org/drawingml/2006/main" prst="rect">
          <a:avLst/>
        </a:prstGeom>
        <a:pattFill xmlns:a="http://schemas.openxmlformats.org/drawingml/2006/main" prst="dkDnDiag">
          <a:fgClr>
            <a:schemeClr val="accent3">
              <a:lumMod val="60000"/>
              <a:lumOff val="40000"/>
            </a:schemeClr>
          </a:fgClr>
          <a:bgClr>
            <a:schemeClr val="bg1"/>
          </a:bgClr>
        </a:patt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600" b="1" dirty="0">
              <a:solidFill>
                <a:srgbClr val="2B23FF"/>
              </a:solidFill>
              <a:latin typeface="+mn-lt"/>
              <a:cs typeface="Times New Roman" panose="02020603050405020304" pitchFamily="18" charset="0"/>
            </a:rPr>
            <a:t>M</a:t>
          </a:r>
          <a:r>
            <a:rPr lang="en-VN" sz="1600" b="1" dirty="0">
              <a:solidFill>
                <a:srgbClr val="2B23FF"/>
              </a:solidFill>
              <a:latin typeface="+mn-lt"/>
              <a:cs typeface="Times New Roman" panose="02020603050405020304" pitchFamily="18" charset="0"/>
            </a:rPr>
            <a:t>ục tiêu đường huyết: 7.8 – 10 mmol/l</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A61680-A837-432F-901E-4467DCFAFFDE}" type="datetimeFigureOut">
              <a:rPr lang="en-US" smtClean="0"/>
              <a:t>1/3/22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53B3B2-958E-45D1-AD4C-D94BBB3172EC}" type="slidenum">
              <a:rPr lang="en-US" smtClean="0"/>
              <a:t>‹#›</a:t>
            </a:fld>
            <a:endParaRPr lang="en-US"/>
          </a:p>
        </p:txBody>
      </p:sp>
    </p:spTree>
    <p:extLst>
      <p:ext uri="{BB962C8B-B14F-4D97-AF65-F5344CB8AC3E}">
        <p14:creationId xmlns:p14="http://schemas.microsoft.com/office/powerpoint/2010/main" val="2919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ln/>
        </p:spPr>
      </p:sp>
      <p:sp>
        <p:nvSpPr>
          <p:cNvPr id="241667" name="Notes Placeholder 2"/>
          <p:cNvSpPr>
            <a:spLocks noGrp="1"/>
          </p:cNvSpPr>
          <p:nvPr>
            <p:ph type="body" idx="1"/>
          </p:nvPr>
        </p:nvSpPr>
        <p:spPr/>
        <p:txBody>
          <a:bodyPr/>
          <a:lstStyle/>
          <a:p>
            <a:pPr marL="110605" indent="-110605">
              <a:lnSpc>
                <a:spcPct val="90000"/>
              </a:lnSpc>
            </a:pPr>
            <a:r>
              <a:rPr lang="en-US" dirty="0"/>
              <a:t> This purpose of this talk is to overview the 2018 American Diabetes Association Standards of Medical Care in Diabetes. These Standards comprise all of the current and key clinical practice recommendations of the American Diabetes</a:t>
            </a:r>
            <a:r>
              <a:rPr lang="en-US" baseline="0" dirty="0"/>
              <a:t> </a:t>
            </a:r>
            <a:r>
              <a:rPr lang="en-US" dirty="0"/>
              <a:t>Association.</a:t>
            </a:r>
          </a:p>
          <a:p>
            <a:pPr marL="110605" indent="-110605">
              <a:lnSpc>
                <a:spcPct val="90000"/>
              </a:lnSpc>
            </a:pPr>
            <a:endParaRPr lang="en-US" b="1" dirty="0"/>
          </a:p>
          <a:p>
            <a:pPr marL="110605" indent="-110605">
              <a:lnSpc>
                <a:spcPct val="90000"/>
              </a:lnSpc>
            </a:pPr>
            <a:r>
              <a:rPr lang="en-US" b="1" dirty="0"/>
              <a:t>[SLIDE]</a:t>
            </a:r>
          </a:p>
        </p:txBody>
      </p:sp>
      <p:sp>
        <p:nvSpPr>
          <p:cNvPr id="24166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996FFB35-E2D3-4D84-B274-FD9E1E47BF14}" type="slidenum">
              <a:rPr lang="en-US" sz="900"/>
              <a:pPr algn="r"/>
              <a:t>1</a:t>
            </a:fld>
            <a:endParaRPr lang="en-US" sz="900" dirty="0"/>
          </a:p>
        </p:txBody>
      </p:sp>
      <p:sp>
        <p:nvSpPr>
          <p:cNvPr id="241669" name="TextBox 4"/>
          <p:cNvSpPr txBox="1">
            <a:spLocks noChangeArrowheads="1"/>
          </p:cNvSpPr>
          <p:nvPr/>
        </p:nvSpPr>
        <p:spPr bwMode="auto">
          <a:xfrm>
            <a:off x="686421" y="8628713"/>
            <a:ext cx="5485158" cy="3676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spAutoFit/>
          </a:bodyPr>
          <a:lstStyle>
            <a:lvl1pPr marL="111125" indent="-111125">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spcBef>
                <a:spcPts val="589"/>
              </a:spcBef>
            </a:pPr>
            <a:r>
              <a:rPr lang="en-US" sz="900" b="1" dirty="0"/>
              <a:t>Reference</a:t>
            </a:r>
          </a:p>
          <a:p>
            <a:r>
              <a:rPr lang="en-US" sz="900" dirty="0"/>
              <a:t>American Diabetes Association. Standards of medical care in diabetes—2014. Diabetes Care 2014;37(</a:t>
            </a:r>
            <a:r>
              <a:rPr lang="en-US" sz="900" dirty="0" err="1"/>
              <a:t>suppl</a:t>
            </a:r>
            <a:r>
              <a:rPr lang="en-US" sz="900"/>
              <a:t> 1):S1 </a:t>
            </a:r>
          </a:p>
        </p:txBody>
      </p:sp>
    </p:spTree>
    <p:extLst>
      <p:ext uri="{BB962C8B-B14F-4D97-AF65-F5344CB8AC3E}">
        <p14:creationId xmlns:p14="http://schemas.microsoft.com/office/powerpoint/2010/main" val="1006368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32</a:t>
            </a:fld>
            <a:endParaRPr lang="en-US"/>
          </a:p>
        </p:txBody>
      </p:sp>
    </p:spTree>
    <p:extLst>
      <p:ext uri="{BB962C8B-B14F-4D97-AF65-F5344CB8AC3E}">
        <p14:creationId xmlns:p14="http://schemas.microsoft.com/office/powerpoint/2010/main" val="227375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33</a:t>
            </a:fld>
            <a:endParaRPr lang="en-US"/>
          </a:p>
        </p:txBody>
      </p:sp>
    </p:spTree>
    <p:extLst>
      <p:ext uri="{BB962C8B-B14F-4D97-AF65-F5344CB8AC3E}">
        <p14:creationId xmlns:p14="http://schemas.microsoft.com/office/powerpoint/2010/main" val="1593459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41</a:t>
            </a:fld>
            <a:endParaRPr lang="en-US"/>
          </a:p>
        </p:txBody>
      </p:sp>
    </p:spTree>
    <p:extLst>
      <p:ext uri="{BB962C8B-B14F-4D97-AF65-F5344CB8AC3E}">
        <p14:creationId xmlns:p14="http://schemas.microsoft.com/office/powerpoint/2010/main" val="24696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43</a:t>
            </a:fld>
            <a:endParaRPr lang="en-US"/>
          </a:p>
        </p:txBody>
      </p:sp>
    </p:spTree>
    <p:extLst>
      <p:ext uri="{BB962C8B-B14F-4D97-AF65-F5344CB8AC3E}">
        <p14:creationId xmlns:p14="http://schemas.microsoft.com/office/powerpoint/2010/main" val="403634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44</a:t>
            </a:fld>
            <a:endParaRPr lang="en-US" sz="900"/>
          </a:p>
        </p:txBody>
      </p:sp>
    </p:spTree>
    <p:extLst>
      <p:ext uri="{BB962C8B-B14F-4D97-AF65-F5344CB8AC3E}">
        <p14:creationId xmlns:p14="http://schemas.microsoft.com/office/powerpoint/2010/main" val="32693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50</a:t>
            </a:fld>
            <a:endParaRPr lang="en-US" sz="900"/>
          </a:p>
        </p:txBody>
      </p:sp>
    </p:spTree>
    <p:extLst>
      <p:ext uri="{BB962C8B-B14F-4D97-AF65-F5344CB8AC3E}">
        <p14:creationId xmlns:p14="http://schemas.microsoft.com/office/powerpoint/2010/main" val="3711287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55</a:t>
            </a:fld>
            <a:endParaRPr lang="en-US"/>
          </a:p>
        </p:txBody>
      </p:sp>
    </p:spTree>
    <p:extLst>
      <p:ext uri="{BB962C8B-B14F-4D97-AF65-F5344CB8AC3E}">
        <p14:creationId xmlns:p14="http://schemas.microsoft.com/office/powerpoint/2010/main" val="4230029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56</a:t>
            </a:fld>
            <a:endParaRPr lang="en-US"/>
          </a:p>
        </p:txBody>
      </p:sp>
    </p:spTree>
    <p:extLst>
      <p:ext uri="{BB962C8B-B14F-4D97-AF65-F5344CB8AC3E}">
        <p14:creationId xmlns:p14="http://schemas.microsoft.com/office/powerpoint/2010/main" val="1601090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57</a:t>
            </a:fld>
            <a:endParaRPr lang="en-US" sz="900"/>
          </a:p>
        </p:txBody>
      </p:sp>
    </p:spTree>
    <p:extLst>
      <p:ext uri="{BB962C8B-B14F-4D97-AF65-F5344CB8AC3E}">
        <p14:creationId xmlns:p14="http://schemas.microsoft.com/office/powerpoint/2010/main" val="1355825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66</a:t>
            </a:fld>
            <a:endParaRPr lang="en-US" sz="900"/>
          </a:p>
        </p:txBody>
      </p:sp>
    </p:spTree>
    <p:extLst>
      <p:ext uri="{BB962C8B-B14F-4D97-AF65-F5344CB8AC3E}">
        <p14:creationId xmlns:p14="http://schemas.microsoft.com/office/powerpoint/2010/main" val="52186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7</a:t>
            </a:fld>
            <a:endParaRPr lang="en-US" sz="900"/>
          </a:p>
        </p:txBody>
      </p:sp>
    </p:spTree>
    <p:extLst>
      <p:ext uri="{BB962C8B-B14F-4D97-AF65-F5344CB8AC3E}">
        <p14:creationId xmlns:p14="http://schemas.microsoft.com/office/powerpoint/2010/main" val="283625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a:ln/>
        </p:spPr>
      </p:sp>
      <p:sp>
        <p:nvSpPr>
          <p:cNvPr id="332803" name="Notes Placeholder 2"/>
          <p:cNvSpPr>
            <a:spLocks noGrp="1"/>
          </p:cNvSpPr>
          <p:nvPr>
            <p:ph type="body" idx="1"/>
          </p:nvPr>
        </p:nvSpPr>
        <p:spPr/>
        <p:txBody>
          <a:bodyPr/>
          <a:lstStyle/>
          <a:p>
            <a:r>
              <a:rPr lang="en-US" dirty="0"/>
              <a:t>The 2018 Standards of Care provide</a:t>
            </a:r>
            <a:r>
              <a:rPr lang="en-US" baseline="0" dirty="0"/>
              <a:t> several recommendations related to assessment of glycemic control. These recommendations include the following: </a:t>
            </a:r>
            <a:endParaRPr lang="en-US" dirty="0"/>
          </a:p>
          <a:p>
            <a:endParaRPr lang="en-US" dirty="0"/>
          </a:p>
          <a:p>
            <a:r>
              <a:rPr lang="en-US" dirty="0"/>
              <a:t>Patients on multiple-dose insulin (MDI) or insulin pump therapy should do SMBG prior to meals and snacks, at bedtime, occasionally </a:t>
            </a:r>
            <a:r>
              <a:rPr lang="en-US" dirty="0" err="1"/>
              <a:t>postprandially</a:t>
            </a:r>
            <a:r>
              <a:rPr lang="en-US" dirty="0"/>
              <a:t>, prior to exercise, when they suspect low blood glucose, after treating low blood glucose until they are </a:t>
            </a:r>
            <a:r>
              <a:rPr lang="en-US" dirty="0" err="1"/>
              <a:t>normoglycemic</a:t>
            </a:r>
            <a:r>
              <a:rPr lang="en-US" dirty="0"/>
              <a:t>, and prior to critical tasks such as driving   This may mean testing 6-10 times per day, though individual needs vary. But at least in studies of children with type 1 diabetes, increased daily frequency of SMBG was significantly associated with lower A1C.</a:t>
            </a:r>
          </a:p>
          <a:p>
            <a:pPr>
              <a:buFont typeface="Arial" pitchFamily="34" charset="0"/>
              <a:buNone/>
            </a:pPr>
            <a:endParaRPr lang="en-US" dirty="0"/>
          </a:p>
          <a:p>
            <a:r>
              <a:rPr lang="en-US" dirty="0"/>
              <a:t>SMBG frequency and timing should be dictated by the patient’s specific needs and goals</a:t>
            </a:r>
          </a:p>
          <a:p>
            <a:endParaRPr lang="en-US" dirty="0"/>
          </a:p>
          <a:p>
            <a:r>
              <a:rPr lang="en-US" dirty="0"/>
              <a:t>SMBG is especially important for patients treated with insulin to monitor for and prevent asymptomatic hypoglycemia and hyperglycemia</a:t>
            </a:r>
          </a:p>
          <a:p>
            <a:endParaRPr lang="en-US" dirty="0"/>
          </a:p>
          <a:p>
            <a:pPr>
              <a:buFont typeface="Arial" pitchFamily="34" charset="0"/>
              <a:buNone/>
            </a:pPr>
            <a:r>
              <a:rPr lang="en-US" b="1" dirty="0"/>
              <a:t>[SLIDE]</a:t>
            </a:r>
          </a:p>
        </p:txBody>
      </p:sp>
      <p:sp>
        <p:nvSpPr>
          <p:cNvPr id="33280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E9624FE2-355C-46F2-AD5D-F13FD346DEE8}" type="slidenum">
              <a:rPr lang="en-US" sz="900"/>
              <a:pPr algn="r"/>
              <a:t>10</a:t>
            </a:fld>
            <a:endParaRPr lang="en-US" sz="900"/>
          </a:p>
        </p:txBody>
      </p:sp>
      <p:sp>
        <p:nvSpPr>
          <p:cNvPr id="332805" name="TextBox 4"/>
          <p:cNvSpPr txBox="1">
            <a:spLocks noChangeArrowheads="1"/>
          </p:cNvSpPr>
          <p:nvPr/>
        </p:nvSpPr>
        <p:spPr bwMode="auto">
          <a:xfrm>
            <a:off x="686421" y="8628713"/>
            <a:ext cx="5485158" cy="3676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spAutoFit/>
          </a:bodyPr>
          <a:lstStyle>
            <a:lvl1pPr marL="111125" indent="-111125">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spcBef>
                <a:spcPts val="589"/>
              </a:spcBef>
            </a:pPr>
            <a:r>
              <a:rPr lang="en-US" sz="900" b="1"/>
              <a:t>Reference</a:t>
            </a:r>
          </a:p>
          <a:p>
            <a:r>
              <a:rPr lang="en-US" sz="900"/>
              <a:t>American Diabetes Association. Standards of medical care in diabetes—2014. Diabetes Care 2014;37(suppl 1):S21</a:t>
            </a:r>
          </a:p>
        </p:txBody>
      </p:sp>
    </p:spTree>
    <p:extLst>
      <p:ext uri="{BB962C8B-B14F-4D97-AF65-F5344CB8AC3E}">
        <p14:creationId xmlns:p14="http://schemas.microsoft.com/office/powerpoint/2010/main" val="84257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12</a:t>
            </a:fld>
            <a:endParaRPr lang="en-US" sz="900"/>
          </a:p>
        </p:txBody>
      </p:sp>
    </p:spTree>
    <p:extLst>
      <p:ext uri="{BB962C8B-B14F-4D97-AF65-F5344CB8AC3E}">
        <p14:creationId xmlns:p14="http://schemas.microsoft.com/office/powerpoint/2010/main" val="272378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16</a:t>
            </a:fld>
            <a:endParaRPr lang="en-US" sz="900"/>
          </a:p>
        </p:txBody>
      </p:sp>
    </p:spTree>
    <p:extLst>
      <p:ext uri="{BB962C8B-B14F-4D97-AF65-F5344CB8AC3E}">
        <p14:creationId xmlns:p14="http://schemas.microsoft.com/office/powerpoint/2010/main" val="328209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p:txBody>
          <a:bodyPr/>
          <a:lstStyle/>
          <a:p>
            <a:pPr>
              <a:spcBef>
                <a:spcPts val="196"/>
              </a:spcBef>
            </a:pPr>
            <a:r>
              <a:rPr lang="en-US" b="0" dirty="0"/>
              <a:t>We will now shift</a:t>
            </a:r>
            <a:r>
              <a:rPr lang="en-US" b="0" baseline="0" dirty="0"/>
              <a:t> our discussion to </a:t>
            </a:r>
            <a:r>
              <a:rPr lang="en-US" b="0" dirty="0"/>
              <a:t>Section 6: Glycemic Targets.</a:t>
            </a:r>
          </a:p>
          <a:p>
            <a:pPr>
              <a:spcBef>
                <a:spcPts val="196"/>
              </a:spcBef>
            </a:pPr>
            <a:endParaRPr lang="en-US" b="0" dirty="0"/>
          </a:p>
          <a:p>
            <a:pPr>
              <a:spcBef>
                <a:spcPts val="196"/>
              </a:spcBef>
            </a:pPr>
            <a:r>
              <a:rPr lang="en-US" b="1" dirty="0"/>
              <a:t>[SLIDE]</a:t>
            </a:r>
          </a:p>
        </p:txBody>
      </p:sp>
      <p:sp>
        <p:nvSpPr>
          <p:cNvPr id="329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9730" tIns="44865" rIns="89730" bIns="44865" anchor="b"/>
          <a:lstStyle>
            <a:lvl1pPr>
              <a:defRPr sz="1100">
                <a:solidFill>
                  <a:schemeClr val="tx1"/>
                </a:solidFill>
                <a:latin typeface="Calibri" pitchFamily="34" charset="0"/>
              </a:defRPr>
            </a:lvl1pPr>
            <a:lvl2pPr marL="742950" indent="-285750">
              <a:defRPr sz="1100">
                <a:solidFill>
                  <a:schemeClr val="tx1"/>
                </a:solidFill>
                <a:latin typeface="Calibri" pitchFamily="34" charset="0"/>
              </a:defRPr>
            </a:lvl2pPr>
            <a:lvl3pPr marL="1143000" indent="-228600">
              <a:defRPr sz="1100">
                <a:solidFill>
                  <a:schemeClr val="tx1"/>
                </a:solidFill>
                <a:latin typeface="Calibri" pitchFamily="34" charset="0"/>
              </a:defRPr>
            </a:lvl3pPr>
            <a:lvl4pPr marL="1600200" indent="-228600">
              <a:defRPr sz="1100">
                <a:solidFill>
                  <a:schemeClr val="tx1"/>
                </a:solidFill>
                <a:latin typeface="Calibri" pitchFamily="34" charset="0"/>
              </a:defRPr>
            </a:lvl4pPr>
            <a:lvl5pPr marL="2057400" indent="-228600">
              <a:defRPr sz="1100">
                <a:solidFill>
                  <a:schemeClr val="tx1"/>
                </a:solidFill>
                <a:latin typeface="Calibri" pitchFamily="34" charset="0"/>
              </a:defRPr>
            </a:lvl5pPr>
            <a:lvl6pPr marL="2514600" indent="-228600" eaLnBrk="0" fontAlgn="base" hangingPunct="0">
              <a:spcBef>
                <a:spcPts val="400"/>
              </a:spcBef>
              <a:spcAft>
                <a:spcPct val="0"/>
              </a:spcAft>
              <a:defRPr sz="1100">
                <a:solidFill>
                  <a:schemeClr val="tx1"/>
                </a:solidFill>
                <a:latin typeface="Calibri" pitchFamily="34" charset="0"/>
              </a:defRPr>
            </a:lvl6pPr>
            <a:lvl7pPr marL="2971800" indent="-228600" eaLnBrk="0" fontAlgn="base" hangingPunct="0">
              <a:spcBef>
                <a:spcPts val="400"/>
              </a:spcBef>
              <a:spcAft>
                <a:spcPct val="0"/>
              </a:spcAft>
              <a:defRPr sz="1100">
                <a:solidFill>
                  <a:schemeClr val="tx1"/>
                </a:solidFill>
                <a:latin typeface="Calibri" pitchFamily="34" charset="0"/>
              </a:defRPr>
            </a:lvl7pPr>
            <a:lvl8pPr marL="3429000" indent="-228600" eaLnBrk="0" fontAlgn="base" hangingPunct="0">
              <a:spcBef>
                <a:spcPts val="400"/>
              </a:spcBef>
              <a:spcAft>
                <a:spcPct val="0"/>
              </a:spcAft>
              <a:defRPr sz="1100">
                <a:solidFill>
                  <a:schemeClr val="tx1"/>
                </a:solidFill>
                <a:latin typeface="Calibri" pitchFamily="34" charset="0"/>
              </a:defRPr>
            </a:lvl8pPr>
            <a:lvl9pPr marL="3886200" indent="-228600" eaLnBrk="0" fontAlgn="base" hangingPunct="0">
              <a:spcBef>
                <a:spcPts val="400"/>
              </a:spcBef>
              <a:spcAft>
                <a:spcPct val="0"/>
              </a:spcAft>
              <a:defRPr sz="1100">
                <a:solidFill>
                  <a:schemeClr val="tx1"/>
                </a:solidFill>
                <a:latin typeface="Calibri" pitchFamily="34" charset="0"/>
              </a:defRPr>
            </a:lvl9pPr>
          </a:lstStyle>
          <a:p>
            <a:pPr algn="r"/>
            <a:fld id="{798D91F0-27BE-496D-9BBC-E8B9C56529DF}" type="slidenum">
              <a:rPr lang="en-US" sz="900"/>
              <a:pPr algn="r"/>
              <a:t>23</a:t>
            </a:fld>
            <a:endParaRPr lang="en-US" sz="900"/>
          </a:p>
        </p:txBody>
      </p:sp>
    </p:spTree>
    <p:extLst>
      <p:ext uri="{BB962C8B-B14F-4D97-AF65-F5344CB8AC3E}">
        <p14:creationId xmlns:p14="http://schemas.microsoft.com/office/powerpoint/2010/main" val="181631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28</a:t>
            </a:fld>
            <a:endParaRPr lang="en-US"/>
          </a:p>
        </p:txBody>
      </p:sp>
    </p:spTree>
    <p:extLst>
      <p:ext uri="{BB962C8B-B14F-4D97-AF65-F5344CB8AC3E}">
        <p14:creationId xmlns:p14="http://schemas.microsoft.com/office/powerpoint/2010/main" val="347693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30</a:t>
            </a:fld>
            <a:endParaRPr lang="en-US"/>
          </a:p>
        </p:txBody>
      </p:sp>
    </p:spTree>
    <p:extLst>
      <p:ext uri="{BB962C8B-B14F-4D97-AF65-F5344CB8AC3E}">
        <p14:creationId xmlns:p14="http://schemas.microsoft.com/office/powerpoint/2010/main" val="3302959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B3B2-958E-45D1-AD4C-D94BBB3172EC}" type="slidenum">
              <a:rPr lang="en-US" smtClean="0"/>
              <a:t>31</a:t>
            </a:fld>
            <a:endParaRPr lang="en-US"/>
          </a:p>
        </p:txBody>
      </p:sp>
    </p:spTree>
    <p:extLst>
      <p:ext uri="{BB962C8B-B14F-4D97-AF65-F5344CB8AC3E}">
        <p14:creationId xmlns:p14="http://schemas.microsoft.com/office/powerpoint/2010/main" val="3575430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8647" y="2544437"/>
            <a:ext cx="7772400" cy="110251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120966" y="3334669"/>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a:t>
            </a:r>
          </a:p>
        </p:txBody>
      </p:sp>
      <p:sp>
        <p:nvSpPr>
          <p:cNvPr id="4" name="Date Placeholder 3"/>
          <p:cNvSpPr>
            <a:spLocks noGrp="1"/>
          </p:cNvSpPr>
          <p:nvPr>
            <p:ph type="dt" sz="half" idx="10"/>
          </p:nvPr>
        </p:nvSpPr>
        <p:spPr>
          <a:xfrm>
            <a:off x="457200" y="5326857"/>
            <a:ext cx="2133600" cy="273844"/>
          </a:xfrm>
          <a:prstGeom prst="rect">
            <a:avLst/>
          </a:prstGeom>
        </p:spPr>
        <p:txBody>
          <a:bodyPr/>
          <a:lstStyle/>
          <a:p>
            <a:fld id="{1D658F4A-F559-427B-ACB8-D0F8F2C5DABF}" type="datetimeFigureOut">
              <a:rPr lang="en-US" smtClean="0"/>
              <a:t>1/3/22</a:t>
            </a:fld>
            <a:endParaRPr lang="en-US"/>
          </a:p>
        </p:txBody>
      </p:sp>
      <p:sp>
        <p:nvSpPr>
          <p:cNvPr id="5" name="Footer Placeholder 4"/>
          <p:cNvSpPr>
            <a:spLocks noGrp="1"/>
          </p:cNvSpPr>
          <p:nvPr>
            <p:ph type="ftr" sz="quarter" idx="11"/>
          </p:nvPr>
        </p:nvSpPr>
        <p:spPr>
          <a:xfrm>
            <a:off x="3124200" y="5326857"/>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5326857"/>
            <a:ext cx="2133600" cy="273844"/>
          </a:xfrm>
          <a:prstGeom prst="rect">
            <a:avLst/>
          </a:prstGeom>
        </p:spPr>
        <p:txBody>
          <a:bodyPr/>
          <a:lstStyle/>
          <a:p>
            <a:fld id="{264C6CBA-D564-40B2-AEAD-9022215C60D6}"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8806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no Ref/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62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28606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6629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08474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1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extBox 1"/>
          <p:cNvSpPr txBox="1"/>
          <p:nvPr userDrawn="1"/>
        </p:nvSpPr>
        <p:spPr>
          <a:xfrm>
            <a:off x="152401" y="4857750"/>
            <a:ext cx="1056700" cy="246221"/>
          </a:xfrm>
          <a:prstGeom prst="rect">
            <a:avLst/>
          </a:prstGeom>
          <a:noFill/>
        </p:spPr>
        <p:txBody>
          <a:bodyPr wrap="none" rtlCol="0">
            <a:spAutoFit/>
          </a:bodyPr>
          <a:lstStyle/>
          <a:p>
            <a:r>
              <a:rPr lang="en-US" sz="1000" dirty="0"/>
              <a:t>Copyrights apply</a:t>
            </a:r>
          </a:p>
        </p:txBody>
      </p:sp>
    </p:spTree>
    <p:extLst>
      <p:ext uri="{BB962C8B-B14F-4D97-AF65-F5344CB8AC3E}">
        <p14:creationId xmlns:p14="http://schemas.microsoft.com/office/powerpoint/2010/main" val="385759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5629835" y="4706751"/>
            <a:ext cx="2133600" cy="273844"/>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264459" y="4706751"/>
            <a:ext cx="4840941" cy="273844"/>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897906" y="4706751"/>
            <a:ext cx="990600" cy="273844"/>
          </a:xfrm>
          <a:prstGeom prst="rect">
            <a:avLst/>
          </a:prstGeom>
          <a:ln/>
        </p:spPr>
        <p:txBody>
          <a:bodyPr/>
          <a:lstStyle>
            <a:lvl1pPr>
              <a:defRPr/>
            </a:lvl1pPr>
          </a:lstStyle>
          <a:p>
            <a:pPr>
              <a:defRPr/>
            </a:pPr>
            <a:fld id="{240811E9-C14C-45F1-BBBB-FADE8EAA57FA}" type="slidenum">
              <a:rPr lang="en-US"/>
              <a:pPr>
                <a:defRPr/>
              </a:pPr>
              <a:t>‹#›</a:t>
            </a:fld>
            <a:endParaRPr lang="en-US"/>
          </a:p>
        </p:txBody>
      </p:sp>
    </p:spTree>
    <p:extLst>
      <p:ext uri="{BB962C8B-B14F-4D97-AF65-F5344CB8AC3E}">
        <p14:creationId xmlns:p14="http://schemas.microsoft.com/office/powerpoint/2010/main" val="62461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NO LOGO">
    <p:spTree>
      <p:nvGrpSpPr>
        <p:cNvPr id="1" name=""/>
        <p:cNvGrpSpPr/>
        <p:nvPr/>
      </p:nvGrpSpPr>
      <p:grpSpPr>
        <a:xfrm>
          <a:off x="0" y="0"/>
          <a:ext cx="0" cy="0"/>
          <a:chOff x="0" y="0"/>
          <a:chExt cx="0" cy="0"/>
        </a:xfrm>
      </p:grpSpPr>
      <p:sp>
        <p:nvSpPr>
          <p:cNvPr id="2" name="Title 1"/>
          <p:cNvSpPr>
            <a:spLocks noGrp="1"/>
          </p:cNvSpPr>
          <p:nvPr>
            <p:ph type="ctrTitle"/>
          </p:nvPr>
        </p:nvSpPr>
        <p:spPr>
          <a:xfrm>
            <a:off x="206566" y="2538699"/>
            <a:ext cx="7772400" cy="1102519"/>
          </a:xfrm>
        </p:spPr>
        <p:txBody>
          <a:bodyPr/>
          <a:lstStyle/>
          <a:p>
            <a:r>
              <a:rPr lang="en-US" dirty="0"/>
              <a:t>Click to edit Master title style</a:t>
            </a:r>
          </a:p>
        </p:txBody>
      </p:sp>
      <p:sp>
        <p:nvSpPr>
          <p:cNvPr id="3" name="Subtitle 2"/>
          <p:cNvSpPr>
            <a:spLocks noGrp="1"/>
          </p:cNvSpPr>
          <p:nvPr>
            <p:ph type="subTitle" idx="1"/>
          </p:nvPr>
        </p:nvSpPr>
        <p:spPr>
          <a:xfrm>
            <a:off x="553596" y="3335588"/>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986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857250"/>
          </a:xfrm>
        </p:spPr>
        <p:txBody>
          <a:bodyPr/>
          <a:lstStyle/>
          <a:p>
            <a:r>
              <a:rPr lang="en-US" dirty="0"/>
              <a:t>Click to edit Master title style</a:t>
            </a:r>
          </a:p>
        </p:txBody>
      </p:sp>
      <p:sp>
        <p:nvSpPr>
          <p:cNvPr id="3" name="Content Placeholder 2"/>
          <p:cNvSpPr>
            <a:spLocks noGrp="1"/>
          </p:cNvSpPr>
          <p:nvPr>
            <p:ph idx="1"/>
          </p:nvPr>
        </p:nvSpPr>
        <p:spPr>
          <a:xfrm>
            <a:off x="457200" y="768134"/>
            <a:ext cx="8229600" cy="3829050"/>
          </a:xfrm>
        </p:spPr>
        <p:txBody>
          <a:bodyPr/>
          <a:lstStyle>
            <a:lvl1pPr indent="-274320">
              <a:defRPr/>
            </a:lvl1pPr>
            <a:lvl2pPr indent="-274320">
              <a:defRPr/>
            </a:lvl2pPr>
            <a:lvl3pPr indent="-274320">
              <a:defRPr/>
            </a:lvl3pPr>
            <a:lvl4pPr indent="-274320">
              <a:defRPr/>
            </a:lvl4pPr>
            <a:lvl5pPr indent="-2743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10098" y="570123"/>
            <a:ext cx="8807355" cy="172827"/>
            <a:chOff x="-1066800" y="760164"/>
            <a:chExt cx="9753600" cy="230436"/>
          </a:xfrm>
        </p:grpSpPr>
        <p:sp>
          <p:nvSpPr>
            <p:cNvPr id="8" name="Rectangle 7"/>
            <p:cNvSpPr/>
            <p:nvPr userDrawn="1"/>
          </p:nvSpPr>
          <p:spPr>
            <a:xfrm>
              <a:off x="-1066800" y="762000"/>
              <a:ext cx="9753600" cy="228600"/>
            </a:xfrm>
            <a:prstGeom prst="rect">
              <a:avLst/>
            </a:prstGeom>
            <a:gradFill flip="none" rotWithShape="1">
              <a:gsLst>
                <a:gs pos="0">
                  <a:srgbClr val="172431"/>
                </a:gs>
                <a:gs pos="50000">
                  <a:srgbClr val="172431"/>
                </a:gs>
                <a:gs pos="100000">
                  <a:schemeClr val="accent1">
                    <a:shade val="100000"/>
                    <a:satMod val="115000"/>
                    <a:alpha val="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1055617" y="760164"/>
              <a:ext cx="9220200" cy="0"/>
            </a:xfrm>
            <a:prstGeom prst="line">
              <a:avLst/>
            </a:prstGeom>
            <a:ln w="28575">
              <a:gradFill flip="none" rotWithShape="1">
                <a:gsLst>
                  <a:gs pos="0">
                    <a:schemeClr val="bg1">
                      <a:lumMod val="50000"/>
                    </a:schemeClr>
                  </a:gs>
                  <a:gs pos="32000">
                    <a:schemeClr val="bg1">
                      <a:lumMod val="50000"/>
                    </a:schemeClr>
                  </a:gs>
                  <a:gs pos="100000">
                    <a:schemeClr val="bg1">
                      <a:lumMod val="5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7882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2885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 name="Group 12"/>
          <p:cNvGrpSpPr/>
          <p:nvPr userDrawn="1"/>
        </p:nvGrpSpPr>
        <p:grpSpPr>
          <a:xfrm>
            <a:off x="-10098" y="570123"/>
            <a:ext cx="8807355" cy="172827"/>
            <a:chOff x="-1066800" y="760164"/>
            <a:chExt cx="9753600" cy="230436"/>
          </a:xfrm>
        </p:grpSpPr>
        <p:sp>
          <p:nvSpPr>
            <p:cNvPr id="14" name="Rectangle 13"/>
            <p:cNvSpPr/>
            <p:nvPr userDrawn="1"/>
          </p:nvSpPr>
          <p:spPr>
            <a:xfrm>
              <a:off x="-1066800" y="762000"/>
              <a:ext cx="9753600" cy="228600"/>
            </a:xfrm>
            <a:prstGeom prst="rect">
              <a:avLst/>
            </a:prstGeom>
            <a:gradFill flip="none" rotWithShape="1">
              <a:gsLst>
                <a:gs pos="0">
                  <a:srgbClr val="172431"/>
                </a:gs>
                <a:gs pos="50000">
                  <a:srgbClr val="172431"/>
                </a:gs>
                <a:gs pos="100000">
                  <a:schemeClr val="accent1">
                    <a:shade val="100000"/>
                    <a:satMod val="115000"/>
                    <a:alpha val="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1055617" y="760164"/>
              <a:ext cx="9220200" cy="0"/>
            </a:xfrm>
            <a:prstGeom prst="line">
              <a:avLst/>
            </a:prstGeom>
            <a:ln w="28575">
              <a:gradFill flip="none" rotWithShape="1">
                <a:gsLst>
                  <a:gs pos="0">
                    <a:schemeClr val="bg1">
                      <a:lumMod val="50000"/>
                    </a:schemeClr>
                  </a:gs>
                  <a:gs pos="32000">
                    <a:schemeClr val="bg1">
                      <a:lumMod val="50000"/>
                    </a:schemeClr>
                  </a:gs>
                  <a:gs pos="100000">
                    <a:schemeClr val="bg1">
                      <a:lumMod val="5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380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Group 14"/>
          <p:cNvGrpSpPr/>
          <p:nvPr userDrawn="1"/>
        </p:nvGrpSpPr>
        <p:grpSpPr>
          <a:xfrm>
            <a:off x="-10098" y="570123"/>
            <a:ext cx="8807355" cy="172827"/>
            <a:chOff x="-1066800" y="760164"/>
            <a:chExt cx="9753600" cy="230436"/>
          </a:xfrm>
        </p:grpSpPr>
        <p:sp>
          <p:nvSpPr>
            <p:cNvPr id="16" name="Rectangle 15"/>
            <p:cNvSpPr/>
            <p:nvPr userDrawn="1"/>
          </p:nvSpPr>
          <p:spPr>
            <a:xfrm>
              <a:off x="-1066800" y="762000"/>
              <a:ext cx="9753600" cy="228600"/>
            </a:xfrm>
            <a:prstGeom prst="rect">
              <a:avLst/>
            </a:prstGeom>
            <a:gradFill flip="none" rotWithShape="1">
              <a:gsLst>
                <a:gs pos="0">
                  <a:srgbClr val="172431"/>
                </a:gs>
                <a:gs pos="50000">
                  <a:srgbClr val="172431"/>
                </a:gs>
                <a:gs pos="100000">
                  <a:schemeClr val="accent1">
                    <a:shade val="100000"/>
                    <a:satMod val="115000"/>
                    <a:alpha val="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55617" y="760164"/>
              <a:ext cx="9220200" cy="0"/>
            </a:xfrm>
            <a:prstGeom prst="line">
              <a:avLst/>
            </a:prstGeom>
            <a:ln w="28575">
              <a:gradFill flip="none" rotWithShape="1">
                <a:gsLst>
                  <a:gs pos="0">
                    <a:schemeClr val="bg1">
                      <a:lumMod val="50000"/>
                    </a:schemeClr>
                  </a:gs>
                  <a:gs pos="32000">
                    <a:schemeClr val="bg1">
                      <a:lumMod val="50000"/>
                    </a:schemeClr>
                  </a:gs>
                  <a:gs pos="100000">
                    <a:schemeClr val="bg1">
                      <a:lumMod val="5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810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98" y="-114300"/>
            <a:ext cx="9154098" cy="857250"/>
          </a:xfrm>
        </p:spPr>
        <p:txBody>
          <a:bodyPr/>
          <a:lstStyle/>
          <a:p>
            <a:r>
              <a:rPr lang="en-US"/>
              <a:t>Click to edit Master title style</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userDrawn="1"/>
        </p:nvGrpSpPr>
        <p:grpSpPr>
          <a:xfrm>
            <a:off x="-10098" y="570123"/>
            <a:ext cx="8807355" cy="172827"/>
            <a:chOff x="-1066800" y="760164"/>
            <a:chExt cx="9753600" cy="230436"/>
          </a:xfrm>
        </p:grpSpPr>
        <p:sp>
          <p:nvSpPr>
            <p:cNvPr id="12" name="Rectangle 11"/>
            <p:cNvSpPr/>
            <p:nvPr userDrawn="1"/>
          </p:nvSpPr>
          <p:spPr>
            <a:xfrm>
              <a:off x="-1066800" y="762000"/>
              <a:ext cx="9753600" cy="228600"/>
            </a:xfrm>
            <a:prstGeom prst="rect">
              <a:avLst/>
            </a:prstGeom>
            <a:gradFill flip="none" rotWithShape="1">
              <a:gsLst>
                <a:gs pos="0">
                  <a:srgbClr val="172431"/>
                </a:gs>
                <a:gs pos="50000">
                  <a:srgbClr val="172431"/>
                </a:gs>
                <a:gs pos="100000">
                  <a:schemeClr val="accent1">
                    <a:shade val="100000"/>
                    <a:satMod val="115000"/>
                    <a:alpha val="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userDrawn="1"/>
          </p:nvCxnSpPr>
          <p:spPr>
            <a:xfrm>
              <a:off x="-1055617" y="760164"/>
              <a:ext cx="9220200" cy="0"/>
            </a:xfrm>
            <a:prstGeom prst="line">
              <a:avLst/>
            </a:prstGeom>
            <a:ln w="28575">
              <a:gradFill flip="none" rotWithShape="1">
                <a:gsLst>
                  <a:gs pos="0">
                    <a:schemeClr val="bg1">
                      <a:lumMod val="50000"/>
                    </a:schemeClr>
                  </a:gs>
                  <a:gs pos="32000">
                    <a:schemeClr val="bg1">
                      <a:lumMod val="50000"/>
                    </a:schemeClr>
                  </a:gs>
                  <a:gs pos="100000">
                    <a:schemeClr val="bg1">
                      <a:lumMod val="5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29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p:cNvGrpSpPr/>
          <p:nvPr userDrawn="1"/>
        </p:nvGrpSpPr>
        <p:grpSpPr>
          <a:xfrm>
            <a:off x="-10098" y="570123"/>
            <a:ext cx="8807355" cy="172827"/>
            <a:chOff x="-1066800" y="760164"/>
            <a:chExt cx="9753600" cy="230436"/>
          </a:xfrm>
        </p:grpSpPr>
        <p:sp>
          <p:nvSpPr>
            <p:cNvPr id="8" name="Rectangle 7"/>
            <p:cNvSpPr/>
            <p:nvPr userDrawn="1"/>
          </p:nvSpPr>
          <p:spPr>
            <a:xfrm>
              <a:off x="-1066800" y="762000"/>
              <a:ext cx="9753600" cy="228600"/>
            </a:xfrm>
            <a:prstGeom prst="rect">
              <a:avLst/>
            </a:prstGeom>
            <a:gradFill flip="none" rotWithShape="1">
              <a:gsLst>
                <a:gs pos="0">
                  <a:srgbClr val="172431"/>
                </a:gs>
                <a:gs pos="50000">
                  <a:srgbClr val="172431"/>
                </a:gs>
                <a:gs pos="100000">
                  <a:schemeClr val="accent1">
                    <a:shade val="100000"/>
                    <a:satMod val="115000"/>
                    <a:alpha val="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1055617" y="760164"/>
              <a:ext cx="9220200" cy="0"/>
            </a:xfrm>
            <a:prstGeom prst="line">
              <a:avLst/>
            </a:prstGeom>
            <a:ln w="28575">
              <a:gradFill flip="none" rotWithShape="1">
                <a:gsLst>
                  <a:gs pos="0">
                    <a:schemeClr val="bg1">
                      <a:lumMod val="50000"/>
                    </a:schemeClr>
                  </a:gs>
                  <a:gs pos="32000">
                    <a:schemeClr val="bg1">
                      <a:lumMod val="50000"/>
                    </a:schemeClr>
                  </a:gs>
                  <a:gs pos="100000">
                    <a:schemeClr val="bg1">
                      <a:lumMod val="5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1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01221" y="4894657"/>
            <a:ext cx="2110993" cy="17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1980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829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2449041"/>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0" r:id="rId3"/>
    <p:sldLayoutId id="2147483651" r:id="rId4"/>
    <p:sldLayoutId id="2147483652" r:id="rId5"/>
    <p:sldLayoutId id="2147483653" r:id="rId6"/>
    <p:sldLayoutId id="2147483654" r:id="rId7"/>
    <p:sldLayoutId id="2147483655" r:id="rId8"/>
    <p:sldLayoutId id="2147483698" r:id="rId9"/>
    <p:sldLayoutId id="2147483697" r:id="rId10"/>
    <p:sldLayoutId id="2147483656" r:id="rId11"/>
    <p:sldLayoutId id="2147483657" r:id="rId12"/>
    <p:sldLayoutId id="2147483658" r:id="rId13"/>
    <p:sldLayoutId id="2147483659" r:id="rId14"/>
    <p:sldLayoutId id="2147483699" r:id="rId15"/>
    <p:sldLayoutId id="2147483700" r:id="rId16"/>
  </p:sldLayoutIdLst>
  <p:txStyles>
    <p:titleStyle>
      <a:lvl1pPr algn="ctr" defTabSz="914400" rtl="0" eaLnBrk="1" latinLnBrk="0" hangingPunct="1">
        <a:spcBef>
          <a:spcPct val="0"/>
        </a:spcBef>
        <a:buNone/>
        <a:defRPr sz="3600" kern="1200">
          <a:solidFill>
            <a:schemeClr val="bg1"/>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Helvetic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Helvetica"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Helvetica" pitchFamily="34"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Helvetica" pitchFamily="34"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4418864"/>
            <a:ext cx="2286000" cy="640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325273"/>
            <a:ext cx="3505201" cy="4791362"/>
          </a:xfrm>
          <a:prstGeom prst="rect">
            <a:avLst/>
          </a:prstGeom>
        </p:spPr>
      </p:pic>
      <p:sp>
        <p:nvSpPr>
          <p:cNvPr id="6" name="Title 5"/>
          <p:cNvSpPr>
            <a:spLocks noGrp="1"/>
          </p:cNvSpPr>
          <p:nvPr>
            <p:ph type="title"/>
          </p:nvPr>
        </p:nvSpPr>
        <p:spPr>
          <a:xfrm>
            <a:off x="76200" y="3305176"/>
            <a:ext cx="5297487" cy="1021556"/>
          </a:xfrm>
        </p:spPr>
        <p:txBody>
          <a:bodyPr>
            <a:normAutofit/>
          </a:bodyPr>
          <a:lstStyle/>
          <a:p>
            <a:pPr algn="r"/>
            <a:r>
              <a:rPr lang="en-US" sz="2400" dirty="0">
                <a:latin typeface="Arial"/>
                <a:cs typeface="Arial"/>
              </a:rPr>
              <a:t>TS.BS. LÊ BÁ NGỌC</a:t>
            </a:r>
            <a:br>
              <a:rPr lang="en-US" sz="2400" dirty="0">
                <a:latin typeface="Arial"/>
                <a:cs typeface="Arial"/>
              </a:rPr>
            </a:br>
            <a:endParaRPr lang="en-US" sz="2400" dirty="0">
              <a:latin typeface="Arial"/>
              <a:cs typeface="Arial"/>
            </a:endParaRPr>
          </a:p>
        </p:txBody>
      </p:sp>
      <p:sp>
        <p:nvSpPr>
          <p:cNvPr id="7" name="Text Placeholder 6"/>
          <p:cNvSpPr>
            <a:spLocks noGrp="1"/>
          </p:cNvSpPr>
          <p:nvPr>
            <p:ph type="body" idx="1"/>
          </p:nvPr>
        </p:nvSpPr>
        <p:spPr>
          <a:xfrm>
            <a:off x="-228600" y="590550"/>
            <a:ext cx="6172200" cy="1887140"/>
          </a:xfrm>
        </p:spPr>
        <p:txBody>
          <a:bodyPr>
            <a:noAutofit/>
          </a:bodyPr>
          <a:lstStyle/>
          <a:p>
            <a:pPr algn="ctr"/>
            <a:r>
              <a:rPr lang="en-US" sz="3600" b="1" dirty="0">
                <a:solidFill>
                  <a:schemeClr val="bg1"/>
                </a:solidFill>
                <a:latin typeface="Arial"/>
                <a:cs typeface="Arial"/>
              </a:rPr>
              <a:t>KIỂM SOÁT ĐƯỜNG HUYẾT NỘI VIỆN</a:t>
            </a:r>
          </a:p>
        </p:txBody>
      </p:sp>
    </p:spTree>
    <p:extLst>
      <p:ext uri="{BB962C8B-B14F-4D97-AF65-F5344CB8AC3E}">
        <p14:creationId xmlns:p14="http://schemas.microsoft.com/office/powerpoint/2010/main" val="78297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itle 2"/>
          <p:cNvSpPr>
            <a:spLocks noGrp="1"/>
          </p:cNvSpPr>
          <p:nvPr>
            <p:ph type="title"/>
          </p:nvPr>
        </p:nvSpPr>
        <p:spPr/>
        <p:txBody>
          <a:bodyPr>
            <a:normAutofit/>
          </a:bodyPr>
          <a:lstStyle/>
          <a:p>
            <a:r>
              <a:rPr lang="en-US" b="1" dirty="0">
                <a:latin typeface="Times New Roman"/>
                <a:cs typeface="Times New Roman"/>
              </a:rPr>
              <a:t>KHUYẾN CÁO THỬ ĐƯỜNG MÁU</a:t>
            </a:r>
          </a:p>
        </p:txBody>
      </p:sp>
      <p:sp>
        <p:nvSpPr>
          <p:cNvPr id="96258" name="Content Placeholder 3"/>
          <p:cNvSpPr>
            <a:spLocks noGrp="1"/>
          </p:cNvSpPr>
          <p:nvPr>
            <p:ph idx="1"/>
          </p:nvPr>
        </p:nvSpPr>
        <p:spPr>
          <a:xfrm>
            <a:off x="457200" y="847644"/>
            <a:ext cx="8305800" cy="3829050"/>
          </a:xfrm>
        </p:spPr>
        <p:txBody>
          <a:bodyPr>
            <a:normAutofit/>
          </a:bodyPr>
          <a:lstStyle/>
          <a:p>
            <a:pPr lvl="1" algn="just">
              <a:lnSpc>
                <a:spcPct val="150000"/>
              </a:lnSpc>
              <a:spcBef>
                <a:spcPts val="600"/>
              </a:spcBef>
            </a:pPr>
            <a:r>
              <a:rPr lang="en-US" dirty="0" err="1">
                <a:latin typeface="Times New Roman"/>
                <a:cs typeface="Times New Roman"/>
              </a:rPr>
              <a:t>Trước</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sau</a:t>
            </a:r>
            <a:r>
              <a:rPr lang="en-US" dirty="0">
                <a:latin typeface="Times New Roman"/>
                <a:cs typeface="Times New Roman"/>
              </a:rPr>
              <a:t> </a:t>
            </a:r>
            <a:r>
              <a:rPr lang="en-US" dirty="0" err="1">
                <a:latin typeface="Times New Roman"/>
                <a:cs typeface="Times New Roman"/>
              </a:rPr>
              <a:t>khi</a:t>
            </a:r>
            <a:r>
              <a:rPr lang="en-US" dirty="0">
                <a:latin typeface="Times New Roman"/>
                <a:cs typeface="Times New Roman"/>
              </a:rPr>
              <a:t> </a:t>
            </a:r>
            <a:r>
              <a:rPr lang="en-US" dirty="0" err="1">
                <a:latin typeface="Times New Roman"/>
                <a:cs typeface="Times New Roman"/>
              </a:rPr>
              <a:t>ăn</a:t>
            </a:r>
            <a:r>
              <a:rPr lang="en-US" dirty="0">
                <a:latin typeface="Times New Roman"/>
                <a:cs typeface="Times New Roman"/>
              </a:rPr>
              <a:t>, </a:t>
            </a:r>
            <a:r>
              <a:rPr lang="en-US" dirty="0" err="1">
                <a:latin typeface="Times New Roman"/>
                <a:cs typeface="Times New Roman"/>
              </a:rPr>
              <a:t>trước</a:t>
            </a:r>
            <a:r>
              <a:rPr lang="en-US" dirty="0">
                <a:latin typeface="Times New Roman"/>
                <a:cs typeface="Times New Roman"/>
              </a:rPr>
              <a:t> </a:t>
            </a:r>
            <a:r>
              <a:rPr lang="en-US" dirty="0" err="1">
                <a:latin typeface="Times New Roman"/>
                <a:cs typeface="Times New Roman"/>
              </a:rPr>
              <a:t>khi</a:t>
            </a:r>
            <a:r>
              <a:rPr lang="en-US" dirty="0">
                <a:latin typeface="Times New Roman"/>
                <a:cs typeface="Times New Roman"/>
              </a:rPr>
              <a:t> </a:t>
            </a:r>
            <a:r>
              <a:rPr lang="en-US" dirty="0" err="1">
                <a:latin typeface="Times New Roman"/>
                <a:cs typeface="Times New Roman"/>
              </a:rPr>
              <a:t>đi</a:t>
            </a:r>
            <a:r>
              <a:rPr lang="en-US" dirty="0">
                <a:latin typeface="Times New Roman"/>
                <a:cs typeface="Times New Roman"/>
              </a:rPr>
              <a:t> </a:t>
            </a:r>
            <a:r>
              <a:rPr lang="en-US" dirty="0" err="1">
                <a:latin typeface="Times New Roman"/>
                <a:cs typeface="Times New Roman"/>
              </a:rPr>
              <a:t>ngủ</a:t>
            </a:r>
            <a:endParaRPr lang="en-US" dirty="0">
              <a:latin typeface="Times New Roman"/>
              <a:cs typeface="Times New Roman"/>
            </a:endParaRPr>
          </a:p>
          <a:p>
            <a:pPr lvl="1" algn="just">
              <a:lnSpc>
                <a:spcPct val="150000"/>
              </a:lnSpc>
              <a:spcBef>
                <a:spcPts val="600"/>
              </a:spcBef>
            </a:pPr>
            <a:r>
              <a:rPr lang="en-US" dirty="0" err="1">
                <a:latin typeface="Times New Roman"/>
                <a:cs typeface="Times New Roman"/>
              </a:rPr>
              <a:t>Trước</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sau</a:t>
            </a:r>
            <a:r>
              <a:rPr lang="en-US" dirty="0">
                <a:latin typeface="Times New Roman"/>
                <a:cs typeface="Times New Roman"/>
              </a:rPr>
              <a:t> </a:t>
            </a:r>
            <a:r>
              <a:rPr lang="en-US" dirty="0" err="1">
                <a:latin typeface="Times New Roman"/>
                <a:cs typeface="Times New Roman"/>
              </a:rPr>
              <a:t>khi</a:t>
            </a:r>
            <a:r>
              <a:rPr lang="en-US" dirty="0">
                <a:latin typeface="Times New Roman"/>
                <a:cs typeface="Times New Roman"/>
              </a:rPr>
              <a:t> </a:t>
            </a:r>
            <a:r>
              <a:rPr lang="en-US" dirty="0" err="1">
                <a:latin typeface="Times New Roman"/>
                <a:cs typeface="Times New Roman"/>
              </a:rPr>
              <a:t>hoạt</a:t>
            </a:r>
            <a:r>
              <a:rPr lang="en-US" dirty="0">
                <a:latin typeface="Times New Roman"/>
                <a:cs typeface="Times New Roman"/>
              </a:rPr>
              <a:t> </a:t>
            </a:r>
            <a:r>
              <a:rPr lang="en-US" dirty="0" err="1">
                <a:latin typeface="Times New Roman"/>
                <a:cs typeface="Times New Roman"/>
              </a:rPr>
              <a:t>động</a:t>
            </a:r>
            <a:r>
              <a:rPr lang="en-US" dirty="0">
                <a:latin typeface="Times New Roman"/>
                <a:cs typeface="Times New Roman"/>
              </a:rPr>
              <a:t> </a:t>
            </a:r>
            <a:r>
              <a:rPr lang="en-US" dirty="0" err="1">
                <a:latin typeface="Times New Roman"/>
                <a:cs typeface="Times New Roman"/>
              </a:rPr>
              <a:t>thể</a:t>
            </a:r>
            <a:r>
              <a:rPr lang="en-US" dirty="0">
                <a:latin typeface="Times New Roman"/>
                <a:cs typeface="Times New Roman"/>
              </a:rPr>
              <a:t> </a:t>
            </a:r>
            <a:r>
              <a:rPr lang="en-US" dirty="0" err="1">
                <a:latin typeface="Times New Roman"/>
                <a:cs typeface="Times New Roman"/>
              </a:rPr>
              <a:t>chất</a:t>
            </a:r>
            <a:endParaRPr lang="en-US" dirty="0">
              <a:latin typeface="Times New Roman"/>
              <a:cs typeface="Times New Roman"/>
            </a:endParaRPr>
          </a:p>
          <a:p>
            <a:pPr lvl="1" algn="just">
              <a:lnSpc>
                <a:spcPct val="150000"/>
              </a:lnSpc>
              <a:spcBef>
                <a:spcPts val="600"/>
              </a:spcBef>
            </a:pPr>
            <a:r>
              <a:rPr lang="en-US" dirty="0" err="1">
                <a:latin typeface="Times New Roman"/>
                <a:cs typeface="Times New Roman"/>
              </a:rPr>
              <a:t>Khi</a:t>
            </a:r>
            <a:r>
              <a:rPr lang="en-US" dirty="0">
                <a:latin typeface="Times New Roman"/>
                <a:cs typeface="Times New Roman"/>
              </a:rPr>
              <a:t> </a:t>
            </a:r>
            <a:r>
              <a:rPr lang="en-US" dirty="0" err="1">
                <a:latin typeface="Times New Roman"/>
                <a:cs typeface="Times New Roman"/>
              </a:rPr>
              <a:t>nghi</a:t>
            </a:r>
            <a:r>
              <a:rPr lang="en-US" dirty="0">
                <a:latin typeface="Times New Roman"/>
                <a:cs typeface="Times New Roman"/>
              </a:rPr>
              <a:t> </a:t>
            </a:r>
            <a:r>
              <a:rPr lang="en-US" dirty="0" err="1">
                <a:latin typeface="Times New Roman"/>
                <a:cs typeface="Times New Roman"/>
              </a:rPr>
              <a:t>ngờ</a:t>
            </a:r>
            <a:r>
              <a:rPr lang="en-US" dirty="0">
                <a:latin typeface="Times New Roman"/>
                <a:cs typeface="Times New Roman"/>
              </a:rPr>
              <a:t> </a:t>
            </a:r>
            <a:r>
              <a:rPr lang="en-US" dirty="0" err="1">
                <a:latin typeface="Times New Roman"/>
                <a:cs typeface="Times New Roman"/>
              </a:rPr>
              <a:t>hạ</a:t>
            </a:r>
            <a:r>
              <a:rPr lang="en-US" dirty="0">
                <a:latin typeface="Times New Roman"/>
                <a:cs typeface="Times New Roman"/>
              </a:rPr>
              <a:t> </a:t>
            </a:r>
            <a:r>
              <a:rPr lang="en-US" dirty="0" err="1">
                <a:latin typeface="Times New Roman"/>
                <a:cs typeface="Times New Roman"/>
              </a:rPr>
              <a:t>đường</a:t>
            </a:r>
            <a:r>
              <a:rPr lang="en-US" dirty="0">
                <a:latin typeface="Times New Roman"/>
                <a:cs typeface="Times New Roman"/>
              </a:rPr>
              <a:t> </a:t>
            </a:r>
            <a:r>
              <a:rPr lang="en-US" dirty="0" err="1">
                <a:latin typeface="Times New Roman"/>
                <a:cs typeface="Times New Roman"/>
              </a:rPr>
              <a:t>máu</a:t>
            </a:r>
            <a:endParaRPr lang="en-US" dirty="0">
              <a:latin typeface="Times New Roman"/>
              <a:cs typeface="Times New Roman"/>
            </a:endParaRPr>
          </a:p>
          <a:p>
            <a:pPr lvl="1" algn="just">
              <a:lnSpc>
                <a:spcPct val="150000"/>
              </a:lnSpc>
              <a:spcBef>
                <a:spcPts val="600"/>
              </a:spcBef>
            </a:pPr>
            <a:r>
              <a:rPr lang="en-US" dirty="0" err="1">
                <a:latin typeface="Times New Roman"/>
                <a:cs typeface="Times New Roman"/>
              </a:rPr>
              <a:t>Truyền</a:t>
            </a:r>
            <a:r>
              <a:rPr lang="en-US" dirty="0">
                <a:latin typeface="Times New Roman"/>
                <a:cs typeface="Times New Roman"/>
              </a:rPr>
              <a:t> insulin: </a:t>
            </a:r>
            <a:r>
              <a:rPr lang="en-US" dirty="0" err="1">
                <a:latin typeface="Times New Roman"/>
                <a:cs typeface="Times New Roman"/>
              </a:rPr>
              <a:t>mỗi</a:t>
            </a:r>
            <a:r>
              <a:rPr lang="en-US" dirty="0">
                <a:latin typeface="Times New Roman"/>
                <a:cs typeface="Times New Roman"/>
              </a:rPr>
              <a:t> 30 </a:t>
            </a:r>
            <a:r>
              <a:rPr lang="en-US" dirty="0" err="1">
                <a:latin typeface="Times New Roman"/>
                <a:cs typeface="Times New Roman"/>
              </a:rPr>
              <a:t>phút</a:t>
            </a:r>
            <a:r>
              <a:rPr lang="en-US" dirty="0">
                <a:latin typeface="Times New Roman"/>
                <a:cs typeface="Times New Roman"/>
              </a:rPr>
              <a:t>- 2h/ </a:t>
            </a:r>
            <a:r>
              <a:rPr lang="en-US" dirty="0" err="1">
                <a:latin typeface="Times New Roman"/>
                <a:cs typeface="Times New Roman"/>
              </a:rPr>
              <a:t>lần</a:t>
            </a:r>
            <a:endParaRPr lang="en-US" dirty="0">
              <a:latin typeface="Times New Roman"/>
              <a:cs typeface="Times New Roman"/>
            </a:endParaRPr>
          </a:p>
          <a:p>
            <a:pPr lvl="1" algn="just">
              <a:lnSpc>
                <a:spcPct val="150000"/>
              </a:lnSpc>
              <a:spcBef>
                <a:spcPts val="600"/>
              </a:spcBef>
            </a:pPr>
            <a:r>
              <a:rPr lang="en-US" dirty="0">
                <a:latin typeface="Times New Roman"/>
                <a:cs typeface="Times New Roman"/>
              </a:rPr>
              <a:t> </a:t>
            </a:r>
            <a:r>
              <a:rPr lang="en-US" dirty="0" err="1">
                <a:latin typeface="Times New Roman"/>
                <a:cs typeface="Times New Roman"/>
              </a:rPr>
              <a:t>Nhịn</a:t>
            </a:r>
            <a:r>
              <a:rPr lang="en-US" dirty="0">
                <a:latin typeface="Times New Roman"/>
                <a:cs typeface="Times New Roman"/>
              </a:rPr>
              <a:t> </a:t>
            </a:r>
            <a:r>
              <a:rPr lang="en-US" dirty="0" err="1">
                <a:latin typeface="Times New Roman"/>
                <a:cs typeface="Times New Roman"/>
              </a:rPr>
              <a:t>ăn</a:t>
            </a:r>
            <a:r>
              <a:rPr lang="en-US" dirty="0">
                <a:latin typeface="Times New Roman"/>
                <a:cs typeface="Times New Roman"/>
              </a:rPr>
              <a:t>: </a:t>
            </a:r>
            <a:r>
              <a:rPr lang="en-US" dirty="0" err="1">
                <a:latin typeface="Times New Roman"/>
                <a:cs typeface="Times New Roman"/>
              </a:rPr>
              <a:t>mỗi</a:t>
            </a:r>
            <a:r>
              <a:rPr lang="en-US" dirty="0">
                <a:latin typeface="Times New Roman"/>
                <a:cs typeface="Times New Roman"/>
              </a:rPr>
              <a:t> 4-6h/ </a:t>
            </a:r>
            <a:r>
              <a:rPr lang="en-US" dirty="0" err="1">
                <a:latin typeface="Times New Roman"/>
                <a:cs typeface="Times New Roman"/>
              </a:rPr>
              <a:t>lần</a:t>
            </a:r>
            <a:endParaRPr lang="en-US" dirty="0">
              <a:latin typeface="Times New Roman"/>
              <a:cs typeface="Times New Roman"/>
            </a:endParaRPr>
          </a:p>
        </p:txBody>
      </p:sp>
    </p:spTree>
    <p:extLst>
      <p:ext uri="{BB962C8B-B14F-4D97-AF65-F5344CB8AC3E}">
        <p14:creationId xmlns:p14="http://schemas.microsoft.com/office/powerpoint/2010/main" val="386135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96A-6E3F-194B-8C61-D600442C8C12}"/>
              </a:ext>
            </a:extLst>
          </p:cNvPr>
          <p:cNvSpPr>
            <a:spLocks noGrp="1"/>
          </p:cNvSpPr>
          <p:nvPr>
            <p:ph type="title"/>
          </p:nvPr>
        </p:nvSpPr>
        <p:spPr/>
        <p:txBody>
          <a:bodyPr/>
          <a:lstStyle/>
          <a:p>
            <a:endParaRPr lang="en-VN"/>
          </a:p>
        </p:txBody>
      </p:sp>
      <p:pic>
        <p:nvPicPr>
          <p:cNvPr id="4" name="Content Placeholder 3">
            <a:extLst>
              <a:ext uri="{FF2B5EF4-FFF2-40B4-BE49-F238E27FC236}">
                <a16:creationId xmlns:a16="http://schemas.microsoft.com/office/drawing/2014/main" id="{3533E35E-DE82-D74E-8AC9-EB37C2DEB6EC}"/>
              </a:ext>
            </a:extLst>
          </p:cNvPr>
          <p:cNvPicPr>
            <a:picLocks noGrp="1" noChangeAspect="1"/>
          </p:cNvPicPr>
          <p:nvPr>
            <p:ph idx="1"/>
          </p:nvPr>
        </p:nvPicPr>
        <p:blipFill>
          <a:blip r:embed="rId2"/>
          <a:stretch>
            <a:fillRect/>
          </a:stretch>
        </p:blipFill>
        <p:spPr>
          <a:xfrm>
            <a:off x="2057400" y="1276350"/>
            <a:ext cx="4648200" cy="3276599"/>
          </a:xfrm>
          <a:prstGeom prst="rect">
            <a:avLst/>
          </a:prstGeom>
        </p:spPr>
      </p:pic>
      <p:cxnSp>
        <p:nvCxnSpPr>
          <p:cNvPr id="5" name="Straight Arrow Connector 4">
            <a:extLst>
              <a:ext uri="{FF2B5EF4-FFF2-40B4-BE49-F238E27FC236}">
                <a16:creationId xmlns:a16="http://schemas.microsoft.com/office/drawing/2014/main" id="{8903368D-B6A7-5646-B96B-09BDF3ECA2F1}"/>
              </a:ext>
            </a:extLst>
          </p:cNvPr>
          <p:cNvCxnSpPr/>
          <p:nvPr/>
        </p:nvCxnSpPr>
        <p:spPr>
          <a:xfrm>
            <a:off x="6718935" y="7360285"/>
            <a:ext cx="0" cy="273050"/>
          </a:xfrm>
          <a:prstGeom prst="straightConnector1">
            <a:avLst/>
          </a:prstGeom>
          <a:ln w="25400">
            <a:headEnd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58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1718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2. </a:t>
            </a:r>
            <a:r>
              <a:rPr lang="en-US" sz="3600" dirty="0" err="1">
                <a:solidFill>
                  <a:schemeClr val="accent6"/>
                </a:solidFill>
                <a:latin typeface="Times New Roman" panose="02020603050405020304" pitchFamily="18" charset="0"/>
                <a:cs typeface="Times New Roman" panose="02020603050405020304" pitchFamily="18" charset="0"/>
              </a:rPr>
              <a:t>Các</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phác</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đồ</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kiểm</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soát</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đường</a:t>
            </a:r>
            <a:r>
              <a:rPr lang="en-US" sz="3600" dirty="0">
                <a:solidFill>
                  <a:schemeClr val="accent6"/>
                </a:solidFill>
                <a:latin typeface="Times New Roman" panose="02020603050405020304" pitchFamily="18" charset="0"/>
                <a:cs typeface="Times New Roman" panose="02020603050405020304" pitchFamily="18" charset="0"/>
              </a:rPr>
              <a:t> </a:t>
            </a:r>
            <a:r>
              <a:rPr lang="en-US" sz="3600" dirty="0" err="1">
                <a:solidFill>
                  <a:schemeClr val="accent6"/>
                </a:solidFill>
                <a:latin typeface="Times New Roman" panose="02020603050405020304" pitchFamily="18" charset="0"/>
                <a:cs typeface="Times New Roman" panose="02020603050405020304" pitchFamily="18" charset="0"/>
              </a:rPr>
              <a:t>máu</a:t>
            </a:r>
            <a:r>
              <a:rPr lang="en-US" sz="3600" dirty="0">
                <a:solidFill>
                  <a:schemeClr val="accent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504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CÓ NHỮNG PHÁC ĐỒ NÀO?</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lstStyle/>
          <a:p>
            <a:r>
              <a:rPr lang="en-VN" dirty="0">
                <a:latin typeface="Arial" panose="020B0604020202020204" pitchFamily="34" charset="0"/>
                <a:cs typeface="Arial" panose="020B0604020202020204" pitchFamily="34" charset="0"/>
              </a:rPr>
              <a:t>Dựa vào nồng độ đường máu</a:t>
            </a:r>
          </a:p>
          <a:p>
            <a:pPr lvl="1"/>
            <a:r>
              <a:rPr lang="vi-VN" dirty="0">
                <a:latin typeface="Arial" panose="020B0604020202020204" pitchFamily="34" charset="0"/>
                <a:cs typeface="Arial" panose="020B0604020202020204" pitchFamily="34" charset="0"/>
              </a:rPr>
              <a:t>Đường máu &lt; 3.9 mmol/l</a:t>
            </a:r>
          </a:p>
          <a:p>
            <a:pPr lvl="2"/>
            <a:r>
              <a:rPr lang="vi-VN" dirty="0">
                <a:latin typeface="Arial" panose="020B0604020202020204" pitchFamily="34" charset="0"/>
                <a:cs typeface="Arial" panose="020B0604020202020204" pitchFamily="34" charset="0"/>
              </a:rPr>
              <a:t>Sử dụng phác đồ xử trí hạ đường máu</a:t>
            </a:r>
            <a:endParaRPr lang="en-VN" dirty="0">
              <a:latin typeface="Arial" panose="020B0604020202020204" pitchFamily="34" charset="0"/>
              <a:cs typeface="Arial" panose="020B0604020202020204" pitchFamily="34" charset="0"/>
            </a:endParaRPr>
          </a:p>
          <a:p>
            <a:pPr lvl="1"/>
            <a:r>
              <a:rPr lang="en-VN" dirty="0">
                <a:latin typeface="Arial" panose="020B0604020202020204" pitchFamily="34" charset="0"/>
                <a:cs typeface="Arial" panose="020B0604020202020204" pitchFamily="34" charset="0"/>
              </a:rPr>
              <a:t>Tăng đường máu cấp tính ( tăng áp lực thẩm thấu/ toan ceton): có tiêu chuẩn rõ ràng</a:t>
            </a:r>
          </a:p>
          <a:p>
            <a:pPr lvl="2"/>
            <a:r>
              <a:rPr lang="en-VN" dirty="0">
                <a:latin typeface="Arial" panose="020B0604020202020204" pitchFamily="34" charset="0"/>
                <a:cs typeface="Arial" panose="020B0604020202020204" pitchFamily="34" charset="0"/>
              </a:rPr>
              <a:t>Sử dụng phác đồ truyền insulin đường tĩnh mạch</a:t>
            </a:r>
          </a:p>
          <a:p>
            <a:pPr lvl="1"/>
            <a:r>
              <a:rPr lang="en-VN" dirty="0">
                <a:latin typeface="Arial" panose="020B0604020202020204" pitchFamily="34" charset="0"/>
                <a:cs typeface="Arial" panose="020B0604020202020204" pitchFamily="34" charset="0"/>
              </a:rPr>
              <a:t>Tăng đường huyết mất bù ( có tiêu chuẩn rõ ràng)</a:t>
            </a:r>
          </a:p>
          <a:p>
            <a:pPr lvl="2"/>
            <a:r>
              <a:rPr lang="en-VN" dirty="0">
                <a:latin typeface="Arial" panose="020B0604020202020204" pitchFamily="34" charset="0"/>
                <a:cs typeface="Arial" panose="020B0604020202020204" pitchFamily="34" charset="0"/>
              </a:rPr>
              <a:t>Sử dụng phác đồ insulin tiêm dưới da</a:t>
            </a:r>
          </a:p>
        </p:txBody>
      </p:sp>
    </p:spTree>
    <p:extLst>
      <p:ext uri="{BB962C8B-B14F-4D97-AF65-F5344CB8AC3E}">
        <p14:creationId xmlns:p14="http://schemas.microsoft.com/office/powerpoint/2010/main" val="172924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CÓ NHỮNG PHÁC ĐỒ NÀO?</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lstStyle/>
          <a:p>
            <a:r>
              <a:rPr lang="en-VN" dirty="0">
                <a:latin typeface="Arial" panose="020B0604020202020204" pitchFamily="34" charset="0"/>
                <a:cs typeface="Arial" panose="020B0604020202020204" pitchFamily="34" charset="0"/>
              </a:rPr>
              <a:t>Dựa vào typ bệnh tiểu đường</a:t>
            </a:r>
          </a:p>
          <a:p>
            <a:pPr lvl="1"/>
            <a:r>
              <a:rPr lang="vi-VN" dirty="0">
                <a:latin typeface="Arial" panose="020B0604020202020204" pitchFamily="34" charset="0"/>
                <a:cs typeface="Arial" panose="020B0604020202020204" pitchFamily="34" charset="0"/>
              </a:rPr>
              <a:t>Typ 1 </a:t>
            </a:r>
          </a:p>
          <a:p>
            <a:pPr lvl="2"/>
            <a:r>
              <a:rPr lang="vi-VN" dirty="0">
                <a:latin typeface="Arial" panose="020B0604020202020204" pitchFamily="34" charset="0"/>
                <a:cs typeface="Arial" panose="020B0604020202020204" pitchFamily="34" charset="0"/>
              </a:rPr>
              <a:t>Áp dụng phác đồ cho BN typ 1</a:t>
            </a:r>
            <a:endParaRPr lang="en-VN" dirty="0">
              <a:latin typeface="Arial" panose="020B0604020202020204" pitchFamily="34" charset="0"/>
              <a:cs typeface="Arial" panose="020B0604020202020204" pitchFamily="34" charset="0"/>
            </a:endParaRPr>
          </a:p>
          <a:p>
            <a:pPr lvl="1"/>
            <a:r>
              <a:rPr lang="en-VN" dirty="0">
                <a:latin typeface="Arial" panose="020B0604020202020204" pitchFamily="34" charset="0"/>
                <a:cs typeface="Arial" panose="020B0604020202020204" pitchFamily="34" charset="0"/>
              </a:rPr>
              <a:t>Typ 2</a:t>
            </a:r>
          </a:p>
          <a:p>
            <a:pPr lvl="2"/>
            <a:r>
              <a:rPr lang="en-VN" dirty="0">
                <a:latin typeface="Arial" panose="020B0604020202020204" pitchFamily="34" charset="0"/>
                <a:cs typeface="Arial" panose="020B0604020202020204" pitchFamily="34" charset="0"/>
              </a:rPr>
              <a:t>Áp dụng cho BN typ 2</a:t>
            </a:r>
          </a:p>
        </p:txBody>
      </p:sp>
    </p:spTree>
    <p:extLst>
      <p:ext uri="{BB962C8B-B14F-4D97-AF65-F5344CB8AC3E}">
        <p14:creationId xmlns:p14="http://schemas.microsoft.com/office/powerpoint/2010/main" val="229521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CÓ NHỮNG PHÁC ĐỒ NÀO?</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lstStyle/>
          <a:p>
            <a:r>
              <a:rPr lang="en-VN" dirty="0">
                <a:latin typeface="Arial" panose="020B0604020202020204" pitchFamily="34" charset="0"/>
                <a:cs typeface="Arial" panose="020B0604020202020204" pitchFamily="34" charset="0"/>
              </a:rPr>
              <a:t>Dựa vào tình trạng dinh dưỡng</a:t>
            </a:r>
          </a:p>
          <a:p>
            <a:pPr lvl="1"/>
            <a:r>
              <a:rPr lang="en-US" dirty="0">
                <a:latin typeface="Arial" panose="020B0604020202020204" pitchFamily="34" charset="0"/>
                <a:cs typeface="Arial" panose="020B0604020202020204" pitchFamily="34" charset="0"/>
              </a:rPr>
              <a:t>P</a:t>
            </a:r>
            <a:r>
              <a:rPr lang="en-VN" dirty="0">
                <a:latin typeface="Arial" panose="020B0604020202020204" pitchFamily="34" charset="0"/>
                <a:cs typeface="Arial" panose="020B0604020202020204" pitchFamily="34" charset="0"/>
              </a:rPr>
              <a:t>hác đồ ăn đường miệng</a:t>
            </a:r>
          </a:p>
          <a:p>
            <a:pPr lvl="1"/>
            <a:r>
              <a:rPr lang="en-VN" dirty="0">
                <a:latin typeface="Arial" panose="020B0604020202020204" pitchFamily="34" charset="0"/>
                <a:cs typeface="Arial" panose="020B0604020202020204" pitchFamily="34" charset="0"/>
              </a:rPr>
              <a:t>Phác đồ cho BN nhịn ăn</a:t>
            </a:r>
          </a:p>
          <a:p>
            <a:pPr lvl="1"/>
            <a:r>
              <a:rPr lang="en-VN" dirty="0">
                <a:latin typeface="Arial" panose="020B0604020202020204" pitchFamily="34" charset="0"/>
                <a:cs typeface="Arial" panose="020B0604020202020204" pitchFamily="34" charset="0"/>
              </a:rPr>
              <a:t>Phác đồ nuôi dưỡng đường tĩnh mạch</a:t>
            </a:r>
          </a:p>
          <a:p>
            <a:pPr lvl="1"/>
            <a:r>
              <a:rPr lang="en-VN" dirty="0">
                <a:latin typeface="Arial" panose="020B0604020202020204" pitchFamily="34" charset="0"/>
                <a:cs typeface="Arial" panose="020B0604020202020204" pitchFamily="34" charset="0"/>
              </a:rPr>
              <a:t>Phác đồ nuôi dưỡng qua sonde</a:t>
            </a:r>
          </a:p>
          <a:p>
            <a:pPr lvl="1"/>
            <a:r>
              <a:rPr lang="en-VN" dirty="0">
                <a:latin typeface="Arial" panose="020B0604020202020204" pitchFamily="34" charset="0"/>
                <a:cs typeface="Arial" panose="020B0604020202020204" pitchFamily="34" charset="0"/>
              </a:rPr>
              <a:t>Phác đồ truyền insulin đường tĩnh mạch ( trường hợp nặng hoặc không đáp ứng các phác đồ trên</a:t>
            </a:r>
          </a:p>
        </p:txBody>
      </p:sp>
    </p:spTree>
    <p:extLst>
      <p:ext uri="{BB962C8B-B14F-4D97-AF65-F5344CB8AC3E}">
        <p14:creationId xmlns:p14="http://schemas.microsoft.com/office/powerpoint/2010/main" val="159379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1718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2. KIỂM SOÁT ĐƯỜNG HUYẾT KHI ĂN ĐƯỜNG MIỆNG</a:t>
            </a:r>
          </a:p>
        </p:txBody>
      </p:sp>
    </p:spTree>
    <p:extLst>
      <p:ext uri="{BB962C8B-B14F-4D97-AF65-F5344CB8AC3E}">
        <p14:creationId xmlns:p14="http://schemas.microsoft.com/office/powerpoint/2010/main" val="3001075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Ca lâm sàng 1</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lstStyle/>
          <a:p>
            <a:r>
              <a:rPr lang="en-VN" dirty="0">
                <a:latin typeface="Arial" panose="020B0604020202020204" pitchFamily="34" charset="0"/>
                <a:cs typeface="Arial" panose="020B0604020202020204" pitchFamily="34" charset="0"/>
              </a:rPr>
              <a:t>BN nam, 43t, nhập viện vì triệu chứng mệt mỏi, khát nước, sụt cân</a:t>
            </a:r>
          </a:p>
          <a:p>
            <a:r>
              <a:rPr lang="en-VN" dirty="0">
                <a:latin typeface="Arial" panose="020B0604020202020204" pitchFamily="34" charset="0"/>
                <a:cs typeface="Arial" panose="020B0604020202020204" pitchFamily="34" charset="0"/>
              </a:rPr>
              <a:t>Đường máu 22.4 mmol/l, HbA1c 15%</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XN khác: </a:t>
            </a:r>
          </a:p>
          <a:p>
            <a:pPr lvl="1"/>
            <a:r>
              <a:rPr lang="en-VN" dirty="0">
                <a:latin typeface="Arial" panose="020B0604020202020204" pitchFamily="34" charset="0"/>
                <a:cs typeface="Arial" panose="020B0604020202020204" pitchFamily="34" charset="0"/>
              </a:rPr>
              <a:t>GOT 40UI/L, GPT 44UI/l</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ure 8 mmol/l, Creatinine 145 Mmol/l</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điện giải đồ K 4.4 mmol/l, Na 150 mmol/l</a:t>
            </a:r>
          </a:p>
          <a:p>
            <a:r>
              <a:rPr lang="en-VN" dirty="0">
                <a:latin typeface="Arial" panose="020B0604020202020204" pitchFamily="34" charset="0"/>
                <a:cs typeface="Arial" panose="020B0604020202020204" pitchFamily="34" charset="0"/>
              </a:rPr>
              <a:t>Câu hỏi: kiểm soát đường máu thế nào?</a:t>
            </a:r>
          </a:p>
        </p:txBody>
      </p:sp>
    </p:spTree>
    <p:extLst>
      <p:ext uri="{BB962C8B-B14F-4D97-AF65-F5344CB8AC3E}">
        <p14:creationId xmlns:p14="http://schemas.microsoft.com/office/powerpoint/2010/main" val="379788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Ca lâm sàng 1</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a:t>
            </a:r>
            <a:r>
              <a:rPr lang="en-VN" dirty="0">
                <a:latin typeface="Arial" panose="020B0604020202020204" pitchFamily="34" charset="0"/>
                <a:cs typeface="Arial" panose="020B0604020202020204" pitchFamily="34" charset="0"/>
              </a:rPr>
              <a:t>nsulin actrapid </a:t>
            </a:r>
          </a:p>
          <a:p>
            <a:pPr lvl="1"/>
            <a:r>
              <a:rPr lang="en-US" dirty="0">
                <a:latin typeface="Arial" panose="020B0604020202020204" pitchFamily="34" charset="0"/>
                <a:cs typeface="Arial" panose="020B0604020202020204" pitchFamily="34" charset="0"/>
              </a:rPr>
              <a:t>T</a:t>
            </a:r>
            <a:r>
              <a:rPr lang="en-VN" dirty="0">
                <a:latin typeface="Arial" panose="020B0604020202020204" pitchFamily="34" charset="0"/>
                <a:cs typeface="Arial" panose="020B0604020202020204" pitchFamily="34" charset="0"/>
              </a:rPr>
              <a:t>rước ăn sáng 6UI</a:t>
            </a:r>
          </a:p>
          <a:p>
            <a:pPr lvl="1"/>
            <a:r>
              <a:rPr lang="en-VN" dirty="0">
                <a:latin typeface="Arial" panose="020B0604020202020204" pitchFamily="34" charset="0"/>
                <a:cs typeface="Arial" panose="020B0604020202020204" pitchFamily="34" charset="0"/>
              </a:rPr>
              <a:t>Trước ăn trưa 6UI</a:t>
            </a:r>
          </a:p>
          <a:p>
            <a:pPr lvl="1"/>
            <a:r>
              <a:rPr lang="en-VN" dirty="0">
                <a:latin typeface="Arial" panose="020B0604020202020204" pitchFamily="34" charset="0"/>
                <a:cs typeface="Arial" panose="020B0604020202020204" pitchFamily="34" charset="0"/>
              </a:rPr>
              <a:t>Trước ăn chiều 6UI</a:t>
            </a:r>
          </a:p>
          <a:p>
            <a:r>
              <a:rPr lang="en-VN" dirty="0">
                <a:latin typeface="Arial" panose="020B0604020202020204" pitchFamily="34" charset="0"/>
                <a:cs typeface="Arial" panose="020B0604020202020204" pitchFamily="34" charset="0"/>
              </a:rPr>
              <a:t>Lantus 12UI</a:t>
            </a:r>
          </a:p>
          <a:p>
            <a:r>
              <a:rPr lang="en-VN" dirty="0">
                <a:latin typeface="Arial" panose="020B0604020202020204" pitchFamily="34" charset="0"/>
                <a:cs typeface="Arial" panose="020B0604020202020204" pitchFamily="34" charset="0"/>
              </a:rPr>
              <a:t>Mục tiêu đường máu 7.8 – 10</a:t>
            </a:r>
          </a:p>
          <a:p>
            <a:r>
              <a:rPr lang="en-VN" dirty="0">
                <a:latin typeface="Arial" panose="020B0604020202020204" pitchFamily="34" charset="0"/>
                <a:cs typeface="Arial" panose="020B0604020202020204" pitchFamily="34" charset="0"/>
              </a:rPr>
              <a:t>( áp dụng phụ lục 1 phác đồ kiêm soát ĐH cho BN có chế độ ăn đường miệng)</a:t>
            </a:r>
          </a:p>
        </p:txBody>
      </p:sp>
    </p:spTree>
    <p:extLst>
      <p:ext uri="{BB962C8B-B14F-4D97-AF65-F5344CB8AC3E}">
        <p14:creationId xmlns:p14="http://schemas.microsoft.com/office/powerpoint/2010/main" val="254299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Ca lâm sàng 2 </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normAutofit lnSpcReduction="10000"/>
          </a:bodyPr>
          <a:lstStyle/>
          <a:p>
            <a:r>
              <a:rPr lang="en-VN" dirty="0">
                <a:latin typeface="Arial" panose="020B0604020202020204" pitchFamily="34" charset="0"/>
                <a:cs typeface="Arial" panose="020B0604020202020204" pitchFamily="34" charset="0"/>
              </a:rPr>
              <a:t>BN nam, 80t, bị sa sút trí tuệ, nhồi máu não đa ổ, suy tim, nhập viện vì triệu chứng mệt mỏi, khát nước, sụt cân</a:t>
            </a:r>
          </a:p>
          <a:p>
            <a:r>
              <a:rPr lang="en-VN" dirty="0">
                <a:latin typeface="Arial" panose="020B0604020202020204" pitchFamily="34" charset="0"/>
                <a:cs typeface="Arial" panose="020B0604020202020204" pitchFamily="34" charset="0"/>
              </a:rPr>
              <a:t>Đường máu 21 mmol/l, HbA1c 12%</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XN khác: </a:t>
            </a:r>
          </a:p>
          <a:p>
            <a:pPr lvl="1"/>
            <a:r>
              <a:rPr lang="en-VN" dirty="0">
                <a:latin typeface="Arial" panose="020B0604020202020204" pitchFamily="34" charset="0"/>
                <a:cs typeface="Arial" panose="020B0604020202020204" pitchFamily="34" charset="0"/>
              </a:rPr>
              <a:t>GOT 30UI/L, GPT 40UI/l</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ure 7 mmol/l, Creatinine 88 Mmol/l</a:t>
            </a:r>
            <a:br>
              <a:rPr lang="en-VN" dirty="0">
                <a:latin typeface="Arial" panose="020B0604020202020204" pitchFamily="34" charset="0"/>
                <a:cs typeface="Arial" panose="020B0604020202020204" pitchFamily="34" charset="0"/>
              </a:rPr>
            </a:br>
            <a:r>
              <a:rPr lang="en-VN" dirty="0">
                <a:latin typeface="Arial" panose="020B0604020202020204" pitchFamily="34" charset="0"/>
                <a:cs typeface="Arial" panose="020B0604020202020204" pitchFamily="34" charset="0"/>
              </a:rPr>
              <a:t>điện giải đồ K 4 mmol/l, Na 140 mmol/l</a:t>
            </a:r>
          </a:p>
          <a:p>
            <a:r>
              <a:rPr lang="en-VN" dirty="0">
                <a:latin typeface="Arial" panose="020B0604020202020204" pitchFamily="34" charset="0"/>
                <a:cs typeface="Arial" panose="020B0604020202020204" pitchFamily="34" charset="0"/>
              </a:rPr>
              <a:t>Câu hỏi: kiểm soát đường máu thế nào?</a:t>
            </a:r>
          </a:p>
        </p:txBody>
      </p:sp>
    </p:spTree>
    <p:extLst>
      <p:ext uri="{BB962C8B-B14F-4D97-AF65-F5344CB8AC3E}">
        <p14:creationId xmlns:p14="http://schemas.microsoft.com/office/powerpoint/2010/main" val="51603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5685B5-5D0F-7B49-A982-5430135614B1}"/>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ĐỊNH NGHĨA</a:t>
            </a:r>
          </a:p>
        </p:txBody>
      </p:sp>
      <p:sp>
        <p:nvSpPr>
          <p:cNvPr id="5" name="Content Placeholder 4">
            <a:extLst>
              <a:ext uri="{FF2B5EF4-FFF2-40B4-BE49-F238E27FC236}">
                <a16:creationId xmlns:a16="http://schemas.microsoft.com/office/drawing/2014/main" id="{E73A975E-E686-CF40-B808-DADE4149DF65}"/>
              </a:ext>
            </a:extLst>
          </p:cNvPr>
          <p:cNvSpPr>
            <a:spLocks noGrp="1"/>
          </p:cNvSpPr>
          <p:nvPr>
            <p:ph idx="1"/>
          </p:nvPr>
        </p:nvSpPr>
        <p:spPr/>
        <p:txBody>
          <a:bodyPr/>
          <a:lstStyle/>
          <a:p>
            <a:pPr algn="just"/>
            <a:r>
              <a:rPr lang="en-VN" dirty="0">
                <a:latin typeface="Arial" panose="020B0604020202020204" pitchFamily="34" charset="0"/>
                <a:cs typeface="Arial" panose="020B0604020202020204" pitchFamily="34" charset="0"/>
              </a:rPr>
              <a:t>Kiểm soát đường huyết nội viện là các phác đồ kiểm soát đường huyết khi bệnh nhân nhập viện bị tiểu đường hoặc bị tăng đường huyết </a:t>
            </a:r>
          </a:p>
          <a:p>
            <a:pPr algn="just"/>
            <a:r>
              <a:rPr lang="en-VN" dirty="0">
                <a:latin typeface="Arial" panose="020B0604020202020204" pitchFamily="34" charset="0"/>
                <a:cs typeface="Arial" panose="020B0604020202020204" pitchFamily="34" charset="0"/>
              </a:rPr>
              <a:t>Phác đồ kiểm soát đường huyết nội viện khác với phác đồ kiểm soát đường huyết ngoại viện</a:t>
            </a:r>
          </a:p>
          <a:p>
            <a:pPr algn="just"/>
            <a:r>
              <a:rPr lang="en-VN" dirty="0">
                <a:latin typeface="Arial" panose="020B0604020202020204" pitchFamily="34" charset="0"/>
                <a:cs typeface="Arial" panose="020B0604020202020204" pitchFamily="34" charset="0"/>
              </a:rPr>
              <a:t>BN khi nhập viện thường áp dụng chung 1 phác đồ gần giống nhau. Khi xuất viện có thể quay lại phác đồ như cũ</a:t>
            </a:r>
          </a:p>
          <a:p>
            <a:pPr algn="just"/>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0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D8CA-BAEB-0943-9CD0-A8634EBC4F5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Ca lâm sàng 2 </a:t>
            </a:r>
          </a:p>
        </p:txBody>
      </p:sp>
      <p:sp>
        <p:nvSpPr>
          <p:cNvPr id="3" name="Content Placeholder 2">
            <a:extLst>
              <a:ext uri="{FF2B5EF4-FFF2-40B4-BE49-F238E27FC236}">
                <a16:creationId xmlns:a16="http://schemas.microsoft.com/office/drawing/2014/main" id="{C86E5D1C-9BF5-414F-9D17-3908C711F137}"/>
              </a:ext>
            </a:extLst>
          </p:cNvPr>
          <p:cNvSpPr>
            <a:spLocks noGrp="1"/>
          </p:cNvSpPr>
          <p:nvPr>
            <p:ph idx="1"/>
          </p:nvPr>
        </p:nvSpPr>
        <p:spPr/>
        <p:txBody>
          <a:bodyPr>
            <a:normAutofit/>
          </a:bodyPr>
          <a:lstStyle/>
          <a:p>
            <a:r>
              <a:rPr lang="en-VN" dirty="0">
                <a:latin typeface="Arial" panose="020B0604020202020204" pitchFamily="34" charset="0"/>
                <a:cs typeface="Arial" panose="020B0604020202020204" pitchFamily="34" charset="0"/>
              </a:rPr>
              <a:t>Insulin Actrapid</a:t>
            </a:r>
          </a:p>
          <a:p>
            <a:pPr lvl="1"/>
            <a:r>
              <a:rPr lang="en-VN" dirty="0">
                <a:latin typeface="Arial" panose="020B0604020202020204" pitchFamily="34" charset="0"/>
                <a:cs typeface="Arial" panose="020B0604020202020204" pitchFamily="34" charset="0"/>
              </a:rPr>
              <a:t>Trước ăn sáng 6UI</a:t>
            </a:r>
          </a:p>
          <a:p>
            <a:pPr lvl="1"/>
            <a:r>
              <a:rPr lang="en-VN" dirty="0">
                <a:latin typeface="Arial" panose="020B0604020202020204" pitchFamily="34" charset="0"/>
                <a:cs typeface="Arial" panose="020B0604020202020204" pitchFamily="34" charset="0"/>
              </a:rPr>
              <a:t>Trước ăn trưa 6UI</a:t>
            </a:r>
          </a:p>
          <a:p>
            <a:pPr lvl="1"/>
            <a:r>
              <a:rPr lang="en-US" dirty="0">
                <a:latin typeface="Arial" panose="020B0604020202020204" pitchFamily="34" charset="0"/>
                <a:cs typeface="Arial" panose="020B0604020202020204" pitchFamily="34" charset="0"/>
              </a:rPr>
              <a:t>T</a:t>
            </a:r>
            <a:r>
              <a:rPr lang="en-VN" dirty="0">
                <a:latin typeface="Arial" panose="020B0604020202020204" pitchFamily="34" charset="0"/>
                <a:cs typeface="Arial" panose="020B0604020202020204" pitchFamily="34" charset="0"/>
              </a:rPr>
              <a:t>rước ăn chiều 6UI</a:t>
            </a:r>
          </a:p>
          <a:p>
            <a:r>
              <a:rPr lang="en-VN" dirty="0">
                <a:latin typeface="Arial" panose="020B0604020202020204" pitchFamily="34" charset="0"/>
                <a:cs typeface="Arial" panose="020B0604020202020204" pitchFamily="34" charset="0"/>
              </a:rPr>
              <a:t>Lantus 12UI</a:t>
            </a:r>
          </a:p>
          <a:p>
            <a:r>
              <a:rPr lang="en-VN" dirty="0">
                <a:latin typeface="Arial" panose="020B0604020202020204" pitchFamily="34" charset="0"/>
                <a:cs typeface="Arial" panose="020B0604020202020204" pitchFamily="34" charset="0"/>
              </a:rPr>
              <a:t>Mục tiêu 7.8 – 14 mmol/l</a:t>
            </a:r>
          </a:p>
          <a:p>
            <a:r>
              <a:rPr lang="en-VN" dirty="0">
                <a:latin typeface="Arial" panose="020B0604020202020204" pitchFamily="34" charset="0"/>
                <a:cs typeface="Arial" panose="020B0604020202020204" pitchFamily="34" charset="0"/>
              </a:rPr>
              <a:t>Áp dụng phụ lục 1 phác đồ soát ĐH cho BN ăn đường miệng</a:t>
            </a:r>
          </a:p>
        </p:txBody>
      </p:sp>
    </p:spTree>
    <p:extLst>
      <p:ext uri="{BB962C8B-B14F-4D97-AF65-F5344CB8AC3E}">
        <p14:creationId xmlns:p14="http://schemas.microsoft.com/office/powerpoint/2010/main" val="253132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 3</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BN nữ, 60t, Ts ĐTĐ type 2 khoảng 15 năm đang tiêm insulin mixtard 40UI/ ngày. Nhập viện vì suy thận mạn giai đoạn cuối, eGFR :10. CLS: glucose máu 17 mmol/l, HbA1c 8%. BN nhập viện lúc 10h sáng, ĐMMM lúc nhập viện: 13 mmol/l</a:t>
            </a:r>
          </a:p>
          <a:p>
            <a:r>
              <a:rPr lang="en-VN" dirty="0">
                <a:latin typeface="Times New Roman" panose="02020603050405020304" pitchFamily="18" charset="0"/>
                <a:cs typeface="Times New Roman" panose="02020603050405020304" pitchFamily="18" charset="0"/>
              </a:rPr>
              <a:t>Thảo luận?</a:t>
            </a:r>
          </a:p>
          <a:p>
            <a:pPr lvl="1"/>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ntn</a:t>
            </a:r>
            <a:r>
              <a:rPr lang="en-US" dirty="0">
                <a:latin typeface="Times New Roman" panose="02020603050405020304" pitchFamily="18" charset="0"/>
                <a:cs typeface="Times New Roman" panose="02020603050405020304" pitchFamily="18" charset="0"/>
              </a:rPr>
              <a:t>?</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30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98D-8F2A-4842-ADDA-5647D1968FB0}"/>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 3</a:t>
            </a:r>
            <a:endParaRPr lang="en-VN" dirty="0"/>
          </a:p>
        </p:txBody>
      </p:sp>
      <p:sp>
        <p:nvSpPr>
          <p:cNvPr id="3" name="Content Placeholder 2">
            <a:extLst>
              <a:ext uri="{FF2B5EF4-FFF2-40B4-BE49-F238E27FC236}">
                <a16:creationId xmlns:a16="http://schemas.microsoft.com/office/drawing/2014/main" id="{D814196B-A546-9D4B-9029-3639C96F679E}"/>
              </a:ext>
            </a:extLst>
          </p:cNvPr>
          <p:cNvSpPr>
            <a:spLocks noGrp="1"/>
          </p:cNvSpPr>
          <p:nvPr>
            <p:ph idx="1"/>
          </p:nvPr>
        </p:nvSpPr>
        <p:spPr/>
        <p:txBody>
          <a:bodyPr>
            <a:normAutofit fontScale="85000" lnSpcReduction="20000"/>
          </a:bodyPr>
          <a:lstStyle/>
          <a:p>
            <a:r>
              <a:rPr lang="en-VN" dirty="0">
                <a:latin typeface="Times New Roman" panose="02020603050405020304" pitchFamily="18" charset="0"/>
                <a:cs typeface="Times New Roman" panose="02020603050405020304" pitchFamily="18" charset="0"/>
              </a:rPr>
              <a:t>ĐMMM lúc 10h: 13 mmol/l</a:t>
            </a:r>
          </a:p>
          <a:p>
            <a:pPr lvl="1"/>
            <a:r>
              <a:rPr lang="en-VN" dirty="0">
                <a:latin typeface="Times New Roman" panose="02020603050405020304" pitchFamily="18" charset="0"/>
                <a:cs typeface="Times New Roman" panose="02020603050405020304" pitchFamily="18" charset="0"/>
              </a:rPr>
              <a:t>Không tiêm</a:t>
            </a:r>
          </a:p>
          <a:p>
            <a:r>
              <a:rPr lang="en-VN" dirty="0">
                <a:latin typeface="Times New Roman" panose="02020603050405020304" pitchFamily="18" charset="0"/>
                <a:cs typeface="Times New Roman" panose="02020603050405020304" pitchFamily="18" charset="0"/>
              </a:rPr>
              <a:t>ĐMMM lúc 17h: 15 mmol/l</a:t>
            </a:r>
          </a:p>
          <a:p>
            <a:pPr lvl="1"/>
            <a:r>
              <a:rPr lang="en-VN" dirty="0">
                <a:latin typeface="Times New Roman" panose="02020603050405020304" pitchFamily="18" charset="0"/>
                <a:cs typeface="Times New Roman" panose="02020603050405020304" pitchFamily="18" charset="0"/>
              </a:rPr>
              <a:t>TDD 2UI Actrapid</a:t>
            </a:r>
          </a:p>
          <a:p>
            <a:r>
              <a:rPr lang="en-VN" dirty="0">
                <a:latin typeface="Times New Roman" panose="02020603050405020304" pitchFamily="18" charset="0"/>
                <a:cs typeface="Times New Roman" panose="02020603050405020304" pitchFamily="18" charset="0"/>
              </a:rPr>
              <a:t>ĐMMM lúc 21h: 15 mmol/l</a:t>
            </a:r>
          </a:p>
          <a:p>
            <a:pPr lvl="1"/>
            <a:r>
              <a:rPr lang="en-VN" dirty="0">
                <a:latin typeface="Times New Roman" panose="02020603050405020304" pitchFamily="18" charset="0"/>
                <a:cs typeface="Times New Roman" panose="02020603050405020304" pitchFamily="18" charset="0"/>
              </a:rPr>
              <a:t>Không tiêm</a:t>
            </a:r>
          </a:p>
          <a:p>
            <a:r>
              <a:rPr lang="en-VN" dirty="0">
                <a:latin typeface="Times New Roman" panose="02020603050405020304" pitchFamily="18" charset="0"/>
                <a:cs typeface="Times New Roman" panose="02020603050405020304" pitchFamily="18" charset="0"/>
              </a:rPr>
              <a:t>ĐMMM lúc 6h sáng: 14 mmol/l</a:t>
            </a:r>
          </a:p>
          <a:p>
            <a:pPr lvl="1"/>
            <a:r>
              <a:rPr lang="en-VN" dirty="0">
                <a:latin typeface="Times New Roman" panose="02020603050405020304" pitchFamily="18" charset="0"/>
                <a:cs typeface="Times New Roman" panose="02020603050405020304" pitchFamily="18" charset="0"/>
              </a:rPr>
              <a:t>Lantus 10UI</a:t>
            </a:r>
          </a:p>
          <a:p>
            <a:r>
              <a:rPr lang="en-VN" dirty="0">
                <a:latin typeface="Times New Roman" panose="02020603050405020304" pitchFamily="18" charset="0"/>
                <a:cs typeface="Times New Roman" panose="02020603050405020304" pitchFamily="18" charset="0"/>
              </a:rPr>
              <a:t>Mục tiêu 7.8 – 14 mmol/l</a:t>
            </a:r>
          </a:p>
          <a:p>
            <a:r>
              <a:rPr lang="en-VN" dirty="0">
                <a:latin typeface="Times New Roman" panose="02020603050405020304" pitchFamily="18" charset="0"/>
                <a:cs typeface="Times New Roman" panose="02020603050405020304" pitchFamily="18" charset="0"/>
              </a:rPr>
              <a:t>Áp dụng phụ lục 2 phác đồ kiểm soát đường huyết cho BN ăn đường miêng</a:t>
            </a:r>
          </a:p>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13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3. PHÁC ĐỒ TRUYỀN INSULIN TĨNH MẠCH LIÊN TỤC</a:t>
            </a:r>
          </a:p>
        </p:txBody>
      </p:sp>
    </p:spTree>
    <p:extLst>
      <p:ext uri="{BB962C8B-B14F-4D97-AF65-F5344CB8AC3E}">
        <p14:creationId xmlns:p14="http://schemas.microsoft.com/office/powerpoint/2010/main" val="65967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1CBF357C-5BBE-1949-BCA2-0F8A1405FECB}"/>
              </a:ext>
            </a:extLst>
          </p:cNvPr>
          <p:cNvSpPr>
            <a:spLocks noGrp="1"/>
          </p:cNvSpPr>
          <p:nvPr>
            <p:ph type="title"/>
          </p:nvPr>
        </p:nvSpPr>
        <p:spPr/>
        <p:txBody>
          <a:bodyPr/>
          <a:lstStyle/>
          <a:p>
            <a:r>
              <a:rPr lang="en-US" altLang="en-VN" dirty="0">
                <a:ea typeface="ＭＳ Ｐゴシック" panose="020B0600070205080204" pitchFamily="34" charset="-128"/>
              </a:rPr>
              <a:t>CA LÂM SÀNG SỬ DỤNG CORTICOID</a:t>
            </a:r>
          </a:p>
        </p:txBody>
      </p:sp>
      <p:sp>
        <p:nvSpPr>
          <p:cNvPr id="21506" name="Content Placeholder 2">
            <a:extLst>
              <a:ext uri="{FF2B5EF4-FFF2-40B4-BE49-F238E27FC236}">
                <a16:creationId xmlns:a16="http://schemas.microsoft.com/office/drawing/2014/main" id="{EC0CB3E6-1785-A043-BDB2-9B5A3BD985D6}"/>
              </a:ext>
            </a:extLst>
          </p:cNvPr>
          <p:cNvSpPr>
            <a:spLocks noGrp="1"/>
          </p:cNvSpPr>
          <p:nvPr>
            <p:ph idx="1"/>
          </p:nvPr>
        </p:nvSpPr>
        <p:spPr>
          <a:xfrm>
            <a:off x="457200" y="768134"/>
            <a:ext cx="8229600" cy="4013416"/>
          </a:xfrm>
        </p:spPr>
        <p:txBody>
          <a:bodyPr>
            <a:normAutofit lnSpcReduction="10000"/>
          </a:bodyPr>
          <a:lstStyle/>
          <a:p>
            <a:r>
              <a:rPr lang="en-US" altLang="en-VN" dirty="0">
                <a:latin typeface="Times New Roman" panose="02020603050405020304" pitchFamily="18" charset="0"/>
                <a:ea typeface="ＭＳ Ｐゴシック" panose="020B0600070205080204" pitchFamily="34" charset="-128"/>
              </a:rPr>
              <a:t>BN </a:t>
            </a:r>
            <a:r>
              <a:rPr lang="en-US" altLang="en-VN" dirty="0" err="1">
                <a:latin typeface="Times New Roman" panose="02020603050405020304" pitchFamily="18" charset="0"/>
                <a:ea typeface="ＭＳ Ｐゴシック" panose="020B0600070205080204" pitchFamily="34" charset="-128"/>
              </a:rPr>
              <a:t>nam</a:t>
            </a:r>
            <a:r>
              <a:rPr lang="en-US" altLang="en-VN" dirty="0">
                <a:latin typeface="Times New Roman" panose="02020603050405020304" pitchFamily="18" charset="0"/>
                <a:ea typeface="ＭＳ Ｐゴシック" panose="020B0600070205080204" pitchFamily="34" charset="-128"/>
              </a:rPr>
              <a:t>, 48t, </a:t>
            </a:r>
            <a:r>
              <a:rPr lang="en-US" altLang="en-VN" dirty="0" err="1">
                <a:latin typeface="Times New Roman" panose="02020603050405020304" pitchFamily="18" charset="0"/>
                <a:ea typeface="ＭＳ Ｐゴシック" panose="020B0600070205080204" pitchFamily="34" charset="-128"/>
              </a:rPr>
              <a:t>tiền</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sử</a:t>
            </a:r>
            <a:r>
              <a:rPr lang="en-US" altLang="en-VN" dirty="0">
                <a:latin typeface="Times New Roman" panose="02020603050405020304" pitchFamily="18" charset="0"/>
                <a:ea typeface="ＭＳ Ｐゴシック" panose="020B0600070205080204" pitchFamily="34" charset="-128"/>
              </a:rPr>
              <a:t> ĐTĐ 18 </a:t>
            </a:r>
            <a:r>
              <a:rPr lang="en-US" altLang="en-VN" dirty="0" err="1">
                <a:latin typeface="Times New Roman" panose="02020603050405020304" pitchFamily="18" charset="0"/>
                <a:ea typeface="ＭＳ Ｐゴシック" panose="020B0600070205080204" pitchFamily="34" charset="-128"/>
              </a:rPr>
              <a:t>năm</a:t>
            </a:r>
            <a:r>
              <a:rPr lang="en-US" altLang="en-VN" dirty="0">
                <a:latin typeface="Times New Roman" panose="02020603050405020304" pitchFamily="18" charset="0"/>
                <a:ea typeface="ＭＳ Ｐゴシック" panose="020B0600070205080204" pitchFamily="34" charset="-128"/>
              </a:rPr>
              <a:t>, n/v </a:t>
            </a:r>
            <a:r>
              <a:rPr lang="en-US" altLang="en-VN" dirty="0" err="1">
                <a:latin typeface="Times New Roman" panose="02020603050405020304" pitchFamily="18" charset="0"/>
                <a:ea typeface="ＭＳ Ｐゴシック" panose="020B0600070205080204" pitchFamily="34" charset="-128"/>
              </a:rPr>
              <a:t>vì</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nhiễm</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khuẩn</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huyết</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áp</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xe</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hốc</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mắt</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Liều</a:t>
            </a:r>
            <a:r>
              <a:rPr lang="en-US" altLang="en-VN" dirty="0">
                <a:latin typeface="Times New Roman" panose="02020603050405020304" pitchFamily="18" charset="0"/>
                <a:ea typeface="ＭＳ Ｐゴシック" panose="020B0600070205080204" pitchFamily="34" charset="-128"/>
              </a:rPr>
              <a:t> insulin </a:t>
            </a:r>
            <a:r>
              <a:rPr lang="en-US" altLang="en-VN" dirty="0" err="1">
                <a:latin typeface="Times New Roman" panose="02020603050405020304" pitchFamily="18" charset="0"/>
                <a:ea typeface="ＭＳ Ｐゴシック" panose="020B0600070205080204" pitchFamily="34" charset="-128"/>
              </a:rPr>
              <a:t>tại</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nhà</a:t>
            </a:r>
            <a:r>
              <a:rPr lang="en-US" altLang="en-VN" dirty="0">
                <a:latin typeface="Times New Roman" panose="02020603050405020304" pitchFamily="18" charset="0"/>
                <a:ea typeface="ＭＳ Ｐゴシック" panose="020B0600070205080204" pitchFamily="34" charset="-128"/>
              </a:rPr>
              <a:t> 60UI/ </a:t>
            </a:r>
            <a:r>
              <a:rPr lang="en-US" altLang="en-VN" dirty="0" err="1">
                <a:latin typeface="Times New Roman" panose="02020603050405020304" pitchFamily="18" charset="0"/>
                <a:ea typeface="ＭＳ Ｐゴシック" panose="020B0600070205080204" pitchFamily="34" charset="-128"/>
              </a:rPr>
              <a:t>ngày</a:t>
            </a:r>
            <a:r>
              <a:rPr lang="en-US" altLang="en-VN" dirty="0">
                <a:latin typeface="Times New Roman" panose="02020603050405020304" pitchFamily="18" charset="0"/>
                <a:ea typeface="ＭＳ Ｐゴシック" panose="020B0600070205080204" pitchFamily="34" charset="-128"/>
              </a:rPr>
              <a:t>, HbA1c 12%. </a:t>
            </a:r>
            <a:r>
              <a:rPr lang="en-US" altLang="en-VN" dirty="0" err="1">
                <a:latin typeface="Times New Roman" panose="02020603050405020304" pitchFamily="18" charset="0"/>
                <a:ea typeface="ＭＳ Ｐゴシック" panose="020B0600070205080204" pitchFamily="34" charset="-128"/>
              </a:rPr>
              <a:t>Bệnh</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nhân</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được</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nhập</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viện</a:t>
            </a:r>
            <a:r>
              <a:rPr lang="en-US" altLang="en-VN" dirty="0">
                <a:latin typeface="Times New Roman" panose="02020603050405020304" pitchFamily="18" charset="0"/>
                <a:ea typeface="ＭＳ Ｐゴシック" panose="020B0600070205080204" pitchFamily="34" charset="-128"/>
              </a:rPr>
              <a:t> dung </a:t>
            </a:r>
            <a:r>
              <a:rPr lang="en-US" altLang="en-VN" dirty="0" err="1">
                <a:latin typeface="Times New Roman" panose="02020603050405020304" pitchFamily="18" charset="0"/>
                <a:ea typeface="ＭＳ Ｐゴシック" panose="020B0600070205080204" pitchFamily="34" charset="-128"/>
              </a:rPr>
              <a:t>kháng</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sinh</a:t>
            </a:r>
            <a:r>
              <a:rPr lang="en-US" altLang="en-VN" dirty="0">
                <a:latin typeface="Times New Roman" panose="02020603050405020304" pitchFamily="18" charset="0"/>
                <a:ea typeface="ＭＳ Ｐゴシック" panose="020B0600070205080204" pitchFamily="34" charset="-128"/>
              </a:rPr>
              <a:t>, </a:t>
            </a:r>
            <a:r>
              <a:rPr lang="en-US" altLang="en-VN" b="1" dirty="0">
                <a:latin typeface="Times New Roman" panose="02020603050405020304" pitchFamily="18" charset="0"/>
                <a:ea typeface="ＭＳ Ｐゴシック" panose="020B0600070205080204" pitchFamily="34" charset="-128"/>
              </a:rPr>
              <a:t>solumedrol 40mg/ </a:t>
            </a:r>
            <a:r>
              <a:rPr lang="en-US" altLang="en-VN" b="1" dirty="0" err="1">
                <a:latin typeface="Times New Roman" panose="02020603050405020304" pitchFamily="18" charset="0"/>
                <a:ea typeface="ＭＳ Ｐゴシック" panose="020B0600070205080204" pitchFamily="34" charset="-128"/>
              </a:rPr>
              <a:t>ngày</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Đường</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máu</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thời</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điểm</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nhập</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viện</a:t>
            </a:r>
            <a:r>
              <a:rPr lang="en-US" altLang="en-VN" dirty="0">
                <a:latin typeface="Times New Roman" panose="02020603050405020304" pitchFamily="18" charset="0"/>
                <a:ea typeface="ＭＳ Ｐゴシック" panose="020B0600070205080204" pitchFamily="34" charset="-128"/>
              </a:rPr>
              <a:t> 20 – 30 mmol/l.</a:t>
            </a:r>
          </a:p>
          <a:p>
            <a:r>
              <a:rPr lang="en-US" altLang="en-VN" dirty="0" err="1">
                <a:latin typeface="Times New Roman" panose="02020603050405020304" pitchFamily="18" charset="0"/>
                <a:ea typeface="ＭＳ Ｐゴシック" panose="020B0600070205080204" pitchFamily="34" charset="-128"/>
              </a:rPr>
              <a:t>Câu</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hỏi</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thảo</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luận</a:t>
            </a:r>
            <a:r>
              <a:rPr lang="en-US" altLang="en-VN" dirty="0">
                <a:latin typeface="Times New Roman" panose="02020603050405020304" pitchFamily="18" charset="0"/>
                <a:ea typeface="ＭＳ Ｐゴシック" panose="020B0600070205080204" pitchFamily="34" charset="-128"/>
              </a:rPr>
              <a:t>: BN </a:t>
            </a:r>
            <a:r>
              <a:rPr lang="en-US" altLang="en-VN" dirty="0" err="1">
                <a:latin typeface="Times New Roman" panose="02020603050405020304" pitchFamily="18" charset="0"/>
                <a:ea typeface="ＭＳ Ｐゴシック" panose="020B0600070205080204" pitchFamily="34" charset="-128"/>
              </a:rPr>
              <a:t>nên</a:t>
            </a:r>
            <a:r>
              <a:rPr lang="en-US" altLang="en-VN" dirty="0">
                <a:latin typeface="Times New Roman" panose="02020603050405020304" pitchFamily="18" charset="0"/>
                <a:ea typeface="ＭＳ Ｐゴシック" panose="020B0600070205080204" pitchFamily="34" charset="-128"/>
              </a:rPr>
              <a:t> dung </a:t>
            </a:r>
            <a:r>
              <a:rPr lang="en-US" altLang="en-VN" dirty="0" err="1">
                <a:latin typeface="Times New Roman" panose="02020603050405020304" pitchFamily="18" charset="0"/>
                <a:ea typeface="ＭＳ Ｐゴシック" panose="020B0600070205080204" pitchFamily="34" charset="-128"/>
              </a:rPr>
              <a:t>phác</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đồ</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gì</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để</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kiểm</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soát</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đường</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huyết</a:t>
            </a:r>
            <a:r>
              <a:rPr lang="en-US" altLang="en-VN" dirty="0">
                <a:latin typeface="Times New Roman" panose="02020603050405020304" pitchFamily="18" charset="0"/>
                <a:ea typeface="ＭＳ Ｐゴシック" panose="020B0600070205080204" pitchFamily="34" charset="-128"/>
              </a:rPr>
              <a:t>:</a:t>
            </a:r>
          </a:p>
          <a:p>
            <a:pPr lvl="1"/>
            <a:r>
              <a:rPr lang="en-US" altLang="en-VN" dirty="0" err="1">
                <a:latin typeface="Times New Roman" panose="02020603050405020304" pitchFamily="18" charset="0"/>
                <a:ea typeface="ＭＳ Ｐゴシック" panose="020B0600070205080204" pitchFamily="34" charset="-128"/>
              </a:rPr>
              <a:t>Phác</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đò</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truyền</a:t>
            </a:r>
            <a:r>
              <a:rPr lang="en-US" altLang="en-VN" dirty="0">
                <a:latin typeface="Times New Roman" panose="02020603050405020304" pitchFamily="18" charset="0"/>
                <a:ea typeface="ＭＳ Ｐゴシック" panose="020B0600070205080204" pitchFamily="34" charset="-128"/>
              </a:rPr>
              <a:t> insulin </a:t>
            </a:r>
            <a:r>
              <a:rPr lang="en-US" altLang="en-VN" dirty="0" err="1">
                <a:latin typeface="Times New Roman" panose="02020603050405020304" pitchFamily="18" charset="0"/>
                <a:ea typeface="ＭＳ Ｐゴシック" panose="020B0600070205080204" pitchFamily="34" charset="-128"/>
              </a:rPr>
              <a:t>tĩnh</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mạch</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liên</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tục</a:t>
            </a:r>
            <a:r>
              <a:rPr lang="en-US" altLang="en-VN" dirty="0">
                <a:latin typeface="Times New Roman" panose="02020603050405020304" pitchFamily="18" charset="0"/>
                <a:ea typeface="ＭＳ Ｐゴシック" panose="020B0600070205080204" pitchFamily="34" charset="-128"/>
              </a:rPr>
              <a:t>?</a:t>
            </a:r>
          </a:p>
          <a:p>
            <a:pPr lvl="1"/>
            <a:r>
              <a:rPr lang="en-US" altLang="en-VN" dirty="0" err="1">
                <a:latin typeface="Times New Roman" panose="02020603050405020304" pitchFamily="18" charset="0"/>
                <a:ea typeface="ＭＳ Ｐゴシック" panose="020B0600070205080204" pitchFamily="34" charset="-128"/>
              </a:rPr>
              <a:t>Phác</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đồ</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tiêm</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dưới</a:t>
            </a:r>
            <a:r>
              <a:rPr lang="en-US" altLang="en-VN" dirty="0">
                <a:latin typeface="Times New Roman" panose="02020603050405020304" pitchFamily="18" charset="0"/>
                <a:ea typeface="ＭＳ Ｐゴシック" panose="020B0600070205080204" pitchFamily="34" charset="-128"/>
              </a:rPr>
              <a:t> da 4 </a:t>
            </a:r>
            <a:r>
              <a:rPr lang="en-US" altLang="en-VN" dirty="0" err="1">
                <a:latin typeface="Times New Roman" panose="02020603050405020304" pitchFamily="18" charset="0"/>
                <a:ea typeface="ＭＳ Ｐゴシック" panose="020B0600070205080204" pitchFamily="34" charset="-128"/>
              </a:rPr>
              <a:t>mũi</a:t>
            </a:r>
            <a:r>
              <a:rPr lang="en-US" altLang="en-VN" dirty="0">
                <a:latin typeface="Times New Roman" panose="02020603050405020304" pitchFamily="18" charset="0"/>
                <a:ea typeface="ＭＳ Ｐゴシック" panose="020B0600070205080204" pitchFamily="34" charset="-128"/>
              </a:rPr>
              <a:t>/ </a:t>
            </a:r>
            <a:r>
              <a:rPr lang="en-US" altLang="en-VN" dirty="0" err="1">
                <a:latin typeface="Times New Roman" panose="02020603050405020304" pitchFamily="18" charset="0"/>
                <a:ea typeface="ＭＳ Ｐゴシック" panose="020B0600070205080204" pitchFamily="34" charset="-128"/>
              </a:rPr>
              <a:t>ngày</a:t>
            </a:r>
            <a:endParaRPr lang="en-US" altLang="en-VN" dirty="0">
              <a:latin typeface="Times New Roman" panose="02020603050405020304" pitchFamily="18" charset="0"/>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2E8C6D34-3711-D94D-98E0-444F642C7ECC}"/>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24</a:t>
            </a:fld>
            <a:endParaRPr lang="en-US" altLang="en-VN" sz="900">
              <a:solidFill>
                <a:srgbClr val="898989"/>
              </a:solidFill>
            </a:endParaRPr>
          </a:p>
        </p:txBody>
      </p:sp>
    </p:spTree>
    <p:extLst>
      <p:ext uri="{BB962C8B-B14F-4D97-AF65-F5344CB8AC3E}">
        <p14:creationId xmlns:p14="http://schemas.microsoft.com/office/powerpoint/2010/main" val="409614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B23E-71DB-D24A-ACB5-A37BFDCA5E55}"/>
              </a:ext>
            </a:extLst>
          </p:cNvPr>
          <p:cNvSpPr>
            <a:spLocks noGrp="1"/>
          </p:cNvSpPr>
          <p:nvPr>
            <p:ph type="title"/>
          </p:nvPr>
        </p:nvSpPr>
        <p:spPr/>
        <p:txBody>
          <a:bodyPr>
            <a:noAutofit/>
          </a:bodyPr>
          <a:lstStyle/>
          <a:p>
            <a:r>
              <a:rPr lang="en-VN" sz="2800" b="1" dirty="0">
                <a:latin typeface="Times New Roman" panose="02020603050405020304" pitchFamily="18" charset="0"/>
                <a:cs typeface="Times New Roman" panose="02020603050405020304" pitchFamily="18" charset="0"/>
              </a:rPr>
              <a:t>YẾU TỐ CẦN QUAN TÂM TRONG PHÁC ĐỒ TRUYỀN INSULIN TĨNH MẠCH LIÊN TỤC?</a:t>
            </a:r>
          </a:p>
        </p:txBody>
      </p:sp>
      <p:sp>
        <p:nvSpPr>
          <p:cNvPr id="3" name="Content Placeholder 2">
            <a:extLst>
              <a:ext uri="{FF2B5EF4-FFF2-40B4-BE49-F238E27FC236}">
                <a16:creationId xmlns:a16="http://schemas.microsoft.com/office/drawing/2014/main" id="{918C254F-FB92-0141-8129-D459AA217C31}"/>
              </a:ext>
            </a:extLst>
          </p:cNvPr>
          <p:cNvSpPr>
            <a:spLocks noGrp="1"/>
          </p:cNvSpPr>
          <p:nvPr>
            <p:ph idx="1"/>
          </p:nvPr>
        </p:nvSpPr>
        <p:spPr>
          <a:xfrm>
            <a:off x="457200" y="1047750"/>
            <a:ext cx="8229600" cy="3549434"/>
          </a:xfrm>
        </p:spPr>
        <p:txBody>
          <a:bodyPr>
            <a:normAutofit/>
          </a:bodyPr>
          <a:lstStyle/>
          <a:p>
            <a:r>
              <a:rPr lang="en-VN" sz="2400" dirty="0">
                <a:latin typeface="Times New Roman" panose="02020603050405020304" pitchFamily="18" charset="0"/>
                <a:cs typeface="Times New Roman" panose="02020603050405020304" pitchFamily="18" charset="0"/>
              </a:rPr>
              <a:t>Mục tiêu điều trị: </a:t>
            </a:r>
          </a:p>
          <a:p>
            <a:pPr lvl="1"/>
            <a:r>
              <a:rPr lang="en-US" sz="2000" dirty="0">
                <a:latin typeface="Times New Roman" panose="02020603050405020304" pitchFamily="18" charset="0"/>
                <a:cs typeface="Times New Roman" panose="02020603050405020304" pitchFamily="18" charset="0"/>
              </a:rPr>
              <a:t>G</a:t>
            </a:r>
            <a:r>
              <a:rPr lang="en-VN" sz="2000" dirty="0">
                <a:latin typeface="Times New Roman" panose="02020603050405020304" pitchFamily="18" charset="0"/>
                <a:cs typeface="Times New Roman" panose="02020603050405020304" pitchFamily="18" charset="0"/>
              </a:rPr>
              <a:t>lucose 7.8 – 10 mmol/l</a:t>
            </a:r>
          </a:p>
          <a:p>
            <a:r>
              <a:rPr lang="en-VN" sz="2400" dirty="0">
                <a:latin typeface="Times New Roman" panose="02020603050405020304" pitchFamily="18" charset="0"/>
                <a:cs typeface="Times New Roman" panose="02020603050405020304" pitchFamily="18" charset="0"/>
              </a:rPr>
              <a:t>Lựa chọn phác đồ truyền insulin ntn?</a:t>
            </a:r>
          </a:p>
          <a:p>
            <a:r>
              <a:rPr lang="en-VN" sz="2400" dirty="0">
                <a:latin typeface="Times New Roman" panose="02020603050405020304" pitchFamily="18" charset="0"/>
                <a:cs typeface="Times New Roman" panose="02020603050405020304" pitchFamily="18" charset="0"/>
              </a:rPr>
              <a:t>Khi nào ngừng truyền?</a:t>
            </a:r>
          </a:p>
          <a:p>
            <a:r>
              <a:rPr lang="en-VN" sz="2400" dirty="0">
                <a:latin typeface="Times New Roman" panose="02020603050405020304" pitchFamily="18" charset="0"/>
                <a:cs typeface="Times New Roman" panose="02020603050405020304" pitchFamily="18" charset="0"/>
              </a:rPr>
              <a:t>Phác đồ chuyển từ insulin truyền tĩnh mạch liên tục sang phác đồ insulin tiêm dưới da ntn?</a:t>
            </a:r>
          </a:p>
        </p:txBody>
      </p:sp>
    </p:spTree>
    <p:extLst>
      <p:ext uri="{BB962C8B-B14F-4D97-AF65-F5344CB8AC3E}">
        <p14:creationId xmlns:p14="http://schemas.microsoft.com/office/powerpoint/2010/main" val="107267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152A-FF5B-2040-B131-C94B83A3ED81}"/>
              </a:ext>
            </a:extLst>
          </p:cNvPr>
          <p:cNvSpPr>
            <a:spLocks noGrp="1"/>
          </p:cNvSpPr>
          <p:nvPr>
            <p:ph type="title"/>
          </p:nvPr>
        </p:nvSpPr>
        <p:spPr/>
        <p:txBody>
          <a:bodyPr>
            <a:normAutofit/>
          </a:bodyPr>
          <a:lstStyle/>
          <a:p>
            <a:r>
              <a:rPr lang="en-VN" dirty="0">
                <a:latin typeface="Times New Roman" panose="02020603050405020304" pitchFamily="18" charset="0"/>
                <a:cs typeface="Times New Roman" panose="02020603050405020304" pitchFamily="18" charset="0"/>
              </a:rPr>
              <a:t>MỘT SỐ CHỈ ĐỊNH TRUYỀN INSULIN</a:t>
            </a:r>
          </a:p>
        </p:txBody>
      </p:sp>
      <p:sp>
        <p:nvSpPr>
          <p:cNvPr id="3" name="Content Placeholder 2">
            <a:extLst>
              <a:ext uri="{FF2B5EF4-FFF2-40B4-BE49-F238E27FC236}">
                <a16:creationId xmlns:a16="http://schemas.microsoft.com/office/drawing/2014/main" id="{37B40F2D-C4D1-0E4B-8790-42E53FF26174}"/>
              </a:ext>
            </a:extLst>
          </p:cNvPr>
          <p:cNvSpPr>
            <a:spLocks noGrp="1"/>
          </p:cNvSpPr>
          <p:nvPr>
            <p:ph idx="1"/>
          </p:nvPr>
        </p:nvSpPr>
        <p:spPr/>
        <p:txBody>
          <a:bodyPr>
            <a:normAutofit/>
          </a:bodyPr>
          <a:lstStyle/>
          <a:p>
            <a:pPr algn="just"/>
            <a:r>
              <a:rPr lang="en-VN" dirty="0">
                <a:latin typeface="Times New Roman" panose="02020603050405020304" pitchFamily="18" charset="0"/>
                <a:cs typeface="Times New Roman" panose="02020603050405020304" pitchFamily="18" charset="0"/>
              </a:rPr>
              <a:t>Hôn mê TALTT và toan ceton</a:t>
            </a:r>
          </a:p>
          <a:p>
            <a:pPr algn="just"/>
            <a:r>
              <a:rPr lang="en-VN" dirty="0">
                <a:latin typeface="Times New Roman" panose="02020603050405020304" pitchFamily="18" charset="0"/>
                <a:cs typeface="Times New Roman" panose="02020603050405020304" pitchFamily="18" charset="0"/>
              </a:rPr>
              <a:t>Điều trị tăng kali máu</a:t>
            </a:r>
          </a:p>
          <a:p>
            <a:pPr lvl="0" algn="just"/>
            <a:r>
              <a:rPr lang="en-US" dirty="0" err="1">
                <a:solidFill>
                  <a:srgbClr val="FF0000"/>
                </a:solidFill>
                <a:latin typeface="Times New Roman" panose="02020603050405020304" pitchFamily="18" charset="0"/>
                <a:cs typeface="Times New Roman" panose="02020603050405020304" pitchFamily="18" charset="0"/>
              </a:rPr>
              <a:t>Mắc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bệnh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nội</a:t>
            </a:r>
            <a:r>
              <a:rPr lang="en-US" dirty="0">
                <a:solidFill>
                  <a:srgbClr val="FF0000"/>
                </a:solidFill>
                <a:latin typeface="Times New Roman" panose="02020603050405020304" pitchFamily="18" charset="0"/>
                <a:cs typeface="Times New Roman" panose="02020603050405020304" pitchFamily="18" charset="0"/>
              </a:rPr>
              <a:t> khoa </a:t>
            </a:r>
            <a:r>
              <a:rPr lang="en-US" dirty="0" err="1">
                <a:solidFill>
                  <a:srgbClr val="FF0000"/>
                </a:solidFill>
                <a:latin typeface="Times New Roman" panose="02020603050405020304" pitchFamily="18" charset="0"/>
                <a:cs typeface="Times New Roman" panose="02020603050405020304" pitchFamily="18" charset="0"/>
              </a:rPr>
              <a:t>nặng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nằm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tại</a:t>
            </a:r>
            <a:r>
              <a:rPr lang="en-US" dirty="0">
                <a:solidFill>
                  <a:srgbClr val="FF0000"/>
                </a:solidFill>
                <a:latin typeface="Times New Roman" panose="02020603050405020304" pitchFamily="18" charset="0"/>
                <a:cs typeface="Times New Roman" panose="02020603050405020304" pitchFamily="18" charset="0"/>
              </a:rPr>
              <a:t> ICU </a:t>
            </a:r>
            <a:r>
              <a:rPr lang="en-US" dirty="0" err="1">
                <a:solidFill>
                  <a:srgbClr val="FF0000"/>
                </a:solidFill>
                <a:latin typeface="Times New Roman" panose="02020603050405020304" pitchFamily="18" charset="0"/>
                <a:cs typeface="Times New Roman" panose="02020603050405020304" pitchFamily="18" charset="0"/>
              </a:rPr>
              <a:t>và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điều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trị</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nội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trú</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không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kiểm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soát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đường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máu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bằng</a:t>
            </a:r>
            <a:r>
              <a:rPr lang="en-US" dirty="0">
                <a:solidFill>
                  <a:srgbClr val="FF0000"/>
                </a:solidFill>
                <a:latin typeface="Times New Roman" panose="02020603050405020304" pitchFamily="18" charset="0"/>
                <a:cs typeface="Times New Roman" panose="02020603050405020304" pitchFamily="18" charset="0"/>
              </a:rPr>
              <a:t> insulin </a:t>
            </a:r>
            <a:r>
              <a:rPr lang="en-US" dirty="0" err="1">
                <a:solidFill>
                  <a:srgbClr val="FF0000"/>
                </a:solidFill>
                <a:latin typeface="Times New Roman" panose="02020603050405020304" pitchFamily="18" charset="0"/>
                <a:cs typeface="Times New Roman" panose="02020603050405020304" pitchFamily="18" charset="0"/>
              </a:rPr>
              <a:t>tiêm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dưới</a:t>
            </a:r>
            <a:r>
              <a:rPr lang="en-US" dirty="0">
                <a:solidFill>
                  <a:srgbClr val="FF0000"/>
                </a:solidFill>
                <a:latin typeface="Times New Roman" panose="02020603050405020304" pitchFamily="18" charset="0"/>
                <a:cs typeface="Times New Roman" panose="02020603050405020304" pitchFamily="18" charset="0"/>
              </a:rPr>
              <a:t> da</a:t>
            </a:r>
            <a:endParaRPr lang="en-VN" dirty="0">
              <a:solidFill>
                <a:srgbClr val="FF0000"/>
              </a:solidFill>
              <a:latin typeface="Times New Roman" panose="02020603050405020304" pitchFamily="18" charset="0"/>
              <a:cs typeface="Times New Roman" panose="02020603050405020304" pitchFamily="18" charset="0"/>
            </a:endParaRPr>
          </a:p>
          <a:p>
            <a:pPr lvl="0" algn="just"/>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endParaRPr lang="en-VN"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16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DAFE4B53-82A1-C14D-A269-D97AEB06AC5E}"/>
              </a:ext>
            </a:extLst>
          </p:cNvPr>
          <p:cNvSpPr>
            <a:spLocks noGrp="1"/>
          </p:cNvSpPr>
          <p:nvPr>
            <p:ph type="title"/>
          </p:nvPr>
        </p:nvSpPr>
        <p:spPr/>
        <p:txBody>
          <a:bodyPr/>
          <a:lstStyle/>
          <a:p>
            <a:r>
              <a:rPr lang="en-VN" altLang="en-VN" dirty="0">
                <a:ea typeface="ＭＳ Ｐゴシック" panose="020B0600070205080204" pitchFamily="34" charset="-128"/>
              </a:rPr>
              <a:t>ÁP DỤNG PHÁC ĐỒ NÀO?</a:t>
            </a:r>
          </a:p>
        </p:txBody>
      </p:sp>
      <p:graphicFrame>
        <p:nvGraphicFramePr>
          <p:cNvPr id="6" name="Content Placeholder 5">
            <a:extLst>
              <a:ext uri="{FF2B5EF4-FFF2-40B4-BE49-F238E27FC236}">
                <a16:creationId xmlns:a16="http://schemas.microsoft.com/office/drawing/2014/main" id="{3B640C0C-6950-5343-A4EE-AAC386A32494}"/>
              </a:ext>
            </a:extLst>
          </p:cNvPr>
          <p:cNvGraphicFramePr>
            <a:graphicFrameLocks noGrp="1"/>
          </p:cNvGraphicFramePr>
          <p:nvPr>
            <p:ph idx="1"/>
            <p:extLst>
              <p:ext uri="{D42A27DB-BD31-4B8C-83A1-F6EECF244321}">
                <p14:modId xmlns:p14="http://schemas.microsoft.com/office/powerpoint/2010/main" val="1679826363"/>
              </p:ext>
            </p:extLst>
          </p:nvPr>
        </p:nvGraphicFramePr>
        <p:xfrm>
          <a:off x="685800" y="742950"/>
          <a:ext cx="6210300" cy="4264821"/>
        </p:xfrm>
        <a:graphic>
          <a:graphicData uri="http://schemas.openxmlformats.org/drawingml/2006/table">
            <a:tbl>
              <a:tblPr/>
              <a:tblGrid>
                <a:gridCol w="3105150">
                  <a:extLst>
                    <a:ext uri="{9D8B030D-6E8A-4147-A177-3AD203B41FA5}">
                      <a16:colId xmlns:a16="http://schemas.microsoft.com/office/drawing/2014/main" val="20000"/>
                    </a:ext>
                  </a:extLst>
                </a:gridCol>
                <a:gridCol w="3105150">
                  <a:extLst>
                    <a:ext uri="{9D8B030D-6E8A-4147-A177-3AD203B41FA5}">
                      <a16:colId xmlns:a16="http://schemas.microsoft.com/office/drawing/2014/main" val="20001"/>
                    </a:ext>
                  </a:extLst>
                </a:gridCol>
              </a:tblGrid>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GLUCOSE MÁU ( MMOL/L)</a:t>
                      </a:r>
                      <a:endParaRPr kumimoji="0" lang="en-US" altLang="en-VN" sz="15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LIỀU INSULIN ( UI/H)</a:t>
                      </a:r>
                      <a:endParaRPr kumimoji="0" lang="en-US" altLang="en-VN" sz="15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&lt; 7</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Ngừng</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7 – 8.2</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0.2</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8.3 - 9.5</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0.5</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9.6 – 11.0</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11.1 – 14.0</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2</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14.1 – 17.0</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3</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17.1 – 20.0</a:t>
                      </a:r>
                      <a:endParaRPr kumimoji="0" lang="en-US" altLang="en-VN" sz="15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dirty="0">
                          <a:ln>
                            <a:noFill/>
                          </a:ln>
                          <a:solidFill>
                            <a:srgbClr val="000000"/>
                          </a:solidFill>
                          <a:effectLst/>
                          <a:latin typeface="Times New Roman" panose="02020603050405020304" pitchFamily="18" charset="0"/>
                          <a:ea typeface="ＭＳ 明朝" panose="02020609040205080304" pitchFamily="49" charset="-128"/>
                        </a:rPr>
                        <a:t>4</a:t>
                      </a:r>
                      <a:endParaRPr kumimoji="0" lang="en-US" altLang="en-VN" sz="1500" b="0" i="0" u="none" strike="noStrike" cap="none" normalizeH="0" baseline="0" dirty="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dirty="0">
                          <a:ln>
                            <a:noFill/>
                          </a:ln>
                          <a:solidFill>
                            <a:srgbClr val="000000"/>
                          </a:solidFill>
                          <a:effectLst/>
                          <a:latin typeface="Times New Roman" panose="02020603050405020304" pitchFamily="18" charset="0"/>
                          <a:ea typeface="ＭＳ 明朝" panose="02020609040205080304" pitchFamily="49" charset="-128"/>
                        </a:rPr>
                        <a:t>&gt; 20</a:t>
                      </a:r>
                      <a:endParaRPr kumimoji="0" lang="en-US" altLang="en-VN" sz="1500" b="0" i="0" u="none" strike="noStrike" cap="none" normalizeH="0" baseline="0" dirty="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500" b="0" i="0" u="none" strike="noStrike" cap="none" normalizeH="0" baseline="0" dirty="0">
                          <a:ln>
                            <a:noFill/>
                          </a:ln>
                          <a:solidFill>
                            <a:srgbClr val="000000"/>
                          </a:solidFill>
                          <a:effectLst/>
                          <a:latin typeface="Times New Roman" panose="02020603050405020304" pitchFamily="18" charset="0"/>
                          <a:ea typeface="ＭＳ 明朝" panose="02020609040205080304" pitchFamily="49" charset="-128"/>
                        </a:rPr>
                        <a:t>6</a:t>
                      </a:r>
                      <a:endParaRPr kumimoji="0" lang="en-US" altLang="en-VN" sz="1500" b="0" i="0" u="none" strike="noStrike" cap="none" normalizeH="0" baseline="0" dirty="0">
                        <a:ln>
                          <a:noFill/>
                        </a:ln>
                        <a:solidFill>
                          <a:srgbClr val="000000"/>
                        </a:solidFill>
                        <a:effectLst/>
                        <a:latin typeface="Cambria" panose="02040503050406030204" pitchFamily="18" charset="0"/>
                        <a:ea typeface="ＭＳ 明朝" panose="02020609040205080304" pitchFamily="49" charset="-128"/>
                      </a:endParaRPr>
                    </a:p>
                  </a:txBody>
                  <a:tcPr marL="51435" marR="5143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19490" name="Slide Number Placeholder 3">
            <a:extLst>
              <a:ext uri="{FF2B5EF4-FFF2-40B4-BE49-F238E27FC236}">
                <a16:creationId xmlns:a16="http://schemas.microsoft.com/office/drawing/2014/main" id="{63ED73B2-C3E5-644C-92B4-1B8B51679A82}"/>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27</a:t>
            </a:fld>
            <a:endParaRPr lang="en-US" altLang="en-VN" sz="900">
              <a:solidFill>
                <a:srgbClr val="898989"/>
              </a:solidFill>
            </a:endParaRPr>
          </a:p>
        </p:txBody>
      </p:sp>
    </p:spTree>
    <p:extLst>
      <p:ext uri="{BB962C8B-B14F-4D97-AF65-F5344CB8AC3E}">
        <p14:creationId xmlns:p14="http://schemas.microsoft.com/office/powerpoint/2010/main" val="244612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B00E332-6A03-1641-B150-B523F25B118E}"/>
              </a:ext>
            </a:extLst>
          </p:cNvPr>
          <p:cNvGraphicFramePr>
            <a:graphicFrameLocks noGrp="1"/>
          </p:cNvGraphicFramePr>
          <p:nvPr>
            <p:ph sz="half" idx="1"/>
            <p:extLst>
              <p:ext uri="{D42A27DB-BD31-4B8C-83A1-F6EECF244321}">
                <p14:modId xmlns:p14="http://schemas.microsoft.com/office/powerpoint/2010/main" val="3867669441"/>
              </p:ext>
            </p:extLst>
          </p:nvPr>
        </p:nvGraphicFramePr>
        <p:xfrm>
          <a:off x="4892279" y="592929"/>
          <a:ext cx="4038600" cy="4264821"/>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GLUCOSE MÁU ( MMOL/L)</a:t>
                      </a:r>
                      <a:endParaRPr kumimoji="0" lang="en-US" altLang="en-VN" sz="11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LIỀU INSULIN ( UI/H)</a:t>
                      </a:r>
                      <a:endParaRPr kumimoji="0" lang="en-US" altLang="en-VN" sz="11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&lt; 7</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Ngừng</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7 – 8.2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8.3 - 9.5</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0.5</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9.6 – 11.0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11.1 – 14.0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14.1 – 17.0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3</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17.1 – 20.0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4</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&gt; 20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dirty="0">
                          <a:ln>
                            <a:noFill/>
                          </a:ln>
                          <a:solidFill>
                            <a:srgbClr val="000000"/>
                          </a:solidFill>
                          <a:effectLst/>
                          <a:latin typeface="Times New Roman" panose="02020603050405020304" pitchFamily="18" charset="0"/>
                          <a:ea typeface="ＭＳ 明朝" panose="02020609040205080304" pitchFamily="49" charset="-128"/>
                        </a:rPr>
                        <a:t>6</a:t>
                      </a:r>
                      <a:endParaRPr kumimoji="0" lang="en-US" altLang="en-VN" sz="1100" b="0" i="0" u="none" strike="noStrike" cap="none" normalizeH="0" baseline="0" dirty="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0513" name="Content Placeholder 4">
            <a:extLst>
              <a:ext uri="{FF2B5EF4-FFF2-40B4-BE49-F238E27FC236}">
                <a16:creationId xmlns:a16="http://schemas.microsoft.com/office/drawing/2014/main" id="{EB3F0A2D-97C5-8B43-BD80-B532088E470D}"/>
              </a:ext>
            </a:extLst>
          </p:cNvPr>
          <p:cNvSpPr>
            <a:spLocks noGrp="1"/>
          </p:cNvSpPr>
          <p:nvPr>
            <p:ph sz="half" idx="2"/>
          </p:nvPr>
        </p:nvSpPr>
        <p:spPr>
          <a:xfrm>
            <a:off x="333375" y="833438"/>
            <a:ext cx="4038600" cy="4024312"/>
          </a:xfrm>
        </p:spPr>
        <p:txBody>
          <a:bodyPr>
            <a:normAutofit/>
          </a:bodyPr>
          <a:lstStyle/>
          <a:p>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Ưu</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điểm</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a:t>
            </a:r>
          </a:p>
          <a:p>
            <a:pPr lvl="1"/>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Dễ</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áp</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dung</a:t>
            </a:r>
          </a:p>
          <a:p>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Nhược</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điểm</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a:t>
            </a:r>
          </a:p>
          <a:p>
            <a:pPr lvl="1"/>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Không</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hướng</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tới</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cá</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thể</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hoá</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người</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bệnh</a:t>
            </a:r>
            <a:endPar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Dao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động</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đường</a:t>
            </a:r>
            <a:r>
              <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dirty="0" err="1">
                <a:latin typeface="Times New Roman" panose="02020603050405020304" pitchFamily="18" charset="0"/>
                <a:ea typeface="ＭＳ Ｐゴシック" panose="020B0600070205080204" pitchFamily="34" charset="-128"/>
                <a:cs typeface="Times New Roman" panose="02020603050405020304" pitchFamily="18" charset="0"/>
              </a:rPr>
              <a:t>huyết</a:t>
            </a:r>
            <a:endParaRPr lang="en-US" altLang="en-VN"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20514" name="Slide Number Placeholder 3">
            <a:extLst>
              <a:ext uri="{FF2B5EF4-FFF2-40B4-BE49-F238E27FC236}">
                <a16:creationId xmlns:a16="http://schemas.microsoft.com/office/drawing/2014/main" id="{110C5945-ED9A-DE4B-AC39-BDDACC9FF82E}"/>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C45C712A-CE3B-454F-BB4A-24F63DB8FD4F}" type="slidenum">
              <a:rPr lang="en-US" altLang="en-VN" smtClean="0"/>
              <a:pPr>
                <a:spcBef>
                  <a:spcPct val="0"/>
                </a:spcBef>
                <a:buFontTx/>
                <a:buNone/>
                <a:defRPr/>
              </a:pPr>
              <a:t>28</a:t>
            </a:fld>
            <a:endParaRPr lang="en-US" altLang="en-VN" sz="900">
              <a:solidFill>
                <a:srgbClr val="898989"/>
              </a:solidFill>
            </a:endParaRPr>
          </a:p>
        </p:txBody>
      </p:sp>
    </p:spTree>
    <p:extLst>
      <p:ext uri="{BB962C8B-B14F-4D97-AF65-F5344CB8AC3E}">
        <p14:creationId xmlns:p14="http://schemas.microsoft.com/office/powerpoint/2010/main" val="1774267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5932C9A6-AB87-494A-B689-40E02F361833}"/>
              </a:ext>
            </a:extLst>
          </p:cNvPr>
          <p:cNvSpPr>
            <a:spLocks noGrp="1"/>
          </p:cNvSpPr>
          <p:nvPr>
            <p:ph type="title"/>
          </p:nvPr>
        </p:nvSpPr>
        <p:spPr/>
        <p:txBody>
          <a:bodyPr/>
          <a:lstStyle/>
          <a:p>
            <a:r>
              <a:rPr lang="en-US" altLang="en-VN" sz="2400" b="1" dirty="0">
                <a:ea typeface="ＭＳ Ｐゴシック" panose="020B0600070205080204" pitchFamily="34" charset="-128"/>
              </a:rPr>
              <a:t>Dao </a:t>
            </a:r>
            <a:r>
              <a:rPr lang="en-US" altLang="en-VN" sz="2400" b="1" dirty="0" err="1">
                <a:ea typeface="ＭＳ Ｐゴシック" panose="020B0600070205080204" pitchFamily="34" charset="-128"/>
              </a:rPr>
              <a:t>động</a:t>
            </a:r>
            <a:r>
              <a:rPr lang="en-US" altLang="en-VN" sz="2400" b="1" dirty="0">
                <a:ea typeface="ＭＳ Ｐゴシック" panose="020B0600070205080204" pitchFamily="34" charset="-128"/>
              </a:rPr>
              <a:t> </a:t>
            </a:r>
            <a:r>
              <a:rPr lang="en-US" altLang="en-VN" sz="2400" b="1" dirty="0" err="1">
                <a:ea typeface="ＭＳ Ｐゴシック" panose="020B0600070205080204" pitchFamily="34" charset="-128"/>
              </a:rPr>
              <a:t>đường</a:t>
            </a:r>
            <a:r>
              <a:rPr lang="en-US" altLang="en-VN" sz="2400" b="1" dirty="0">
                <a:ea typeface="ＭＳ Ｐゴシック" panose="020B0600070205080204" pitchFamily="34" charset="-128"/>
              </a:rPr>
              <a:t> </a:t>
            </a:r>
            <a:r>
              <a:rPr lang="en-US" altLang="en-VN" sz="2400" b="1" dirty="0" err="1">
                <a:ea typeface="ＭＳ Ｐゴシック" panose="020B0600070205080204" pitchFamily="34" charset="-128"/>
              </a:rPr>
              <a:t>huyết</a:t>
            </a:r>
            <a:r>
              <a:rPr lang="en-US" altLang="en-VN" sz="2400" b="1" dirty="0">
                <a:ea typeface="ＭＳ Ｐゴシック" panose="020B0600070205080204" pitchFamily="34" charset="-128"/>
              </a:rPr>
              <a:t> ( glucose variability)</a:t>
            </a:r>
          </a:p>
        </p:txBody>
      </p:sp>
      <p:pic>
        <p:nvPicPr>
          <p:cNvPr id="36867" name="Picture 3">
            <a:extLst>
              <a:ext uri="{FF2B5EF4-FFF2-40B4-BE49-F238E27FC236}">
                <a16:creationId xmlns:a16="http://schemas.microsoft.com/office/drawing/2014/main" id="{E964730A-6D78-6C47-A4E5-AB7EEDE5FC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200152"/>
            <a:ext cx="4038600" cy="3114716"/>
          </a:xfrm>
        </p:spPr>
      </p:pic>
      <p:sp>
        <p:nvSpPr>
          <p:cNvPr id="36866" name="Rectangle 5">
            <a:extLst>
              <a:ext uri="{FF2B5EF4-FFF2-40B4-BE49-F238E27FC236}">
                <a16:creationId xmlns:a16="http://schemas.microsoft.com/office/drawing/2014/main" id="{FADFC126-17A2-2646-86D2-6E5F240E5D2C}"/>
              </a:ext>
            </a:extLst>
          </p:cNvPr>
          <p:cNvSpPr>
            <a:spLocks noChangeArrowheads="1"/>
          </p:cNvSpPr>
          <p:nvPr/>
        </p:nvSpPr>
        <p:spPr bwMode="auto">
          <a:xfrm>
            <a:off x="700088" y="4805362"/>
            <a:ext cx="23936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VN" sz="1350"/>
              <a:t>Adv Ther (2019) 36:579–596</a:t>
            </a:r>
          </a:p>
        </p:txBody>
      </p:sp>
      <p:sp>
        <p:nvSpPr>
          <p:cNvPr id="6" name="Content Placeholder 2">
            <a:extLst>
              <a:ext uri="{FF2B5EF4-FFF2-40B4-BE49-F238E27FC236}">
                <a16:creationId xmlns:a16="http://schemas.microsoft.com/office/drawing/2014/main" id="{344DD9CF-03AE-1D42-B64A-539621D49B8B}"/>
              </a:ext>
            </a:extLst>
          </p:cNvPr>
          <p:cNvSpPr>
            <a:spLocks noGrp="1"/>
          </p:cNvSpPr>
          <p:nvPr>
            <p:ph sz="half" idx="2"/>
          </p:nvPr>
        </p:nvSpPr>
        <p:spPr>
          <a:xfrm>
            <a:off x="4648200" y="1200151"/>
            <a:ext cx="4191000" cy="3394472"/>
          </a:xfrm>
        </p:spPr>
        <p:txBody>
          <a:bodyPr>
            <a:normAutofit fontScale="62500" lnSpcReduction="20000"/>
          </a:bodyPr>
          <a:lstStyle/>
          <a:p>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Liên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quan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đến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nguy</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cơ</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hạ</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đường</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máu</a:t>
            </a:r>
            <a:endParaRPr lang="en-US" altLang="en-VN" sz="2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Rào</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cản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giúp</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đạt</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mục</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tiêu</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kiểm</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soát</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đường</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máu</a:t>
            </a:r>
            <a:endParaRPr lang="en-US" altLang="en-VN" sz="2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Liên</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quan</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tới</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tình</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trạng</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tử</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vong</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solidFill>
                  <a:srgbClr val="FF0000"/>
                </a:solidFill>
                <a:latin typeface="Arial" panose="020B0604020202020204" pitchFamily="34" charset="0"/>
                <a:ea typeface="ＭＳ Ｐゴシック" panose="020B0600070205080204" pitchFamily="34" charset="-128"/>
                <a:cs typeface="Arial" panose="020B0604020202020204" pitchFamily="34" charset="0"/>
              </a:rPr>
              <a:t>ở</a:t>
            </a:r>
            <a:r>
              <a:rPr lang="en-US" altLang="en-VN" sz="28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 ICU</a:t>
            </a:r>
          </a:p>
          <a:p>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Liên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quan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tới</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sa</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sút</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trí</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tuệ</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ở</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người</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cao</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tuổi</a:t>
            </a:r>
            <a:endParaRPr lang="en-US" altLang="en-VN" sz="2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Giảm</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chất</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lượng</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cuộc</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sống</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và</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cảm</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giác</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tiêu</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cực</a:t>
            </a:r>
            <a:endParaRPr lang="en-US" altLang="en-VN" sz="2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Dẫn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tới</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biến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chứng</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mạch</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máu</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lớn</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và</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mạch</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máu</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2800" dirty="0" err="1">
                <a:latin typeface="Arial" panose="020B0604020202020204" pitchFamily="34" charset="0"/>
                <a:ea typeface="ＭＳ Ｐゴシック" panose="020B0600070205080204" pitchFamily="34" charset="-128"/>
                <a:cs typeface="Arial" panose="020B0604020202020204" pitchFamily="34" charset="0"/>
              </a:rPr>
              <a:t>nhỏ</a:t>
            </a:r>
            <a:r>
              <a:rPr lang="en-US" altLang="en-VN" sz="2800" dirty="0">
                <a:latin typeface="Arial" panose="020B0604020202020204" pitchFamily="34" charset="0"/>
                <a:ea typeface="ＭＳ Ｐゴシック" panose="020B0600070205080204" pitchFamily="34" charset="-128"/>
                <a:cs typeface="Arial" panose="020B0604020202020204" pitchFamily="34" charset="0"/>
              </a:rPr>
              <a:t> (T1D /T2D).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04B4-B73C-FF46-A8FF-12C30730482C}"/>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TẠI SAO?</a:t>
            </a:r>
          </a:p>
        </p:txBody>
      </p:sp>
      <p:sp>
        <p:nvSpPr>
          <p:cNvPr id="3" name="Content Placeholder 2">
            <a:extLst>
              <a:ext uri="{FF2B5EF4-FFF2-40B4-BE49-F238E27FC236}">
                <a16:creationId xmlns:a16="http://schemas.microsoft.com/office/drawing/2014/main" id="{BEC27885-E5C8-1B4C-A74C-968F96E06022}"/>
              </a:ext>
            </a:extLst>
          </p:cNvPr>
          <p:cNvSpPr>
            <a:spLocks noGrp="1"/>
          </p:cNvSpPr>
          <p:nvPr>
            <p:ph idx="1"/>
          </p:nvPr>
        </p:nvSpPr>
        <p:spPr/>
        <p:txBody>
          <a:bodyPr/>
          <a:lstStyle/>
          <a:p>
            <a:r>
              <a:rPr lang="en-VN" dirty="0">
                <a:latin typeface="Arial" panose="020B0604020202020204" pitchFamily="34" charset="0"/>
                <a:cs typeface="Arial" panose="020B0604020202020204" pitchFamily="34" charset="0"/>
              </a:rPr>
              <a:t>&gt; 30% BN nhập viện bị ĐTĐ hoặc tăng đường máu</a:t>
            </a:r>
          </a:p>
          <a:p>
            <a:r>
              <a:rPr lang="en-VN" dirty="0">
                <a:latin typeface="Arial" panose="020B0604020202020204" pitchFamily="34" charset="0"/>
                <a:cs typeface="Arial" panose="020B0604020202020204" pitchFamily="34" charset="0"/>
              </a:rPr>
              <a:t>Kiểm soát đường huyết nội viện giúp </a:t>
            </a:r>
          </a:p>
          <a:p>
            <a:pPr lvl="1"/>
            <a:r>
              <a:rPr lang="en-VN" dirty="0">
                <a:latin typeface="Arial" panose="020B0604020202020204" pitchFamily="34" charset="0"/>
                <a:cs typeface="Arial" panose="020B0604020202020204" pitchFamily="34" charset="0"/>
              </a:rPr>
              <a:t>Ngăn ngừa nguy cơ hạ đường huyết</a:t>
            </a:r>
          </a:p>
          <a:p>
            <a:pPr lvl="1"/>
            <a:r>
              <a:rPr lang="en-VN" dirty="0">
                <a:latin typeface="Arial" panose="020B0604020202020204" pitchFamily="34" charset="0"/>
                <a:cs typeface="Arial" panose="020B0604020202020204" pitchFamily="34" charset="0"/>
              </a:rPr>
              <a:t>Hạn chế rối loạn nước điện giải do tăng đường máu quá cao</a:t>
            </a:r>
          </a:p>
          <a:p>
            <a:pPr lvl="1"/>
            <a:r>
              <a:rPr lang="en-VN" dirty="0">
                <a:latin typeface="Arial" panose="020B0604020202020204" pitchFamily="34" charset="0"/>
                <a:cs typeface="Arial" panose="020B0604020202020204" pitchFamily="34" charset="0"/>
              </a:rPr>
              <a:t>Giảm nguy cơ nhiễm trùng do tăng đương máu</a:t>
            </a:r>
          </a:p>
          <a:p>
            <a:pPr lvl="1"/>
            <a:r>
              <a:rPr lang="en-VN" dirty="0">
                <a:latin typeface="Arial" panose="020B0604020202020204" pitchFamily="34" charset="0"/>
                <a:cs typeface="Arial" panose="020B0604020202020204" pitchFamily="34" charset="0"/>
              </a:rPr>
              <a:t>Giảm thời gian nhập viện</a:t>
            </a:r>
          </a:p>
        </p:txBody>
      </p:sp>
    </p:spTree>
    <p:extLst>
      <p:ext uri="{BB962C8B-B14F-4D97-AF65-F5344CB8AC3E}">
        <p14:creationId xmlns:p14="http://schemas.microsoft.com/office/powerpoint/2010/main" val="3200369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78F92D4-7805-5542-AD12-3B9C9A9B0AF8}"/>
              </a:ext>
            </a:extLst>
          </p:cNvPr>
          <p:cNvGraphicFramePr>
            <a:graphicFrameLocks noGrp="1"/>
          </p:cNvGraphicFramePr>
          <p:nvPr>
            <p:ph idx="1"/>
            <p:extLst>
              <p:ext uri="{D42A27DB-BD31-4B8C-83A1-F6EECF244321}">
                <p14:modId xmlns:p14="http://schemas.microsoft.com/office/powerpoint/2010/main" val="2475789730"/>
              </p:ext>
            </p:extLst>
          </p:nvPr>
        </p:nvGraphicFramePr>
        <p:xfrm>
          <a:off x="457200" y="895350"/>
          <a:ext cx="8229600" cy="3829050"/>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23B1AA4E-BE5A-0D4C-8AB2-26637E87518C}"/>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35877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DFAF08-7FCB-D346-9796-3F2EC21D2FF1}"/>
              </a:ext>
            </a:extLst>
          </p:cNvPr>
          <p:cNvSpPr/>
          <p:nvPr/>
        </p:nvSpPr>
        <p:spPr>
          <a:xfrm>
            <a:off x="571500" y="3409950"/>
            <a:ext cx="8001000" cy="381000"/>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4" name="Chart 3">
            <a:extLst>
              <a:ext uri="{FF2B5EF4-FFF2-40B4-BE49-F238E27FC236}">
                <a16:creationId xmlns:a16="http://schemas.microsoft.com/office/drawing/2014/main" id="{36207E76-AC0E-0642-AA95-5299D5668A0A}"/>
              </a:ext>
            </a:extLst>
          </p:cNvPr>
          <p:cNvGraphicFramePr/>
          <p:nvPr>
            <p:extLst>
              <p:ext uri="{D42A27DB-BD31-4B8C-83A1-F6EECF244321}">
                <p14:modId xmlns:p14="http://schemas.microsoft.com/office/powerpoint/2010/main" val="1901332306"/>
              </p:ext>
            </p:extLst>
          </p:nvPr>
        </p:nvGraphicFramePr>
        <p:xfrm>
          <a:off x="381000" y="971550"/>
          <a:ext cx="819150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1">
            <a:extLst>
              <a:ext uri="{FF2B5EF4-FFF2-40B4-BE49-F238E27FC236}">
                <a16:creationId xmlns:a16="http://schemas.microsoft.com/office/drawing/2014/main" id="{F81BAB11-AFA5-CE46-B930-C8B1275DF0D1}"/>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3632247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968E9A-49C4-2147-9A5B-09894A6E1437}"/>
              </a:ext>
            </a:extLst>
          </p:cNvPr>
          <p:cNvSpPr/>
          <p:nvPr/>
        </p:nvSpPr>
        <p:spPr>
          <a:xfrm>
            <a:off x="685800" y="2876550"/>
            <a:ext cx="7620000" cy="381000"/>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4" name="Chart 3">
            <a:extLst>
              <a:ext uri="{FF2B5EF4-FFF2-40B4-BE49-F238E27FC236}">
                <a16:creationId xmlns:a16="http://schemas.microsoft.com/office/drawing/2014/main" id="{3D0565EE-02B6-214A-B870-D57D9F00BBF2}"/>
              </a:ext>
            </a:extLst>
          </p:cNvPr>
          <p:cNvGraphicFramePr/>
          <p:nvPr>
            <p:extLst>
              <p:ext uri="{D42A27DB-BD31-4B8C-83A1-F6EECF244321}">
                <p14:modId xmlns:p14="http://schemas.microsoft.com/office/powerpoint/2010/main" val="3454911441"/>
              </p:ext>
            </p:extLst>
          </p:nvPr>
        </p:nvGraphicFramePr>
        <p:xfrm>
          <a:off x="609600" y="895350"/>
          <a:ext cx="78486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E59BD0E4-DC1A-FB4C-98CC-6B089DBFF6F2}"/>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745810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304D5-949E-6E45-8A04-AC9826B07100}"/>
              </a:ext>
            </a:extLst>
          </p:cNvPr>
          <p:cNvSpPr/>
          <p:nvPr/>
        </p:nvSpPr>
        <p:spPr>
          <a:xfrm>
            <a:off x="609600" y="2951018"/>
            <a:ext cx="8001000" cy="381000"/>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6" name="Chart 5">
            <a:extLst>
              <a:ext uri="{FF2B5EF4-FFF2-40B4-BE49-F238E27FC236}">
                <a16:creationId xmlns:a16="http://schemas.microsoft.com/office/drawing/2014/main" id="{AB5A2126-970A-F643-810A-1223F2549D56}"/>
              </a:ext>
            </a:extLst>
          </p:cNvPr>
          <p:cNvGraphicFramePr>
            <a:graphicFrameLocks/>
          </p:cNvGraphicFramePr>
          <p:nvPr>
            <p:extLst>
              <p:ext uri="{D42A27DB-BD31-4B8C-83A1-F6EECF244321}">
                <p14:modId xmlns:p14="http://schemas.microsoft.com/office/powerpoint/2010/main" val="2336407934"/>
              </p:ext>
            </p:extLst>
          </p:nvPr>
        </p:nvGraphicFramePr>
        <p:xfrm>
          <a:off x="571500" y="1047750"/>
          <a:ext cx="77343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E5E4912A-4056-DD48-B44A-47E05BB2601C}"/>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306272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EB98A722-D773-5F48-A190-813DF91F0F0D}"/>
              </a:ext>
            </a:extLst>
          </p:cNvPr>
          <p:cNvSpPr>
            <a:spLocks noGrp="1"/>
          </p:cNvSpPr>
          <p:nvPr>
            <p:ph type="title"/>
          </p:nvPr>
        </p:nvSpPr>
        <p:spPr/>
        <p:txBody>
          <a:bodyPr/>
          <a:lstStyle/>
          <a:p>
            <a:r>
              <a:rPr lang="en-US" altLang="en-VN" sz="2700" b="1" dirty="0">
                <a:latin typeface="Arial" panose="020B0604020202020204" pitchFamily="34" charset="0"/>
                <a:ea typeface="ＭＳ Ｐゴシック" panose="020B0600070205080204" pitchFamily="34" charset="-128"/>
                <a:cs typeface="Arial" panose="020B0604020202020204" pitchFamily="34" charset="0"/>
              </a:rPr>
              <a:t>PHÁC ĐỒ TRUYỀN INSULIN </a:t>
            </a:r>
          </a:p>
        </p:txBody>
      </p:sp>
      <p:sp>
        <p:nvSpPr>
          <p:cNvPr id="32770" name="Content Placeholder 2">
            <a:extLst>
              <a:ext uri="{FF2B5EF4-FFF2-40B4-BE49-F238E27FC236}">
                <a16:creationId xmlns:a16="http://schemas.microsoft.com/office/drawing/2014/main" id="{BB2F70FD-6575-B046-B18D-17DF78361C99}"/>
              </a:ext>
            </a:extLst>
          </p:cNvPr>
          <p:cNvSpPr>
            <a:spLocks noGrp="1"/>
          </p:cNvSpPr>
          <p:nvPr>
            <p:ph idx="1"/>
          </p:nvPr>
        </p:nvSpPr>
        <p:spPr/>
        <p:txBody>
          <a:bodyPr/>
          <a:lstStyle/>
          <a:p>
            <a:endParaRPr lang="en-VN" altLang="en-VN">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B6BB6264-EEE0-D243-BC08-3E22D870C625}"/>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34</a:t>
            </a:fld>
            <a:endParaRPr lang="en-US" altLang="en-VN" sz="900">
              <a:solidFill>
                <a:srgbClr val="898989"/>
              </a:solidFill>
            </a:endParaRPr>
          </a:p>
        </p:txBody>
      </p:sp>
      <p:graphicFrame>
        <p:nvGraphicFramePr>
          <p:cNvPr id="32772" name="Object 4">
            <a:extLst>
              <a:ext uri="{FF2B5EF4-FFF2-40B4-BE49-F238E27FC236}">
                <a16:creationId xmlns:a16="http://schemas.microsoft.com/office/drawing/2014/main" id="{71F524B6-1DE8-3A49-9E39-7FE462533368}"/>
              </a:ext>
            </a:extLst>
          </p:cNvPr>
          <p:cNvGraphicFramePr>
            <a:graphicFrameLocks noChangeAspect="1"/>
          </p:cNvGraphicFramePr>
          <p:nvPr>
            <p:extLst>
              <p:ext uri="{D42A27DB-BD31-4B8C-83A1-F6EECF244321}">
                <p14:modId xmlns:p14="http://schemas.microsoft.com/office/powerpoint/2010/main" val="2768531197"/>
              </p:ext>
            </p:extLst>
          </p:nvPr>
        </p:nvGraphicFramePr>
        <p:xfrm>
          <a:off x="520304" y="768135"/>
          <a:ext cx="7633096" cy="4089616"/>
        </p:xfrm>
        <a:graphic>
          <a:graphicData uri="http://schemas.openxmlformats.org/presentationml/2006/ole">
            <mc:AlternateContent xmlns:mc="http://schemas.openxmlformats.org/markup-compatibility/2006">
              <mc:Choice xmlns:v="urn:schemas-microsoft-com:vml" Requires="v">
                <p:oleObj spid="_x0000_s10285" name="Document" r:id="rId3" imgW="11734800" imgH="8509000" progId="Word.Document.12">
                  <p:embed/>
                </p:oleObj>
              </mc:Choice>
              <mc:Fallback>
                <p:oleObj name="Document" r:id="rId3" imgW="11734800" imgH="8509000" progId="Word.Document.12">
                  <p:embed/>
                  <p:pic>
                    <p:nvPicPr>
                      <p:cNvPr id="32772" name="Object 4">
                        <a:extLst>
                          <a:ext uri="{FF2B5EF4-FFF2-40B4-BE49-F238E27FC236}">
                            <a16:creationId xmlns:a16="http://schemas.microsoft.com/office/drawing/2014/main" id="{71F524B6-1DE8-3A49-9E39-7FE462533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04" y="768135"/>
                        <a:ext cx="7633096" cy="40896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94186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96A-6E3F-194B-8C61-D600442C8C12}"/>
              </a:ext>
            </a:extLst>
          </p:cNvPr>
          <p:cNvSpPr>
            <a:spLocks noGrp="1"/>
          </p:cNvSpPr>
          <p:nvPr>
            <p:ph type="title"/>
          </p:nvPr>
        </p:nvSpPr>
        <p:spPr/>
        <p:txBody>
          <a:bodyPr/>
          <a:lstStyle/>
          <a:p>
            <a:endParaRPr lang="en-VN"/>
          </a:p>
        </p:txBody>
      </p:sp>
      <p:pic>
        <p:nvPicPr>
          <p:cNvPr id="4" name="Content Placeholder 3">
            <a:extLst>
              <a:ext uri="{FF2B5EF4-FFF2-40B4-BE49-F238E27FC236}">
                <a16:creationId xmlns:a16="http://schemas.microsoft.com/office/drawing/2014/main" id="{3533E35E-DE82-D74E-8AC9-EB37C2DEB6EC}"/>
              </a:ext>
            </a:extLst>
          </p:cNvPr>
          <p:cNvPicPr>
            <a:picLocks noGrp="1" noChangeAspect="1"/>
          </p:cNvPicPr>
          <p:nvPr>
            <p:ph idx="1"/>
          </p:nvPr>
        </p:nvPicPr>
        <p:blipFill>
          <a:blip r:embed="rId2"/>
          <a:stretch>
            <a:fillRect/>
          </a:stretch>
        </p:blipFill>
        <p:spPr>
          <a:xfrm>
            <a:off x="2057400" y="1276350"/>
            <a:ext cx="4648200" cy="3276599"/>
          </a:xfrm>
          <a:prstGeom prst="rect">
            <a:avLst/>
          </a:prstGeom>
        </p:spPr>
      </p:pic>
      <p:cxnSp>
        <p:nvCxnSpPr>
          <p:cNvPr id="5" name="Straight Arrow Connector 4">
            <a:extLst>
              <a:ext uri="{FF2B5EF4-FFF2-40B4-BE49-F238E27FC236}">
                <a16:creationId xmlns:a16="http://schemas.microsoft.com/office/drawing/2014/main" id="{8903368D-B6A7-5646-B96B-09BDF3ECA2F1}"/>
              </a:ext>
            </a:extLst>
          </p:cNvPr>
          <p:cNvCxnSpPr/>
          <p:nvPr/>
        </p:nvCxnSpPr>
        <p:spPr>
          <a:xfrm>
            <a:off x="6718935" y="7360285"/>
            <a:ext cx="0" cy="273050"/>
          </a:xfrm>
          <a:prstGeom prst="straightConnector1">
            <a:avLst/>
          </a:prstGeom>
          <a:ln w="25400">
            <a:headEnd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4457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487ECA24-38C8-9F42-BCB1-1FF9827453B9}"/>
              </a:ext>
            </a:extLst>
          </p:cNvPr>
          <p:cNvSpPr>
            <a:spLocks noGrp="1"/>
          </p:cNvSpPr>
          <p:nvPr>
            <p:ph type="title"/>
          </p:nvPr>
        </p:nvSpPr>
        <p:spPr/>
        <p:txBody>
          <a:bodyPr>
            <a:normAutofit fontScale="90000"/>
          </a:bodyPr>
          <a:lstStyle/>
          <a:p>
            <a:r>
              <a:rPr lang="en-US" altLang="en-VN" sz="3000" b="1">
                <a:latin typeface="Arial" panose="020B0604020202020204" pitchFamily="34" charset="0"/>
                <a:ea typeface="ＭＳ Ｐゴシック" panose="020B0600070205080204" pitchFamily="34" charset="-128"/>
                <a:cs typeface="Arial" panose="020B0604020202020204" pitchFamily="34" charset="0"/>
              </a:rPr>
              <a:t>BỔ SUNG INSULIN THEO NHU CẦU DINH DƯỠNG</a:t>
            </a:r>
          </a:p>
        </p:txBody>
      </p:sp>
      <p:sp>
        <p:nvSpPr>
          <p:cNvPr id="33794" name="Content Placeholder 2">
            <a:extLst>
              <a:ext uri="{FF2B5EF4-FFF2-40B4-BE49-F238E27FC236}">
                <a16:creationId xmlns:a16="http://schemas.microsoft.com/office/drawing/2014/main" id="{65086D5E-EC29-4846-B88E-A691F51A0B2F}"/>
              </a:ext>
            </a:extLst>
          </p:cNvPr>
          <p:cNvSpPr>
            <a:spLocks noGrp="1"/>
          </p:cNvSpPr>
          <p:nvPr>
            <p:ph idx="1"/>
          </p:nvPr>
        </p:nvSpPr>
        <p:spPr/>
        <p:txBody>
          <a:bodyPr>
            <a:normAutofit/>
          </a:bodyPr>
          <a:lstStyle/>
          <a:p>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Đối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với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bệnh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nhân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nhịn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ăn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hoàn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toàn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tuân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thủ</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phác</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đồ</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Đối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với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bệnh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nhân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nuôi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dưỡng</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đường</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tĩnh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mạch</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Thêm</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b="1" dirty="0" err="1">
                <a:latin typeface="Arial" panose="020B0604020202020204" pitchFamily="34" charset="0"/>
                <a:ea typeface="ＭＳ Ｐゴシック" panose="020B0600070205080204" pitchFamily="34" charset="-128"/>
                <a:cs typeface="Arial" panose="020B0604020202020204" pitchFamily="34" charset="0"/>
              </a:rPr>
              <a:t>Actrapid</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mỗi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1 UI/ 10g dextrose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pha</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vào</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chai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truyền</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Đối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với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bệnh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nhân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ăn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qua sonde</a:t>
            </a:r>
          </a:p>
          <a:p>
            <a:pPr lvl="1"/>
            <a:r>
              <a:rPr lang="en-US" altLang="en-VN" sz="1800" b="1" dirty="0" err="1">
                <a:latin typeface="Arial" panose="020B0604020202020204" pitchFamily="34" charset="0"/>
                <a:ea typeface="ＭＳ Ｐゴシック" panose="020B0600070205080204" pitchFamily="34" charset="-128"/>
                <a:cs typeface="Arial" panose="020B0604020202020204" pitchFamily="34" charset="0"/>
              </a:rPr>
              <a:t>Novorapid</a:t>
            </a:r>
            <a:r>
              <a:rPr lang="en-US" altLang="en-VN" sz="1800" b="1"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b="1" dirty="0" err="1">
                <a:latin typeface="Arial" panose="020B0604020202020204" pitchFamily="34" charset="0"/>
                <a:ea typeface="ＭＳ Ｐゴシック" panose="020B0600070205080204" pitchFamily="34" charset="-128"/>
                <a:cs typeface="Arial" panose="020B0604020202020204" pitchFamily="34" charset="0"/>
              </a:rPr>
              <a:t>Acttrapid</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pPr lvl="2"/>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liều</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ước</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tính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1UI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cho</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mỗi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15g carbohydrate </a:t>
            </a:r>
          </a:p>
          <a:p>
            <a:pPr lvl="2"/>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tiêm</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dưới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da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trước</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mỗi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bữa</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ăn</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Đối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với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bệnh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nhân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ăn</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bằng</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đường</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miệng</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VN" sz="1800" b="1" dirty="0" err="1">
                <a:latin typeface="Arial" panose="020B0604020202020204" pitchFamily="34" charset="0"/>
                <a:ea typeface="ＭＳ Ｐゴシック" panose="020B0600070205080204" pitchFamily="34" charset="-128"/>
                <a:cs typeface="Arial" panose="020B0604020202020204" pitchFamily="34" charset="0"/>
              </a:rPr>
              <a:t>Novorapid</a:t>
            </a:r>
            <a:r>
              <a:rPr lang="en-US" altLang="en-VN" sz="1800" b="1"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b="1" dirty="0" err="1">
                <a:latin typeface="Arial" panose="020B0604020202020204" pitchFamily="34" charset="0"/>
                <a:ea typeface="ＭＳ Ｐゴシック" panose="020B0600070205080204" pitchFamily="34" charset="-128"/>
                <a:cs typeface="Arial" panose="020B0604020202020204" pitchFamily="34" charset="0"/>
              </a:rPr>
              <a:t>Actrapid</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pPr lvl="2"/>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Liều</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ước</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tính</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1UI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cho</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mỗi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15g carbohydrate </a:t>
            </a:r>
          </a:p>
          <a:p>
            <a:pPr lvl="2"/>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Tiêm</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dưới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da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trước</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mỗi</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bữa</a:t>
            </a:r>
            <a:r>
              <a:rPr lang="en-US" altLang="en-VN" sz="1800" dirty="0">
                <a:latin typeface="Arial" panose="020B0604020202020204" pitchFamily="34" charset="0"/>
                <a:ea typeface="ＭＳ Ｐゴシック" panose="020B0600070205080204" pitchFamily="34" charset="-128"/>
                <a:cs typeface="Arial" panose="020B0604020202020204" pitchFamily="34" charset="0"/>
              </a:rPr>
              <a:t> </a:t>
            </a:r>
            <a:r>
              <a:rPr lang="en-US" altLang="en-VN" sz="1800" dirty="0" err="1">
                <a:latin typeface="Arial" panose="020B0604020202020204" pitchFamily="34" charset="0"/>
                <a:ea typeface="ＭＳ Ｐゴシック" panose="020B0600070205080204" pitchFamily="34" charset="-128"/>
                <a:cs typeface="Arial" panose="020B0604020202020204" pitchFamily="34" charset="0"/>
              </a:rPr>
              <a:t>ăn</a:t>
            </a:r>
            <a:endParaRPr lang="en-US" altLang="en-VN" sz="18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VN" sz="180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1DCF0796-70AC-8C4B-B5CE-B7BFF1227BDF}"/>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36</a:t>
            </a:fld>
            <a:endParaRPr lang="en-US" altLang="en-VN" sz="900">
              <a:solidFill>
                <a:srgbClr val="898989"/>
              </a:solidFill>
            </a:endParaRPr>
          </a:p>
        </p:txBody>
      </p:sp>
    </p:spTree>
    <p:extLst>
      <p:ext uri="{BB962C8B-B14F-4D97-AF65-F5344CB8AC3E}">
        <p14:creationId xmlns:p14="http://schemas.microsoft.com/office/powerpoint/2010/main" val="781141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C3756EF7-3DB2-5446-B26D-97A9081E3A89}"/>
              </a:ext>
            </a:extLst>
          </p:cNvPr>
          <p:cNvSpPr>
            <a:spLocks noGrp="1"/>
          </p:cNvSpPr>
          <p:nvPr>
            <p:ph type="title"/>
          </p:nvPr>
        </p:nvSpPr>
        <p:spPr/>
        <p:txBody>
          <a:bodyPr/>
          <a:lstStyle/>
          <a:p>
            <a:r>
              <a:rPr lang="en-US" altLang="en-VN" sz="2700">
                <a:latin typeface="Arial" panose="020B0604020202020204" pitchFamily="34" charset="0"/>
                <a:ea typeface="ＭＳ Ｐゴシック" panose="020B0600070205080204" pitchFamily="34" charset="-128"/>
                <a:cs typeface="Arial" panose="020B0604020202020204" pitchFamily="34" charset="0"/>
              </a:rPr>
              <a:t>Diễn biến đường máu ( phác đồ mới)</a:t>
            </a:r>
          </a:p>
        </p:txBody>
      </p:sp>
      <p:graphicFrame>
        <p:nvGraphicFramePr>
          <p:cNvPr id="5" name="Content Placeholder 4">
            <a:extLst>
              <a:ext uri="{FF2B5EF4-FFF2-40B4-BE49-F238E27FC236}">
                <a16:creationId xmlns:a16="http://schemas.microsoft.com/office/drawing/2014/main" id="{0DEE712A-5706-2C4D-8DD2-1875466ED1AE}"/>
              </a:ext>
            </a:extLst>
          </p:cNvPr>
          <p:cNvGraphicFramePr>
            <a:graphicFrameLocks noGrp="1"/>
          </p:cNvGraphicFramePr>
          <p:nvPr>
            <p:ph idx="1"/>
            <p:extLst>
              <p:ext uri="{D42A27DB-BD31-4B8C-83A1-F6EECF244321}">
                <p14:modId xmlns:p14="http://schemas.microsoft.com/office/powerpoint/2010/main" val="2114422972"/>
              </p:ext>
            </p:extLst>
          </p:nvPr>
        </p:nvGraphicFramePr>
        <p:xfrm>
          <a:off x="457200" y="742951"/>
          <a:ext cx="8229600" cy="4267321"/>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15783">
                <a:tc>
                  <a:txBody>
                    <a:bodyPr/>
                    <a:lstStyle/>
                    <a:p>
                      <a:r>
                        <a:rPr lang="en-US" sz="1400" dirty="0">
                          <a:latin typeface="Arial"/>
                          <a:cs typeface="Arial"/>
                        </a:rPr>
                        <a:t>GIỜ ( 15/3)</a:t>
                      </a:r>
                    </a:p>
                  </a:txBody>
                  <a:tcPr marL="68580" marR="68580" marT="34295" marB="34295"/>
                </a:tc>
                <a:tc>
                  <a:txBody>
                    <a:bodyPr/>
                    <a:lstStyle/>
                    <a:p>
                      <a:r>
                        <a:rPr lang="en-US" sz="1400" dirty="0">
                          <a:latin typeface="Arial"/>
                          <a:cs typeface="Arial"/>
                        </a:rPr>
                        <a:t>ĐMMM</a:t>
                      </a:r>
                    </a:p>
                  </a:txBody>
                  <a:tcPr marL="68580" marR="68580" marT="34295" marB="34295"/>
                </a:tc>
                <a:tc>
                  <a:txBody>
                    <a:bodyPr/>
                    <a:lstStyle/>
                    <a:p>
                      <a:r>
                        <a:rPr lang="en-US" sz="1400" dirty="0">
                          <a:latin typeface="Arial"/>
                          <a:cs typeface="Arial"/>
                        </a:rPr>
                        <a:t>LIỀU</a:t>
                      </a:r>
                      <a:r>
                        <a:rPr lang="en-US" sz="1400" baseline="0" dirty="0">
                          <a:latin typeface="Arial"/>
                          <a:cs typeface="Arial"/>
                        </a:rPr>
                        <a:t> INSULIN ( UI/H)</a:t>
                      </a:r>
                      <a:endParaRPr lang="en-US" sz="1400" dirty="0">
                        <a:latin typeface="Arial"/>
                        <a:cs typeface="Arial"/>
                      </a:endParaRPr>
                    </a:p>
                  </a:txBody>
                  <a:tcPr marL="68580" marR="68580" marT="34295" marB="34295"/>
                </a:tc>
                <a:tc>
                  <a:txBody>
                    <a:bodyPr/>
                    <a:lstStyle/>
                    <a:p>
                      <a:r>
                        <a:rPr lang="en-US" sz="1400" dirty="0">
                          <a:latin typeface="Arial"/>
                          <a:cs typeface="Arial"/>
                        </a:rPr>
                        <a:t>INSULIN BỔ XUNG</a:t>
                      </a:r>
                    </a:p>
                  </a:txBody>
                  <a:tcPr marL="68580" marR="68580" marT="34295" marB="34295"/>
                </a:tc>
                <a:extLst>
                  <a:ext uri="{0D108BD9-81ED-4DB2-BD59-A6C34878D82A}">
                    <a16:rowId xmlns:a16="http://schemas.microsoft.com/office/drawing/2014/main" val="10000"/>
                  </a:ext>
                </a:extLst>
              </a:tr>
              <a:tr h="315783">
                <a:tc>
                  <a:txBody>
                    <a:bodyPr/>
                    <a:lstStyle/>
                    <a:p>
                      <a:r>
                        <a:rPr lang="en-US" sz="1400" dirty="0">
                          <a:latin typeface="Arial"/>
                          <a:cs typeface="Arial"/>
                        </a:rPr>
                        <a:t>6</a:t>
                      </a:r>
                    </a:p>
                  </a:txBody>
                  <a:tcPr marL="68580" marR="68580" marT="34295" marB="34295"/>
                </a:tc>
                <a:tc>
                  <a:txBody>
                    <a:bodyPr/>
                    <a:lstStyle/>
                    <a:p>
                      <a:r>
                        <a:rPr lang="en-US" sz="1400" dirty="0">
                          <a:solidFill>
                            <a:srgbClr val="FF0000"/>
                          </a:solidFill>
                          <a:latin typeface="Arial"/>
                          <a:cs typeface="Arial"/>
                        </a:rPr>
                        <a:t>6</a:t>
                      </a:r>
                    </a:p>
                  </a:txBody>
                  <a:tcPr marL="68580" marR="68580" marT="34295" marB="34295"/>
                </a:tc>
                <a:tc>
                  <a:txBody>
                    <a:bodyPr/>
                    <a:lstStyle/>
                    <a:p>
                      <a:r>
                        <a:rPr lang="en-US" sz="1400" dirty="0">
                          <a:latin typeface="Arial"/>
                          <a:cs typeface="Arial"/>
                        </a:rPr>
                        <a:t>1</a:t>
                      </a:r>
                    </a:p>
                  </a:txBody>
                  <a:tcPr marL="68580" marR="68580" marT="34295" marB="34295"/>
                </a:tc>
                <a:tc>
                  <a:txBody>
                    <a:bodyPr/>
                    <a:lstStyle/>
                    <a:p>
                      <a:endParaRPr lang="en-US" sz="1400">
                        <a:latin typeface="Arial"/>
                        <a:cs typeface="Arial"/>
                      </a:endParaRPr>
                    </a:p>
                  </a:txBody>
                  <a:tcPr marL="68580" marR="68580" marT="34295" marB="34295"/>
                </a:tc>
                <a:extLst>
                  <a:ext uri="{0D108BD9-81ED-4DB2-BD59-A6C34878D82A}">
                    <a16:rowId xmlns:a16="http://schemas.microsoft.com/office/drawing/2014/main" val="10001"/>
                  </a:ext>
                </a:extLst>
              </a:tr>
              <a:tr h="315783">
                <a:tc>
                  <a:txBody>
                    <a:bodyPr/>
                    <a:lstStyle/>
                    <a:p>
                      <a:r>
                        <a:rPr lang="en-US" sz="1400" dirty="0">
                          <a:latin typeface="Arial"/>
                          <a:cs typeface="Arial"/>
                        </a:rPr>
                        <a:t>9</a:t>
                      </a:r>
                    </a:p>
                  </a:txBody>
                  <a:tcPr marL="68580" marR="68580" marT="34295" marB="34295"/>
                </a:tc>
                <a:tc>
                  <a:txBody>
                    <a:bodyPr/>
                    <a:lstStyle/>
                    <a:p>
                      <a:r>
                        <a:rPr lang="en-US" sz="1400" dirty="0">
                          <a:latin typeface="Arial"/>
                          <a:cs typeface="Arial"/>
                        </a:rPr>
                        <a:t>13.4</a:t>
                      </a:r>
                    </a:p>
                  </a:txBody>
                  <a:tcPr marL="68580" marR="68580" marT="34295" marB="34295"/>
                </a:tc>
                <a:tc>
                  <a:txBody>
                    <a:bodyPr/>
                    <a:lstStyle/>
                    <a:p>
                      <a:r>
                        <a:rPr lang="en-US" sz="1400" dirty="0">
                          <a:latin typeface="Arial"/>
                          <a:cs typeface="Arial"/>
                        </a:rPr>
                        <a:t>3</a:t>
                      </a:r>
                    </a:p>
                  </a:txBody>
                  <a:tcPr marL="68580" marR="68580" marT="34295" marB="34295"/>
                </a:tc>
                <a:tc>
                  <a:txBody>
                    <a:bodyPr/>
                    <a:lstStyle/>
                    <a:p>
                      <a:endParaRPr lang="en-US" sz="1400">
                        <a:latin typeface="Arial"/>
                        <a:cs typeface="Arial"/>
                      </a:endParaRPr>
                    </a:p>
                  </a:txBody>
                  <a:tcPr marL="68580" marR="68580" marT="34295" marB="34295"/>
                </a:tc>
                <a:extLst>
                  <a:ext uri="{0D108BD9-81ED-4DB2-BD59-A6C34878D82A}">
                    <a16:rowId xmlns:a16="http://schemas.microsoft.com/office/drawing/2014/main" val="10002"/>
                  </a:ext>
                </a:extLst>
              </a:tr>
              <a:tr h="315783">
                <a:tc>
                  <a:txBody>
                    <a:bodyPr/>
                    <a:lstStyle/>
                    <a:p>
                      <a:r>
                        <a:rPr lang="en-US" sz="1400" dirty="0">
                          <a:latin typeface="Arial"/>
                          <a:cs typeface="Arial"/>
                        </a:rPr>
                        <a:t>12</a:t>
                      </a:r>
                    </a:p>
                  </a:txBody>
                  <a:tcPr marL="68580" marR="68580" marT="34295" marB="34295"/>
                </a:tc>
                <a:tc>
                  <a:txBody>
                    <a:bodyPr/>
                    <a:lstStyle/>
                    <a:p>
                      <a:r>
                        <a:rPr lang="en-US" sz="1400" dirty="0">
                          <a:solidFill>
                            <a:srgbClr val="FF0000"/>
                          </a:solidFill>
                          <a:latin typeface="Arial"/>
                          <a:cs typeface="Arial"/>
                        </a:rPr>
                        <a:t>9.8</a:t>
                      </a:r>
                    </a:p>
                  </a:txBody>
                  <a:tcPr marL="68580" marR="68580" marT="34295" marB="34295"/>
                </a:tc>
                <a:tc>
                  <a:txBody>
                    <a:bodyPr/>
                    <a:lstStyle/>
                    <a:p>
                      <a:r>
                        <a:rPr lang="en-US" sz="1400" dirty="0">
                          <a:latin typeface="Arial"/>
                          <a:cs typeface="Arial"/>
                        </a:rPr>
                        <a:t>3</a:t>
                      </a:r>
                    </a:p>
                  </a:txBody>
                  <a:tcPr marL="68580" marR="68580" marT="34295" marB="34295"/>
                </a:tc>
                <a:tc>
                  <a:txBody>
                    <a:bodyPr/>
                    <a:lstStyle/>
                    <a:p>
                      <a:r>
                        <a:rPr lang="en-US" sz="1400" dirty="0">
                          <a:latin typeface="Arial"/>
                          <a:cs typeface="Arial"/>
                        </a:rPr>
                        <a:t>4UI NOVORAPID</a:t>
                      </a:r>
                    </a:p>
                  </a:txBody>
                  <a:tcPr marL="68580" marR="68580" marT="34295" marB="34295"/>
                </a:tc>
                <a:extLst>
                  <a:ext uri="{0D108BD9-81ED-4DB2-BD59-A6C34878D82A}">
                    <a16:rowId xmlns:a16="http://schemas.microsoft.com/office/drawing/2014/main" val="10003"/>
                  </a:ext>
                </a:extLst>
              </a:tr>
              <a:tr h="315783">
                <a:tc>
                  <a:txBody>
                    <a:bodyPr/>
                    <a:lstStyle/>
                    <a:p>
                      <a:r>
                        <a:rPr lang="en-US" sz="1400" dirty="0">
                          <a:latin typeface="Arial"/>
                          <a:cs typeface="Arial"/>
                        </a:rPr>
                        <a:t>15</a:t>
                      </a:r>
                    </a:p>
                  </a:txBody>
                  <a:tcPr marL="68580" marR="68580" marT="34295" marB="34295"/>
                </a:tc>
                <a:tc>
                  <a:txBody>
                    <a:bodyPr/>
                    <a:lstStyle/>
                    <a:p>
                      <a:r>
                        <a:rPr lang="en-US" sz="1400" dirty="0">
                          <a:latin typeface="Arial"/>
                          <a:cs typeface="Arial"/>
                        </a:rPr>
                        <a:t>12.4</a:t>
                      </a:r>
                    </a:p>
                  </a:txBody>
                  <a:tcPr marL="68580" marR="68580" marT="34295" marB="34295"/>
                </a:tc>
                <a:tc>
                  <a:txBody>
                    <a:bodyPr/>
                    <a:lstStyle/>
                    <a:p>
                      <a:r>
                        <a:rPr lang="en-US" sz="1400" dirty="0">
                          <a:latin typeface="Arial"/>
                          <a:cs typeface="Arial"/>
                        </a:rPr>
                        <a:t>4</a:t>
                      </a:r>
                    </a:p>
                  </a:txBody>
                  <a:tcPr marL="68580" marR="68580" marT="34295" marB="34295"/>
                </a:tc>
                <a:tc>
                  <a:txBody>
                    <a:bodyPr/>
                    <a:lstStyle/>
                    <a:p>
                      <a:endParaRPr lang="en-US" sz="1400">
                        <a:latin typeface="Arial"/>
                        <a:cs typeface="Arial"/>
                      </a:endParaRPr>
                    </a:p>
                  </a:txBody>
                  <a:tcPr marL="68580" marR="68580" marT="34295" marB="34295"/>
                </a:tc>
                <a:extLst>
                  <a:ext uri="{0D108BD9-81ED-4DB2-BD59-A6C34878D82A}">
                    <a16:rowId xmlns:a16="http://schemas.microsoft.com/office/drawing/2014/main" val="10004"/>
                  </a:ext>
                </a:extLst>
              </a:tr>
              <a:tr h="315783">
                <a:tc>
                  <a:txBody>
                    <a:bodyPr/>
                    <a:lstStyle/>
                    <a:p>
                      <a:r>
                        <a:rPr lang="en-US" sz="1400" dirty="0">
                          <a:latin typeface="Arial"/>
                          <a:cs typeface="Arial"/>
                        </a:rPr>
                        <a:t>18</a:t>
                      </a:r>
                    </a:p>
                  </a:txBody>
                  <a:tcPr marL="68580" marR="68580" marT="34295" marB="34295"/>
                </a:tc>
                <a:tc>
                  <a:txBody>
                    <a:bodyPr/>
                    <a:lstStyle/>
                    <a:p>
                      <a:r>
                        <a:rPr lang="en-US" sz="1400" dirty="0">
                          <a:latin typeface="Arial"/>
                          <a:cs typeface="Arial"/>
                        </a:rPr>
                        <a:t>13.1</a:t>
                      </a:r>
                    </a:p>
                  </a:txBody>
                  <a:tcPr marL="68580" marR="68580" marT="34295" marB="34295"/>
                </a:tc>
                <a:tc>
                  <a:txBody>
                    <a:bodyPr/>
                    <a:lstStyle/>
                    <a:p>
                      <a:r>
                        <a:rPr lang="en-US" sz="1400" dirty="0">
                          <a:latin typeface="Arial"/>
                          <a:cs typeface="Arial"/>
                        </a:rPr>
                        <a:t>5</a:t>
                      </a:r>
                    </a:p>
                  </a:txBody>
                  <a:tcPr marL="68580" marR="68580" marT="34295" marB="34295"/>
                </a:tc>
                <a:tc>
                  <a:txBody>
                    <a:bodyPr/>
                    <a:lstStyle/>
                    <a:p>
                      <a:r>
                        <a:rPr lang="en-US" sz="1400" dirty="0">
                          <a:latin typeface="Arial"/>
                          <a:cs typeface="Arial"/>
                        </a:rPr>
                        <a:t>4UI NOVORAPID</a:t>
                      </a:r>
                    </a:p>
                  </a:txBody>
                  <a:tcPr marL="68580" marR="68580" marT="34295" marB="34295"/>
                </a:tc>
                <a:extLst>
                  <a:ext uri="{0D108BD9-81ED-4DB2-BD59-A6C34878D82A}">
                    <a16:rowId xmlns:a16="http://schemas.microsoft.com/office/drawing/2014/main" val="10005"/>
                  </a:ext>
                </a:extLst>
              </a:tr>
              <a:tr h="793708">
                <a:tc>
                  <a:txBody>
                    <a:bodyPr/>
                    <a:lstStyle/>
                    <a:p>
                      <a:r>
                        <a:rPr lang="en-US" sz="1400" dirty="0">
                          <a:latin typeface="Arial"/>
                          <a:cs typeface="Arial"/>
                        </a:rPr>
                        <a:t>21</a:t>
                      </a:r>
                    </a:p>
                  </a:txBody>
                  <a:tcPr marL="68580" marR="68580" marT="34295" marB="34295"/>
                </a:tc>
                <a:tc>
                  <a:txBody>
                    <a:bodyPr/>
                    <a:lstStyle/>
                    <a:p>
                      <a:r>
                        <a:rPr lang="en-US" sz="1400" b="1" dirty="0">
                          <a:solidFill>
                            <a:srgbClr val="FF0000"/>
                          </a:solidFill>
                          <a:latin typeface="Arial"/>
                          <a:cs typeface="Arial"/>
                        </a:rPr>
                        <a:t>19.4</a:t>
                      </a:r>
                      <a:r>
                        <a:rPr lang="en-US" sz="1400" dirty="0">
                          <a:latin typeface="Arial"/>
                          <a:cs typeface="Arial"/>
                        </a:rPr>
                        <a:t> ( BN </a:t>
                      </a:r>
                      <a:r>
                        <a:rPr lang="en-US" sz="1400" dirty="0" err="1">
                          <a:latin typeface="Arial"/>
                          <a:cs typeface="Arial"/>
                        </a:rPr>
                        <a:t>đòi</a:t>
                      </a:r>
                      <a:r>
                        <a:rPr lang="en-US" sz="1400" dirty="0">
                          <a:latin typeface="Arial"/>
                          <a:cs typeface="Arial"/>
                        </a:rPr>
                        <a:t> </a:t>
                      </a:r>
                      <a:r>
                        <a:rPr lang="en-US" sz="1400" dirty="0" err="1">
                          <a:latin typeface="Arial"/>
                          <a:cs typeface="Arial"/>
                        </a:rPr>
                        <a:t>ngừng</a:t>
                      </a:r>
                      <a:r>
                        <a:rPr lang="en-US" sz="1400" dirty="0">
                          <a:latin typeface="Arial"/>
                          <a:cs typeface="Arial"/>
                        </a:rPr>
                        <a:t> </a:t>
                      </a:r>
                      <a:r>
                        <a:rPr lang="en-US" sz="1400" dirty="0" err="1">
                          <a:latin typeface="Arial"/>
                          <a:cs typeface="Arial"/>
                        </a:rPr>
                        <a:t>truyền</a:t>
                      </a:r>
                      <a:r>
                        <a:rPr lang="en-US" sz="1400" dirty="0">
                          <a:latin typeface="Arial"/>
                          <a:cs typeface="Arial"/>
                        </a:rPr>
                        <a:t> insulin, </a:t>
                      </a:r>
                      <a:r>
                        <a:rPr lang="en-US" sz="1400" dirty="0" err="1">
                          <a:latin typeface="Arial"/>
                          <a:cs typeface="Arial"/>
                        </a:rPr>
                        <a:t>ăn</a:t>
                      </a:r>
                      <a:r>
                        <a:rPr lang="en-US" sz="1400" dirty="0">
                          <a:latin typeface="Arial"/>
                          <a:cs typeface="Arial"/>
                        </a:rPr>
                        <a:t> </a:t>
                      </a:r>
                      <a:r>
                        <a:rPr lang="en-US" sz="1400" dirty="0" err="1">
                          <a:latin typeface="Arial"/>
                          <a:cs typeface="Arial"/>
                        </a:rPr>
                        <a:t>bữa</a:t>
                      </a:r>
                      <a:r>
                        <a:rPr lang="en-US" sz="1400" dirty="0">
                          <a:latin typeface="Arial"/>
                          <a:cs typeface="Arial"/>
                        </a:rPr>
                        <a:t> </a:t>
                      </a:r>
                      <a:r>
                        <a:rPr lang="en-US" sz="1400" dirty="0" err="1">
                          <a:latin typeface="Arial"/>
                          <a:cs typeface="Arial"/>
                        </a:rPr>
                        <a:t>phụ</a:t>
                      </a:r>
                      <a:r>
                        <a:rPr lang="en-US" sz="1400" dirty="0">
                          <a:latin typeface="Arial"/>
                          <a:cs typeface="Arial"/>
                        </a:rPr>
                        <a:t>)</a:t>
                      </a:r>
                    </a:p>
                  </a:txBody>
                  <a:tcPr marL="68580" marR="68580" marT="34295" marB="34295"/>
                </a:tc>
                <a:tc>
                  <a:txBody>
                    <a:bodyPr/>
                    <a:lstStyle/>
                    <a:p>
                      <a:r>
                        <a:rPr lang="en-US" sz="1400" dirty="0">
                          <a:latin typeface="Arial"/>
                          <a:cs typeface="Arial"/>
                        </a:rPr>
                        <a:t>8</a:t>
                      </a:r>
                    </a:p>
                  </a:txBody>
                  <a:tcPr marL="68580" marR="68580" marT="34295" marB="34295"/>
                </a:tc>
                <a:tc>
                  <a:txBody>
                    <a:bodyPr/>
                    <a:lstStyle/>
                    <a:p>
                      <a:endParaRPr lang="en-US" sz="1400" dirty="0">
                        <a:latin typeface="Arial"/>
                        <a:cs typeface="Arial"/>
                      </a:endParaRPr>
                    </a:p>
                  </a:txBody>
                  <a:tcPr marL="68580" marR="68580" marT="34295" marB="34295"/>
                </a:tc>
                <a:extLst>
                  <a:ext uri="{0D108BD9-81ED-4DB2-BD59-A6C34878D82A}">
                    <a16:rowId xmlns:a16="http://schemas.microsoft.com/office/drawing/2014/main" val="10006"/>
                  </a:ext>
                </a:extLst>
              </a:tr>
              <a:tr h="315783">
                <a:tc>
                  <a:txBody>
                    <a:bodyPr/>
                    <a:lstStyle/>
                    <a:p>
                      <a:r>
                        <a:rPr lang="en-US" sz="1400" dirty="0">
                          <a:latin typeface="Arial"/>
                          <a:cs typeface="Arial"/>
                        </a:rPr>
                        <a:t>0</a:t>
                      </a:r>
                    </a:p>
                  </a:txBody>
                  <a:tcPr marL="68580" marR="68580" marT="34295" marB="34295"/>
                </a:tc>
                <a:tc>
                  <a:txBody>
                    <a:bodyPr/>
                    <a:lstStyle/>
                    <a:p>
                      <a:r>
                        <a:rPr lang="en-US" sz="1400" dirty="0">
                          <a:latin typeface="Arial"/>
                          <a:cs typeface="Arial"/>
                        </a:rPr>
                        <a:t>10.8</a:t>
                      </a:r>
                    </a:p>
                  </a:txBody>
                  <a:tcPr marL="68580" marR="68580" marT="34295" marB="34295"/>
                </a:tc>
                <a:tc>
                  <a:txBody>
                    <a:bodyPr/>
                    <a:lstStyle/>
                    <a:p>
                      <a:r>
                        <a:rPr lang="en-US" sz="1400" dirty="0">
                          <a:latin typeface="Arial"/>
                          <a:cs typeface="Arial"/>
                        </a:rPr>
                        <a:t>6</a:t>
                      </a:r>
                    </a:p>
                  </a:txBody>
                  <a:tcPr marL="68580" marR="68580" marT="34295" marB="34295"/>
                </a:tc>
                <a:tc>
                  <a:txBody>
                    <a:bodyPr/>
                    <a:lstStyle/>
                    <a:p>
                      <a:endParaRPr lang="en-US" sz="1400">
                        <a:latin typeface="Arial"/>
                        <a:cs typeface="Arial"/>
                      </a:endParaRPr>
                    </a:p>
                  </a:txBody>
                  <a:tcPr marL="68580" marR="68580" marT="34295" marB="34295"/>
                </a:tc>
                <a:extLst>
                  <a:ext uri="{0D108BD9-81ED-4DB2-BD59-A6C34878D82A}">
                    <a16:rowId xmlns:a16="http://schemas.microsoft.com/office/drawing/2014/main" val="10007"/>
                  </a:ext>
                </a:extLst>
              </a:tr>
              <a:tr h="315783">
                <a:tc>
                  <a:txBody>
                    <a:bodyPr/>
                    <a:lstStyle/>
                    <a:p>
                      <a:r>
                        <a:rPr lang="en-US" sz="1400" dirty="0">
                          <a:latin typeface="Arial"/>
                          <a:cs typeface="Arial"/>
                        </a:rPr>
                        <a:t>3</a:t>
                      </a:r>
                    </a:p>
                  </a:txBody>
                  <a:tcPr marL="68580" marR="68580" marT="34295" marB="34295"/>
                </a:tc>
                <a:tc>
                  <a:txBody>
                    <a:bodyPr/>
                    <a:lstStyle/>
                    <a:p>
                      <a:r>
                        <a:rPr lang="en-US" sz="1400" dirty="0">
                          <a:solidFill>
                            <a:srgbClr val="FF0000"/>
                          </a:solidFill>
                          <a:latin typeface="Arial"/>
                          <a:cs typeface="Arial"/>
                        </a:rPr>
                        <a:t>6</a:t>
                      </a:r>
                    </a:p>
                  </a:txBody>
                  <a:tcPr marL="68580" marR="68580" marT="34295" marB="34295"/>
                </a:tc>
                <a:tc>
                  <a:txBody>
                    <a:bodyPr/>
                    <a:lstStyle/>
                    <a:p>
                      <a:r>
                        <a:rPr lang="en-US" sz="1400" dirty="0">
                          <a:latin typeface="Arial"/>
                          <a:cs typeface="Arial"/>
                        </a:rPr>
                        <a:t>4</a:t>
                      </a:r>
                    </a:p>
                  </a:txBody>
                  <a:tcPr marL="68580" marR="68580" marT="34295" marB="34295"/>
                </a:tc>
                <a:tc>
                  <a:txBody>
                    <a:bodyPr/>
                    <a:lstStyle/>
                    <a:p>
                      <a:endParaRPr lang="en-US" sz="1400" dirty="0">
                        <a:latin typeface="Arial"/>
                        <a:cs typeface="Arial"/>
                      </a:endParaRPr>
                    </a:p>
                  </a:txBody>
                  <a:tcPr marL="68580" marR="68580" marT="34295" marB="34295"/>
                </a:tc>
                <a:extLst>
                  <a:ext uri="{0D108BD9-81ED-4DB2-BD59-A6C34878D82A}">
                    <a16:rowId xmlns:a16="http://schemas.microsoft.com/office/drawing/2014/main" val="10008"/>
                  </a:ext>
                </a:extLst>
              </a:tr>
              <a:tr h="315783">
                <a:tc>
                  <a:txBody>
                    <a:bodyPr/>
                    <a:lstStyle/>
                    <a:p>
                      <a:r>
                        <a:rPr lang="en-US" sz="1400" dirty="0">
                          <a:latin typeface="Arial"/>
                          <a:cs typeface="Arial"/>
                        </a:rPr>
                        <a:t>6</a:t>
                      </a:r>
                    </a:p>
                  </a:txBody>
                  <a:tcPr marL="68580" marR="68580" marT="34295" marB="34295"/>
                </a:tc>
                <a:tc>
                  <a:txBody>
                    <a:bodyPr/>
                    <a:lstStyle/>
                    <a:p>
                      <a:r>
                        <a:rPr lang="en-US" sz="1400" dirty="0">
                          <a:latin typeface="Arial"/>
                          <a:cs typeface="Arial"/>
                        </a:rPr>
                        <a:t>11.4</a:t>
                      </a:r>
                    </a:p>
                  </a:txBody>
                  <a:tcPr marL="68580" marR="68580" marT="34295" marB="34295"/>
                </a:tc>
                <a:tc>
                  <a:txBody>
                    <a:bodyPr/>
                    <a:lstStyle/>
                    <a:p>
                      <a:r>
                        <a:rPr lang="en-US" sz="1400" dirty="0">
                          <a:latin typeface="Arial"/>
                          <a:cs typeface="Arial"/>
                        </a:rPr>
                        <a:t>6</a:t>
                      </a:r>
                    </a:p>
                  </a:txBody>
                  <a:tcPr marL="68580" marR="68580" marT="34295" marB="34295"/>
                </a:tc>
                <a:tc>
                  <a:txBody>
                    <a:bodyPr/>
                    <a:lstStyle/>
                    <a:p>
                      <a:r>
                        <a:rPr lang="en-US" sz="1400" dirty="0">
                          <a:latin typeface="Arial"/>
                          <a:cs typeface="Arial"/>
                        </a:rPr>
                        <a:t>4 </a:t>
                      </a:r>
                      <a:r>
                        <a:rPr lang="en-US" sz="1400" dirty="0" err="1">
                          <a:latin typeface="Arial"/>
                          <a:cs typeface="Arial"/>
                        </a:rPr>
                        <a:t>Novorapid</a:t>
                      </a:r>
                      <a:endParaRPr lang="en-US" sz="1400" dirty="0">
                        <a:latin typeface="Arial"/>
                        <a:cs typeface="Arial"/>
                      </a:endParaRPr>
                    </a:p>
                  </a:txBody>
                  <a:tcPr marL="68580" marR="68580" marT="34295" marB="34295"/>
                </a:tc>
                <a:extLst>
                  <a:ext uri="{0D108BD9-81ED-4DB2-BD59-A6C34878D82A}">
                    <a16:rowId xmlns:a16="http://schemas.microsoft.com/office/drawing/2014/main" val="10009"/>
                  </a:ext>
                </a:extLst>
              </a:tr>
              <a:tr h="315783">
                <a:tc>
                  <a:txBody>
                    <a:bodyPr/>
                    <a:lstStyle/>
                    <a:p>
                      <a:r>
                        <a:rPr lang="en-US" sz="1400" dirty="0" err="1">
                          <a:latin typeface="Arial"/>
                          <a:cs typeface="Arial"/>
                        </a:rPr>
                        <a:t>Tổng</a:t>
                      </a:r>
                      <a:r>
                        <a:rPr lang="en-US" sz="1400" dirty="0">
                          <a:latin typeface="Arial"/>
                          <a:cs typeface="Arial"/>
                        </a:rPr>
                        <a:t> </a:t>
                      </a:r>
                      <a:r>
                        <a:rPr lang="en-US" sz="1400" dirty="0" err="1">
                          <a:latin typeface="Arial"/>
                          <a:cs typeface="Arial"/>
                        </a:rPr>
                        <a:t>liều</a:t>
                      </a:r>
                      <a:r>
                        <a:rPr lang="en-US" sz="1400" dirty="0">
                          <a:latin typeface="Arial"/>
                          <a:cs typeface="Arial"/>
                        </a:rPr>
                        <a:t> insulin/24h</a:t>
                      </a:r>
                    </a:p>
                  </a:txBody>
                  <a:tcPr marL="68580" marR="68580" marT="34295" marB="34295"/>
                </a:tc>
                <a:tc>
                  <a:txBody>
                    <a:bodyPr/>
                    <a:lstStyle/>
                    <a:p>
                      <a:endParaRPr lang="en-US" sz="1400">
                        <a:latin typeface="Arial"/>
                        <a:cs typeface="Arial"/>
                      </a:endParaRPr>
                    </a:p>
                  </a:txBody>
                  <a:tcPr marL="68580" marR="68580" marT="34295" marB="34295"/>
                </a:tc>
                <a:tc>
                  <a:txBody>
                    <a:bodyPr/>
                    <a:lstStyle/>
                    <a:p>
                      <a:r>
                        <a:rPr lang="en-US" sz="1400" dirty="0">
                          <a:latin typeface="Arial"/>
                          <a:cs typeface="Arial"/>
                        </a:rPr>
                        <a:t>102</a:t>
                      </a:r>
                    </a:p>
                  </a:txBody>
                  <a:tcPr marL="68580" marR="68580" marT="34295" marB="34295"/>
                </a:tc>
                <a:tc>
                  <a:txBody>
                    <a:bodyPr/>
                    <a:lstStyle/>
                    <a:p>
                      <a:r>
                        <a:rPr lang="en-US" sz="1400" dirty="0">
                          <a:latin typeface="Arial"/>
                          <a:cs typeface="Arial"/>
                        </a:rPr>
                        <a:t>12</a:t>
                      </a:r>
                    </a:p>
                  </a:txBody>
                  <a:tcPr marL="68580" marR="68580" marT="34295" marB="34295"/>
                </a:tc>
                <a:extLst>
                  <a:ext uri="{0D108BD9-81ED-4DB2-BD59-A6C34878D82A}">
                    <a16:rowId xmlns:a16="http://schemas.microsoft.com/office/drawing/2014/main" val="10010"/>
                  </a:ext>
                </a:extLst>
              </a:tr>
              <a:tr h="315783">
                <a:tc>
                  <a:txBody>
                    <a:bodyPr/>
                    <a:lstStyle/>
                    <a:p>
                      <a:endParaRPr lang="en-US" sz="1400" dirty="0">
                        <a:latin typeface="Arial"/>
                        <a:cs typeface="Arial"/>
                      </a:endParaRPr>
                    </a:p>
                  </a:txBody>
                  <a:tcPr marL="68580" marR="68580" marT="34295" marB="34295"/>
                </a:tc>
                <a:tc>
                  <a:txBody>
                    <a:bodyPr/>
                    <a:lstStyle/>
                    <a:p>
                      <a:endParaRPr lang="en-US" sz="1400">
                        <a:latin typeface="Arial"/>
                        <a:cs typeface="Arial"/>
                      </a:endParaRPr>
                    </a:p>
                  </a:txBody>
                  <a:tcPr marL="68580" marR="68580" marT="34295" marB="34295"/>
                </a:tc>
                <a:tc>
                  <a:txBody>
                    <a:bodyPr/>
                    <a:lstStyle/>
                    <a:p>
                      <a:endParaRPr lang="en-US" sz="1400">
                        <a:latin typeface="Arial"/>
                        <a:cs typeface="Arial"/>
                      </a:endParaRPr>
                    </a:p>
                  </a:txBody>
                  <a:tcPr marL="68580" marR="68580" marT="34295" marB="34295"/>
                </a:tc>
                <a:tc>
                  <a:txBody>
                    <a:bodyPr/>
                    <a:lstStyle/>
                    <a:p>
                      <a:endParaRPr lang="en-US" sz="1400" dirty="0">
                        <a:latin typeface="Arial"/>
                        <a:cs typeface="Arial"/>
                      </a:endParaRPr>
                    </a:p>
                  </a:txBody>
                  <a:tcPr marL="68580" marR="68580" marT="34295" marB="34295"/>
                </a:tc>
                <a:extLst>
                  <a:ext uri="{0D108BD9-81ED-4DB2-BD59-A6C34878D82A}">
                    <a16:rowId xmlns:a16="http://schemas.microsoft.com/office/drawing/2014/main" val="10011"/>
                  </a:ext>
                </a:extLst>
              </a:tr>
            </a:tbl>
          </a:graphicData>
        </a:graphic>
      </p:graphicFrame>
      <p:sp>
        <p:nvSpPr>
          <p:cNvPr id="34885" name="Slide Number Placeholder 3">
            <a:extLst>
              <a:ext uri="{FF2B5EF4-FFF2-40B4-BE49-F238E27FC236}">
                <a16:creationId xmlns:a16="http://schemas.microsoft.com/office/drawing/2014/main" id="{68BFB652-A2B1-774D-91A5-C8BF60B50DCD}"/>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37</a:t>
            </a:fld>
            <a:endParaRPr lang="en-US" altLang="en-VN" sz="900">
              <a:solidFill>
                <a:srgbClr val="898989"/>
              </a:solidFill>
            </a:endParaRPr>
          </a:p>
        </p:txBody>
      </p:sp>
    </p:spTree>
    <p:extLst>
      <p:ext uri="{BB962C8B-B14F-4D97-AF65-F5344CB8AC3E}">
        <p14:creationId xmlns:p14="http://schemas.microsoft.com/office/powerpoint/2010/main" val="2883795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F37B6E-FF08-1F43-AF0A-13E3FC43AB52}"/>
              </a:ext>
            </a:extLst>
          </p:cNvPr>
          <p:cNvSpPr/>
          <p:nvPr/>
        </p:nvSpPr>
        <p:spPr>
          <a:xfrm>
            <a:off x="381000" y="2876550"/>
            <a:ext cx="8001000" cy="609600"/>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4" name="Chart 3">
            <a:extLst>
              <a:ext uri="{FF2B5EF4-FFF2-40B4-BE49-F238E27FC236}">
                <a16:creationId xmlns:a16="http://schemas.microsoft.com/office/drawing/2014/main" id="{75A109D5-B02A-CF45-87AD-856F089B05F8}"/>
              </a:ext>
            </a:extLst>
          </p:cNvPr>
          <p:cNvGraphicFramePr/>
          <p:nvPr>
            <p:extLst>
              <p:ext uri="{D42A27DB-BD31-4B8C-83A1-F6EECF244321}">
                <p14:modId xmlns:p14="http://schemas.microsoft.com/office/powerpoint/2010/main" val="2581325253"/>
              </p:ext>
            </p:extLst>
          </p:nvPr>
        </p:nvGraphicFramePr>
        <p:xfrm>
          <a:off x="381000" y="779318"/>
          <a:ext cx="8001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43362DE7-D1A1-4944-A951-4636287F7924}"/>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3753564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7A0833AB-5EE7-C944-8099-F330728A5D23}"/>
              </a:ext>
            </a:extLst>
          </p:cNvPr>
          <p:cNvSpPr>
            <a:spLocks noGrp="1"/>
          </p:cNvSpPr>
          <p:nvPr>
            <p:ph type="title"/>
          </p:nvPr>
        </p:nvSpPr>
        <p:spPr/>
        <p:txBody>
          <a:bodyPr/>
          <a:lstStyle/>
          <a:p>
            <a:r>
              <a:rPr lang="en-US" altLang="en-VN" sz="2700">
                <a:latin typeface="Arial" panose="020B0604020202020204" pitchFamily="34" charset="0"/>
                <a:ea typeface="ＭＳ Ｐゴシック" panose="020B0600070205080204" pitchFamily="34" charset="-128"/>
                <a:cs typeface="Arial" panose="020B0604020202020204" pitchFamily="34" charset="0"/>
              </a:rPr>
              <a:t>Diễn biến đường máu ( phác đồ mới)</a:t>
            </a:r>
          </a:p>
        </p:txBody>
      </p:sp>
      <p:graphicFrame>
        <p:nvGraphicFramePr>
          <p:cNvPr id="5" name="Content Placeholder 4">
            <a:extLst>
              <a:ext uri="{FF2B5EF4-FFF2-40B4-BE49-F238E27FC236}">
                <a16:creationId xmlns:a16="http://schemas.microsoft.com/office/drawing/2014/main" id="{46AF1ABF-2273-6A42-8FB1-8F532A1A8AED}"/>
              </a:ext>
            </a:extLst>
          </p:cNvPr>
          <p:cNvGraphicFramePr>
            <a:graphicFrameLocks noGrp="1"/>
          </p:cNvGraphicFramePr>
          <p:nvPr>
            <p:ph idx="1"/>
            <p:extLst>
              <p:ext uri="{D42A27DB-BD31-4B8C-83A1-F6EECF244321}">
                <p14:modId xmlns:p14="http://schemas.microsoft.com/office/powerpoint/2010/main" val="756446925"/>
              </p:ext>
            </p:extLst>
          </p:nvPr>
        </p:nvGraphicFramePr>
        <p:xfrm>
          <a:off x="457200" y="1200151"/>
          <a:ext cx="8229600" cy="341752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78111">
                <a:tc>
                  <a:txBody>
                    <a:bodyPr/>
                    <a:lstStyle/>
                    <a:p>
                      <a:r>
                        <a:rPr lang="en-US" sz="1400" dirty="0">
                          <a:latin typeface="Arial"/>
                          <a:cs typeface="Arial"/>
                        </a:rPr>
                        <a:t>GIỜ ( 16/3)</a:t>
                      </a:r>
                    </a:p>
                  </a:txBody>
                  <a:tcPr marL="68580" marR="68580" marT="34288" marB="34288"/>
                </a:tc>
                <a:tc>
                  <a:txBody>
                    <a:bodyPr/>
                    <a:lstStyle/>
                    <a:p>
                      <a:r>
                        <a:rPr lang="en-US" sz="1400" dirty="0">
                          <a:latin typeface="Arial"/>
                          <a:cs typeface="Arial"/>
                        </a:rPr>
                        <a:t>ĐMMM</a:t>
                      </a:r>
                    </a:p>
                  </a:txBody>
                  <a:tcPr marL="68580" marR="68580" marT="34288" marB="34288"/>
                </a:tc>
                <a:tc>
                  <a:txBody>
                    <a:bodyPr/>
                    <a:lstStyle/>
                    <a:p>
                      <a:r>
                        <a:rPr lang="en-US" sz="1400" dirty="0">
                          <a:latin typeface="Arial"/>
                          <a:cs typeface="Arial"/>
                        </a:rPr>
                        <a:t>LIỀU</a:t>
                      </a:r>
                      <a:r>
                        <a:rPr lang="en-US" sz="1400" baseline="0" dirty="0">
                          <a:latin typeface="Arial"/>
                          <a:cs typeface="Arial"/>
                        </a:rPr>
                        <a:t> INSULIN ( UI/H)</a:t>
                      </a:r>
                      <a:endParaRPr lang="en-US" sz="1400" dirty="0">
                        <a:latin typeface="Arial"/>
                        <a:cs typeface="Arial"/>
                      </a:endParaRPr>
                    </a:p>
                  </a:txBody>
                  <a:tcPr marL="68580" marR="68580" marT="34288" marB="34288"/>
                </a:tc>
                <a:tc>
                  <a:txBody>
                    <a:bodyPr/>
                    <a:lstStyle/>
                    <a:p>
                      <a:r>
                        <a:rPr lang="en-US" sz="1400" dirty="0">
                          <a:latin typeface="Arial"/>
                          <a:cs typeface="Arial"/>
                        </a:rPr>
                        <a:t>INSULIN BỔ XUNG</a:t>
                      </a:r>
                    </a:p>
                  </a:txBody>
                  <a:tcPr marL="68580" marR="68580" marT="34288" marB="34288"/>
                </a:tc>
                <a:extLst>
                  <a:ext uri="{0D108BD9-81ED-4DB2-BD59-A6C34878D82A}">
                    <a16:rowId xmlns:a16="http://schemas.microsoft.com/office/drawing/2014/main" val="10000"/>
                  </a:ext>
                </a:extLst>
              </a:tr>
              <a:tr h="278111">
                <a:tc>
                  <a:txBody>
                    <a:bodyPr/>
                    <a:lstStyle/>
                    <a:p>
                      <a:r>
                        <a:rPr lang="en-US" sz="1400" dirty="0">
                          <a:latin typeface="Arial"/>
                          <a:cs typeface="Arial"/>
                        </a:rPr>
                        <a:t>6</a:t>
                      </a:r>
                    </a:p>
                  </a:txBody>
                  <a:tcPr marL="68580" marR="68580" marT="34288" marB="34288"/>
                </a:tc>
                <a:tc>
                  <a:txBody>
                    <a:bodyPr/>
                    <a:lstStyle/>
                    <a:p>
                      <a:r>
                        <a:rPr lang="en-US" sz="1400" dirty="0">
                          <a:latin typeface="Arial"/>
                          <a:cs typeface="Arial"/>
                        </a:rPr>
                        <a:t>11.4</a:t>
                      </a:r>
                    </a:p>
                  </a:txBody>
                  <a:tcPr marL="68580" marR="68580" marT="34288" marB="34288"/>
                </a:tc>
                <a:tc>
                  <a:txBody>
                    <a:bodyPr/>
                    <a:lstStyle/>
                    <a:p>
                      <a:r>
                        <a:rPr lang="en-US" sz="1400" dirty="0">
                          <a:latin typeface="Arial"/>
                          <a:cs typeface="Arial"/>
                        </a:rPr>
                        <a:t>6</a:t>
                      </a:r>
                    </a:p>
                  </a:txBody>
                  <a:tcPr marL="68580" marR="68580" marT="34288" marB="3428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Arial"/>
                          <a:cs typeface="Arial"/>
                        </a:rPr>
                        <a:t>4UI NOVORAPID</a:t>
                      </a:r>
                    </a:p>
                  </a:txBody>
                  <a:tcPr marL="68580" marR="68580" marT="34288" marB="34288"/>
                </a:tc>
                <a:extLst>
                  <a:ext uri="{0D108BD9-81ED-4DB2-BD59-A6C34878D82A}">
                    <a16:rowId xmlns:a16="http://schemas.microsoft.com/office/drawing/2014/main" val="10001"/>
                  </a:ext>
                </a:extLst>
              </a:tr>
              <a:tr h="278111">
                <a:tc>
                  <a:txBody>
                    <a:bodyPr/>
                    <a:lstStyle/>
                    <a:p>
                      <a:r>
                        <a:rPr lang="en-US" sz="1400" dirty="0">
                          <a:latin typeface="Arial"/>
                          <a:cs typeface="Arial"/>
                        </a:rPr>
                        <a:t>9</a:t>
                      </a:r>
                    </a:p>
                  </a:txBody>
                  <a:tcPr marL="68580" marR="68580" marT="34288" marB="34288"/>
                </a:tc>
                <a:tc>
                  <a:txBody>
                    <a:bodyPr/>
                    <a:lstStyle/>
                    <a:p>
                      <a:r>
                        <a:rPr lang="en-US" sz="1400" dirty="0">
                          <a:latin typeface="Arial"/>
                          <a:cs typeface="Arial"/>
                        </a:rPr>
                        <a:t>10.6</a:t>
                      </a:r>
                    </a:p>
                  </a:txBody>
                  <a:tcPr marL="68580" marR="68580" marT="34288" marB="34288"/>
                </a:tc>
                <a:tc>
                  <a:txBody>
                    <a:bodyPr/>
                    <a:lstStyle/>
                    <a:p>
                      <a:r>
                        <a:rPr lang="en-US" sz="1400" dirty="0">
                          <a:latin typeface="Arial"/>
                          <a:cs typeface="Arial"/>
                        </a:rPr>
                        <a:t>6</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2"/>
                  </a:ext>
                </a:extLst>
              </a:tr>
              <a:tr h="278111">
                <a:tc>
                  <a:txBody>
                    <a:bodyPr/>
                    <a:lstStyle/>
                    <a:p>
                      <a:r>
                        <a:rPr lang="en-US" sz="1400" dirty="0">
                          <a:latin typeface="Arial"/>
                          <a:cs typeface="Arial"/>
                        </a:rPr>
                        <a:t>12</a:t>
                      </a:r>
                    </a:p>
                  </a:txBody>
                  <a:tcPr marL="68580" marR="68580" marT="34288" marB="34288"/>
                </a:tc>
                <a:tc>
                  <a:txBody>
                    <a:bodyPr/>
                    <a:lstStyle/>
                    <a:p>
                      <a:r>
                        <a:rPr lang="en-US" sz="1400" b="1" dirty="0">
                          <a:solidFill>
                            <a:srgbClr val="FF0000"/>
                          </a:solidFill>
                          <a:latin typeface="Arial"/>
                          <a:cs typeface="Arial"/>
                        </a:rPr>
                        <a:t>7.2</a:t>
                      </a:r>
                    </a:p>
                  </a:txBody>
                  <a:tcPr marL="68580" marR="68580" marT="34288" marB="34288"/>
                </a:tc>
                <a:tc>
                  <a:txBody>
                    <a:bodyPr/>
                    <a:lstStyle/>
                    <a:p>
                      <a:r>
                        <a:rPr lang="en-US" sz="1400" dirty="0">
                          <a:latin typeface="Arial"/>
                          <a:cs typeface="Arial"/>
                        </a:rPr>
                        <a:t>4</a:t>
                      </a:r>
                    </a:p>
                  </a:txBody>
                  <a:tcPr marL="68580" marR="68580" marT="34288" marB="34288"/>
                </a:tc>
                <a:tc>
                  <a:txBody>
                    <a:bodyPr/>
                    <a:lstStyle/>
                    <a:p>
                      <a:r>
                        <a:rPr lang="en-US" sz="1400" dirty="0">
                          <a:latin typeface="Arial"/>
                          <a:cs typeface="Arial"/>
                        </a:rPr>
                        <a:t>6UI NOVORAPID</a:t>
                      </a:r>
                    </a:p>
                  </a:txBody>
                  <a:tcPr marL="68580" marR="68580" marT="34288" marB="34288"/>
                </a:tc>
                <a:extLst>
                  <a:ext uri="{0D108BD9-81ED-4DB2-BD59-A6C34878D82A}">
                    <a16:rowId xmlns:a16="http://schemas.microsoft.com/office/drawing/2014/main" val="10003"/>
                  </a:ext>
                </a:extLst>
              </a:tr>
              <a:tr h="316230">
                <a:tc>
                  <a:txBody>
                    <a:bodyPr/>
                    <a:lstStyle/>
                    <a:p>
                      <a:r>
                        <a:rPr lang="en-US" sz="1400" dirty="0">
                          <a:latin typeface="Arial"/>
                          <a:cs typeface="Arial"/>
                        </a:rPr>
                        <a:t>15</a:t>
                      </a:r>
                    </a:p>
                  </a:txBody>
                  <a:tcPr marL="68580" marR="68580" marT="34288" marB="34288"/>
                </a:tc>
                <a:tc>
                  <a:txBody>
                    <a:bodyPr/>
                    <a:lstStyle/>
                    <a:p>
                      <a:r>
                        <a:rPr lang="en-US" sz="1400" dirty="0">
                          <a:latin typeface="Arial"/>
                          <a:cs typeface="Arial"/>
                        </a:rPr>
                        <a:t>11.9</a:t>
                      </a:r>
                    </a:p>
                  </a:txBody>
                  <a:tcPr marL="68580" marR="68580" marT="34288" marB="34288"/>
                </a:tc>
                <a:tc>
                  <a:txBody>
                    <a:bodyPr/>
                    <a:lstStyle/>
                    <a:p>
                      <a:r>
                        <a:rPr lang="en-US" sz="1400" dirty="0">
                          <a:latin typeface="Arial"/>
                          <a:cs typeface="Arial"/>
                        </a:rPr>
                        <a:t>6</a:t>
                      </a:r>
                    </a:p>
                  </a:txBody>
                  <a:tcPr marL="68580" marR="68580" marT="34288" marB="34288"/>
                </a:tc>
                <a:tc>
                  <a:txBody>
                    <a:bodyPr/>
                    <a:lstStyle/>
                    <a:p>
                      <a:endParaRPr lang="en-US" sz="1400">
                        <a:latin typeface="Arial"/>
                        <a:cs typeface="Arial"/>
                      </a:endParaRPr>
                    </a:p>
                  </a:txBody>
                  <a:tcPr marL="68580" marR="68580" marT="34288" marB="34288"/>
                </a:tc>
                <a:extLst>
                  <a:ext uri="{0D108BD9-81ED-4DB2-BD59-A6C34878D82A}">
                    <a16:rowId xmlns:a16="http://schemas.microsoft.com/office/drawing/2014/main" val="10004"/>
                  </a:ext>
                </a:extLst>
              </a:tr>
              <a:tr h="278111">
                <a:tc>
                  <a:txBody>
                    <a:bodyPr/>
                    <a:lstStyle/>
                    <a:p>
                      <a:r>
                        <a:rPr lang="en-US" sz="1400" dirty="0">
                          <a:latin typeface="Arial"/>
                          <a:cs typeface="Arial"/>
                        </a:rPr>
                        <a:t>18</a:t>
                      </a:r>
                    </a:p>
                  </a:txBody>
                  <a:tcPr marL="68580" marR="68580" marT="34288" marB="34288"/>
                </a:tc>
                <a:tc>
                  <a:txBody>
                    <a:bodyPr/>
                    <a:lstStyle/>
                    <a:p>
                      <a:r>
                        <a:rPr lang="en-US" sz="1400" b="1" dirty="0">
                          <a:solidFill>
                            <a:srgbClr val="FF0000"/>
                          </a:solidFill>
                          <a:latin typeface="Arial"/>
                          <a:cs typeface="Arial"/>
                        </a:rPr>
                        <a:t>7.3</a:t>
                      </a:r>
                    </a:p>
                  </a:txBody>
                  <a:tcPr marL="68580" marR="68580" marT="34288" marB="34288"/>
                </a:tc>
                <a:tc>
                  <a:txBody>
                    <a:bodyPr/>
                    <a:lstStyle/>
                    <a:p>
                      <a:r>
                        <a:rPr lang="en-US" sz="1400" dirty="0">
                          <a:latin typeface="Arial"/>
                          <a:cs typeface="Arial"/>
                        </a:rPr>
                        <a:t>4</a:t>
                      </a:r>
                    </a:p>
                  </a:txBody>
                  <a:tcPr marL="68580" marR="68580" marT="34288" marB="34288"/>
                </a:tc>
                <a:tc>
                  <a:txBody>
                    <a:bodyPr/>
                    <a:lstStyle/>
                    <a:p>
                      <a:r>
                        <a:rPr lang="en-US" sz="1400" dirty="0">
                          <a:latin typeface="Arial"/>
                          <a:cs typeface="Arial"/>
                        </a:rPr>
                        <a:t>10UI NOVORAPID</a:t>
                      </a:r>
                    </a:p>
                  </a:txBody>
                  <a:tcPr marL="68580" marR="68580" marT="34288" marB="34288"/>
                </a:tc>
                <a:extLst>
                  <a:ext uri="{0D108BD9-81ED-4DB2-BD59-A6C34878D82A}">
                    <a16:rowId xmlns:a16="http://schemas.microsoft.com/office/drawing/2014/main" val="10005"/>
                  </a:ext>
                </a:extLst>
              </a:tr>
              <a:tr h="278111">
                <a:tc>
                  <a:txBody>
                    <a:bodyPr/>
                    <a:lstStyle/>
                    <a:p>
                      <a:r>
                        <a:rPr lang="en-US" sz="1400" dirty="0">
                          <a:latin typeface="Arial"/>
                          <a:cs typeface="Arial"/>
                        </a:rPr>
                        <a:t>21</a:t>
                      </a:r>
                    </a:p>
                  </a:txBody>
                  <a:tcPr marL="68580" marR="68580" marT="34288" marB="34288"/>
                </a:tc>
                <a:tc>
                  <a:txBody>
                    <a:bodyPr/>
                    <a:lstStyle/>
                    <a:p>
                      <a:r>
                        <a:rPr lang="en-US" sz="1400" b="1" dirty="0">
                          <a:solidFill>
                            <a:srgbClr val="FF0000"/>
                          </a:solidFill>
                          <a:latin typeface="Arial"/>
                          <a:cs typeface="Arial"/>
                        </a:rPr>
                        <a:t>7.9</a:t>
                      </a:r>
                    </a:p>
                  </a:txBody>
                  <a:tcPr marL="68580" marR="68580" marT="34288" marB="34288"/>
                </a:tc>
                <a:tc>
                  <a:txBody>
                    <a:bodyPr/>
                    <a:lstStyle/>
                    <a:p>
                      <a:r>
                        <a:rPr lang="en-US" sz="1400" dirty="0">
                          <a:latin typeface="Arial"/>
                          <a:cs typeface="Arial"/>
                        </a:rPr>
                        <a:t>4</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6"/>
                  </a:ext>
                </a:extLst>
              </a:tr>
              <a:tr h="278111">
                <a:tc>
                  <a:txBody>
                    <a:bodyPr/>
                    <a:lstStyle/>
                    <a:p>
                      <a:r>
                        <a:rPr lang="en-US" sz="1400" dirty="0">
                          <a:latin typeface="Arial"/>
                          <a:cs typeface="Arial"/>
                        </a:rPr>
                        <a:t>0</a:t>
                      </a:r>
                    </a:p>
                  </a:txBody>
                  <a:tcPr marL="68580" marR="68580" marT="34288" marB="34288"/>
                </a:tc>
                <a:tc>
                  <a:txBody>
                    <a:bodyPr/>
                    <a:lstStyle/>
                    <a:p>
                      <a:r>
                        <a:rPr lang="en-US" sz="1400" dirty="0">
                          <a:solidFill>
                            <a:srgbClr val="FF0000"/>
                          </a:solidFill>
                          <a:latin typeface="Arial"/>
                          <a:cs typeface="Arial"/>
                        </a:rPr>
                        <a:t>7.8</a:t>
                      </a:r>
                    </a:p>
                  </a:txBody>
                  <a:tcPr marL="68580" marR="68580" marT="34288" marB="34288"/>
                </a:tc>
                <a:tc>
                  <a:txBody>
                    <a:bodyPr/>
                    <a:lstStyle/>
                    <a:p>
                      <a:r>
                        <a:rPr lang="en-US" sz="1400" dirty="0">
                          <a:latin typeface="Arial"/>
                          <a:cs typeface="Arial"/>
                        </a:rPr>
                        <a:t>4</a:t>
                      </a:r>
                    </a:p>
                  </a:txBody>
                  <a:tcPr marL="68580" marR="68580" marT="34288" marB="34288"/>
                </a:tc>
                <a:tc>
                  <a:txBody>
                    <a:bodyPr/>
                    <a:lstStyle/>
                    <a:p>
                      <a:endParaRPr lang="en-US" sz="1400">
                        <a:latin typeface="Arial"/>
                        <a:cs typeface="Arial"/>
                      </a:endParaRPr>
                    </a:p>
                  </a:txBody>
                  <a:tcPr marL="68580" marR="68580" marT="34288" marB="34288"/>
                </a:tc>
                <a:extLst>
                  <a:ext uri="{0D108BD9-81ED-4DB2-BD59-A6C34878D82A}">
                    <a16:rowId xmlns:a16="http://schemas.microsoft.com/office/drawing/2014/main" val="10007"/>
                  </a:ext>
                </a:extLst>
              </a:tr>
              <a:tr h="278111">
                <a:tc>
                  <a:txBody>
                    <a:bodyPr/>
                    <a:lstStyle/>
                    <a:p>
                      <a:r>
                        <a:rPr lang="en-US" sz="1400" dirty="0">
                          <a:latin typeface="Arial"/>
                          <a:cs typeface="Arial"/>
                        </a:rPr>
                        <a:t>3</a:t>
                      </a:r>
                    </a:p>
                  </a:txBody>
                  <a:tcPr marL="68580" marR="68580" marT="34288" marB="34288"/>
                </a:tc>
                <a:tc>
                  <a:txBody>
                    <a:bodyPr/>
                    <a:lstStyle/>
                    <a:p>
                      <a:r>
                        <a:rPr lang="en-US" sz="1400" dirty="0">
                          <a:solidFill>
                            <a:srgbClr val="FF0000"/>
                          </a:solidFill>
                          <a:latin typeface="Arial"/>
                          <a:cs typeface="Arial"/>
                        </a:rPr>
                        <a:t>6</a:t>
                      </a:r>
                    </a:p>
                  </a:txBody>
                  <a:tcPr marL="68580" marR="68580" marT="34288" marB="34288"/>
                </a:tc>
                <a:tc>
                  <a:txBody>
                    <a:bodyPr/>
                    <a:lstStyle/>
                    <a:p>
                      <a:r>
                        <a:rPr lang="en-US" sz="1400" dirty="0">
                          <a:latin typeface="Arial"/>
                          <a:cs typeface="Arial"/>
                        </a:rPr>
                        <a:t>3.5</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8"/>
                  </a:ext>
                </a:extLst>
              </a:tr>
              <a:tr h="278111">
                <a:tc>
                  <a:txBody>
                    <a:bodyPr/>
                    <a:lstStyle/>
                    <a:p>
                      <a:r>
                        <a:rPr lang="en-US" sz="1400" dirty="0">
                          <a:latin typeface="Arial"/>
                          <a:cs typeface="Arial"/>
                        </a:rPr>
                        <a:t>6</a:t>
                      </a:r>
                    </a:p>
                  </a:txBody>
                  <a:tcPr marL="68580" marR="68580" marT="34288" marB="34288"/>
                </a:tc>
                <a:tc>
                  <a:txBody>
                    <a:bodyPr/>
                    <a:lstStyle/>
                    <a:p>
                      <a:r>
                        <a:rPr lang="en-US" sz="1400" dirty="0">
                          <a:solidFill>
                            <a:srgbClr val="FF0000"/>
                          </a:solidFill>
                          <a:latin typeface="Arial"/>
                          <a:cs typeface="Arial"/>
                        </a:rPr>
                        <a:t>7.4</a:t>
                      </a:r>
                    </a:p>
                  </a:txBody>
                  <a:tcPr marL="68580" marR="68580" marT="34288" marB="34288"/>
                </a:tc>
                <a:tc>
                  <a:txBody>
                    <a:bodyPr/>
                    <a:lstStyle/>
                    <a:p>
                      <a:r>
                        <a:rPr lang="en-US" sz="1400" dirty="0"/>
                        <a:t>3</a:t>
                      </a:r>
                    </a:p>
                  </a:txBody>
                  <a:tcPr marL="68580" marR="68580" marT="34288" marB="34288"/>
                </a:tc>
                <a:tc>
                  <a:txBody>
                    <a:bodyPr/>
                    <a:lstStyle/>
                    <a:p>
                      <a:endParaRPr lang="en-US" sz="1400" dirty="0"/>
                    </a:p>
                  </a:txBody>
                  <a:tcPr marL="68580" marR="68580" marT="34288" marB="34288"/>
                </a:tc>
                <a:extLst>
                  <a:ext uri="{0D108BD9-81ED-4DB2-BD59-A6C34878D82A}">
                    <a16:rowId xmlns:a16="http://schemas.microsoft.com/office/drawing/2014/main" val="10009"/>
                  </a:ext>
                </a:extLst>
              </a:tr>
              <a:tr h="278111">
                <a:tc>
                  <a:txBody>
                    <a:bodyPr/>
                    <a:lstStyle/>
                    <a:p>
                      <a:r>
                        <a:rPr lang="en-US" sz="1400" dirty="0" err="1">
                          <a:latin typeface="Arial"/>
                          <a:cs typeface="Arial"/>
                        </a:rPr>
                        <a:t>Tổng</a:t>
                      </a:r>
                      <a:r>
                        <a:rPr lang="en-US" sz="1400" dirty="0">
                          <a:latin typeface="Arial"/>
                          <a:cs typeface="Arial"/>
                        </a:rPr>
                        <a:t> </a:t>
                      </a:r>
                      <a:r>
                        <a:rPr lang="en-US" sz="1400" dirty="0" err="1">
                          <a:latin typeface="Arial"/>
                          <a:cs typeface="Arial"/>
                        </a:rPr>
                        <a:t>liều</a:t>
                      </a:r>
                      <a:r>
                        <a:rPr lang="en-US" sz="1400" dirty="0">
                          <a:latin typeface="Arial"/>
                          <a:cs typeface="Arial"/>
                        </a:rPr>
                        <a:t> insulin/24h</a:t>
                      </a:r>
                    </a:p>
                  </a:txBody>
                  <a:tcPr marL="68580" marR="68580" marT="34288" marB="34288"/>
                </a:tc>
                <a:tc>
                  <a:txBody>
                    <a:bodyPr/>
                    <a:lstStyle/>
                    <a:p>
                      <a:endParaRPr lang="en-US" sz="1400">
                        <a:latin typeface="Arial"/>
                        <a:cs typeface="Arial"/>
                      </a:endParaRPr>
                    </a:p>
                  </a:txBody>
                  <a:tcPr marL="68580" marR="68580" marT="34288" marB="34288"/>
                </a:tc>
                <a:tc>
                  <a:txBody>
                    <a:bodyPr/>
                    <a:lstStyle/>
                    <a:p>
                      <a:r>
                        <a:rPr lang="en-US" sz="1400" dirty="0">
                          <a:latin typeface="Arial"/>
                          <a:cs typeface="Arial"/>
                        </a:rPr>
                        <a:t>114</a:t>
                      </a:r>
                    </a:p>
                  </a:txBody>
                  <a:tcPr marL="68580" marR="68580" marT="34288" marB="34288"/>
                </a:tc>
                <a:tc>
                  <a:txBody>
                    <a:bodyPr/>
                    <a:lstStyle/>
                    <a:p>
                      <a:r>
                        <a:rPr lang="en-US" sz="1400" dirty="0">
                          <a:latin typeface="Arial"/>
                          <a:cs typeface="Arial"/>
                        </a:rPr>
                        <a:t>20</a:t>
                      </a:r>
                    </a:p>
                  </a:txBody>
                  <a:tcPr marL="68580" marR="68580" marT="34288" marB="34288"/>
                </a:tc>
                <a:extLst>
                  <a:ext uri="{0D108BD9-81ED-4DB2-BD59-A6C34878D82A}">
                    <a16:rowId xmlns:a16="http://schemas.microsoft.com/office/drawing/2014/main" val="10010"/>
                  </a:ext>
                </a:extLst>
              </a:tr>
              <a:tr h="278111">
                <a:tc>
                  <a:txBody>
                    <a:bodyPr/>
                    <a:lstStyle/>
                    <a:p>
                      <a:endParaRPr lang="en-US" sz="1400" dirty="0">
                        <a:latin typeface="Arial"/>
                        <a:cs typeface="Arial"/>
                      </a:endParaRPr>
                    </a:p>
                  </a:txBody>
                  <a:tcPr marL="68580" marR="68580" marT="34288" marB="34288"/>
                </a:tc>
                <a:tc>
                  <a:txBody>
                    <a:bodyPr/>
                    <a:lstStyle/>
                    <a:p>
                      <a:endParaRPr lang="en-US" sz="1400">
                        <a:latin typeface="Arial"/>
                        <a:cs typeface="Arial"/>
                      </a:endParaRPr>
                    </a:p>
                  </a:txBody>
                  <a:tcPr marL="68580" marR="68580" marT="34288" marB="34288"/>
                </a:tc>
                <a:tc>
                  <a:txBody>
                    <a:bodyPr/>
                    <a:lstStyle/>
                    <a:p>
                      <a:endParaRPr lang="en-US" sz="1400">
                        <a:latin typeface="Arial"/>
                        <a:cs typeface="Arial"/>
                      </a:endParaRP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11"/>
                  </a:ext>
                </a:extLst>
              </a:tr>
            </a:tbl>
          </a:graphicData>
        </a:graphic>
      </p:graphicFrame>
      <p:sp>
        <p:nvSpPr>
          <p:cNvPr id="35909" name="Slide Number Placeholder 3">
            <a:extLst>
              <a:ext uri="{FF2B5EF4-FFF2-40B4-BE49-F238E27FC236}">
                <a16:creationId xmlns:a16="http://schemas.microsoft.com/office/drawing/2014/main" id="{886FAD29-DF5D-5249-B334-983D4A0AE66F}"/>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39</a:t>
            </a:fld>
            <a:endParaRPr lang="en-US" altLang="en-VN" sz="900">
              <a:solidFill>
                <a:srgbClr val="898989"/>
              </a:solidFill>
            </a:endParaRPr>
          </a:p>
        </p:txBody>
      </p:sp>
    </p:spTree>
    <p:extLst>
      <p:ext uri="{BB962C8B-B14F-4D97-AF65-F5344CB8AC3E}">
        <p14:creationId xmlns:p14="http://schemas.microsoft.com/office/powerpoint/2010/main" val="3843076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04B4-B73C-FF46-A8FF-12C30730482C}"/>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TẠI SAO?</a:t>
            </a:r>
          </a:p>
        </p:txBody>
      </p:sp>
      <p:sp>
        <p:nvSpPr>
          <p:cNvPr id="3" name="Content Placeholder 2">
            <a:extLst>
              <a:ext uri="{FF2B5EF4-FFF2-40B4-BE49-F238E27FC236}">
                <a16:creationId xmlns:a16="http://schemas.microsoft.com/office/drawing/2014/main" id="{BEC27885-E5C8-1B4C-A74C-968F96E06022}"/>
              </a:ext>
            </a:extLst>
          </p:cNvPr>
          <p:cNvSpPr>
            <a:spLocks noGrp="1"/>
          </p:cNvSpPr>
          <p:nvPr>
            <p:ph idx="1"/>
          </p:nvPr>
        </p:nvSpPr>
        <p:spPr/>
        <p:txBody>
          <a:bodyPr>
            <a:normAutofit fontScale="92500" lnSpcReduction="10000"/>
          </a:bodyPr>
          <a:lstStyle/>
          <a:p>
            <a:r>
              <a:rPr lang="en-VN" dirty="0">
                <a:latin typeface="Arial" panose="020B0604020202020204" pitchFamily="34" charset="0"/>
                <a:cs typeface="Arial" panose="020B0604020202020204" pitchFamily="34" charset="0"/>
              </a:rPr>
              <a:t>BN nhập viện vì rất nhiều lý do khác nhau. Vì vậy, BS điều trị không phải là BS chuyên khoa Nội tiết ( VD: BN nhập viện vì mổ u dạ dày, BS Ngoại khoa sẽ là người chỉnh đường máu)</a:t>
            </a:r>
          </a:p>
          <a:p>
            <a:r>
              <a:rPr lang="en-VN" dirty="0">
                <a:latin typeface="Arial" panose="020B0604020202020204" pitchFamily="34" charset="0"/>
                <a:cs typeface="Arial" panose="020B0604020202020204" pitchFamily="34" charset="0"/>
              </a:rPr>
              <a:t>Quá tải cho BS Nội Tiết nếu phải hội chẩn tất cả BN tăng đường máu nhập viện ( không thể thực hiện được)</a:t>
            </a:r>
          </a:p>
          <a:p>
            <a:r>
              <a:rPr lang="en-VN" dirty="0">
                <a:latin typeface="Arial" panose="020B0604020202020204" pitchFamily="34" charset="0"/>
                <a:cs typeface="Arial" panose="020B0604020202020204" pitchFamily="34" charset="0"/>
              </a:rPr>
              <a:t>Bất cập: BS không chuyên khoa phải điều trị đường máu, trường hợp cần không hội chẩn/ hoặc quá muộn), trường hợp không cần thì hội chẩn</a:t>
            </a:r>
          </a:p>
        </p:txBody>
      </p:sp>
    </p:spTree>
    <p:extLst>
      <p:ext uri="{BB962C8B-B14F-4D97-AF65-F5344CB8AC3E}">
        <p14:creationId xmlns:p14="http://schemas.microsoft.com/office/powerpoint/2010/main" val="83864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EBCCD-A2F9-5F49-A658-1954DA96C476}"/>
              </a:ext>
            </a:extLst>
          </p:cNvPr>
          <p:cNvSpPr/>
          <p:nvPr/>
        </p:nvSpPr>
        <p:spPr>
          <a:xfrm>
            <a:off x="685800" y="1885950"/>
            <a:ext cx="8001000" cy="722168"/>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4" name="Chart 3">
            <a:extLst>
              <a:ext uri="{FF2B5EF4-FFF2-40B4-BE49-F238E27FC236}">
                <a16:creationId xmlns:a16="http://schemas.microsoft.com/office/drawing/2014/main" id="{8FE5394C-8BA7-A643-83BC-117A48650BF2}"/>
              </a:ext>
            </a:extLst>
          </p:cNvPr>
          <p:cNvGraphicFramePr/>
          <p:nvPr>
            <p:extLst>
              <p:ext uri="{D42A27DB-BD31-4B8C-83A1-F6EECF244321}">
                <p14:modId xmlns:p14="http://schemas.microsoft.com/office/powerpoint/2010/main" val="1311911239"/>
              </p:ext>
            </p:extLst>
          </p:nvPr>
        </p:nvGraphicFramePr>
        <p:xfrm>
          <a:off x="685800" y="895350"/>
          <a:ext cx="78867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1443D4D6-5A0A-EB46-B600-664C95061598}"/>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1677530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1A4BE1E8-FEB0-3745-AAE4-25C727250465}"/>
              </a:ext>
            </a:extLst>
          </p:cNvPr>
          <p:cNvSpPr>
            <a:spLocks noGrp="1"/>
          </p:cNvSpPr>
          <p:nvPr>
            <p:ph type="title"/>
          </p:nvPr>
        </p:nvSpPr>
        <p:spPr/>
        <p:txBody>
          <a:bodyPr/>
          <a:lstStyle/>
          <a:p>
            <a:r>
              <a:rPr lang="en-US" altLang="en-VN" sz="2700">
                <a:latin typeface="Arial" panose="020B0604020202020204" pitchFamily="34" charset="0"/>
                <a:ea typeface="ＭＳ Ｐゴシック" panose="020B0600070205080204" pitchFamily="34" charset="-128"/>
                <a:cs typeface="Arial" panose="020B0604020202020204" pitchFamily="34" charset="0"/>
              </a:rPr>
              <a:t>Diễn biến đường máu ( phác đồ mới)</a:t>
            </a:r>
          </a:p>
        </p:txBody>
      </p:sp>
      <p:graphicFrame>
        <p:nvGraphicFramePr>
          <p:cNvPr id="5" name="Content Placeholder 4">
            <a:extLst>
              <a:ext uri="{FF2B5EF4-FFF2-40B4-BE49-F238E27FC236}">
                <a16:creationId xmlns:a16="http://schemas.microsoft.com/office/drawing/2014/main" id="{52B6DE2D-D899-F947-AB66-C44B8DFC0497}"/>
              </a:ext>
            </a:extLst>
          </p:cNvPr>
          <p:cNvGraphicFramePr>
            <a:graphicFrameLocks noGrp="1"/>
          </p:cNvGraphicFramePr>
          <p:nvPr>
            <p:ph idx="1"/>
            <p:extLst>
              <p:ext uri="{D42A27DB-BD31-4B8C-83A1-F6EECF244321}">
                <p14:modId xmlns:p14="http://schemas.microsoft.com/office/powerpoint/2010/main" val="2882302677"/>
              </p:ext>
            </p:extLst>
          </p:nvPr>
        </p:nvGraphicFramePr>
        <p:xfrm>
          <a:off x="457200" y="1200151"/>
          <a:ext cx="8229600" cy="33832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78111">
                <a:tc>
                  <a:txBody>
                    <a:bodyPr/>
                    <a:lstStyle/>
                    <a:p>
                      <a:r>
                        <a:rPr lang="en-US" sz="1400" dirty="0">
                          <a:latin typeface="Arial"/>
                          <a:cs typeface="Arial"/>
                        </a:rPr>
                        <a:t>GIỜ ( 17/3)</a:t>
                      </a:r>
                    </a:p>
                  </a:txBody>
                  <a:tcPr marL="68580" marR="68580" marT="34288" marB="34288"/>
                </a:tc>
                <a:tc>
                  <a:txBody>
                    <a:bodyPr/>
                    <a:lstStyle/>
                    <a:p>
                      <a:r>
                        <a:rPr lang="en-US" sz="1400" dirty="0">
                          <a:latin typeface="Arial"/>
                          <a:cs typeface="Arial"/>
                        </a:rPr>
                        <a:t>ĐMMM</a:t>
                      </a:r>
                    </a:p>
                  </a:txBody>
                  <a:tcPr marL="68580" marR="68580" marT="34288" marB="34288"/>
                </a:tc>
                <a:tc>
                  <a:txBody>
                    <a:bodyPr/>
                    <a:lstStyle/>
                    <a:p>
                      <a:r>
                        <a:rPr lang="en-US" sz="1400" dirty="0">
                          <a:latin typeface="Arial"/>
                          <a:cs typeface="Arial"/>
                        </a:rPr>
                        <a:t>LIỀU</a:t>
                      </a:r>
                      <a:r>
                        <a:rPr lang="en-US" sz="1400" baseline="0" dirty="0">
                          <a:latin typeface="Arial"/>
                          <a:cs typeface="Arial"/>
                        </a:rPr>
                        <a:t> INSULIN ( UI/H)</a:t>
                      </a:r>
                      <a:endParaRPr lang="en-US" sz="1400" dirty="0">
                        <a:latin typeface="Arial"/>
                        <a:cs typeface="Arial"/>
                      </a:endParaRPr>
                    </a:p>
                  </a:txBody>
                  <a:tcPr marL="68580" marR="68580" marT="34288" marB="34288"/>
                </a:tc>
                <a:tc>
                  <a:txBody>
                    <a:bodyPr/>
                    <a:lstStyle/>
                    <a:p>
                      <a:r>
                        <a:rPr lang="en-US" sz="1400" dirty="0">
                          <a:latin typeface="Arial"/>
                          <a:cs typeface="Arial"/>
                        </a:rPr>
                        <a:t>INSULIN BỔ XUNG</a:t>
                      </a:r>
                    </a:p>
                  </a:txBody>
                  <a:tcPr marL="68580" marR="68580" marT="34288" marB="34288"/>
                </a:tc>
                <a:extLst>
                  <a:ext uri="{0D108BD9-81ED-4DB2-BD59-A6C34878D82A}">
                    <a16:rowId xmlns:a16="http://schemas.microsoft.com/office/drawing/2014/main" val="10000"/>
                  </a:ext>
                </a:extLst>
              </a:tr>
              <a:tr h="278111">
                <a:tc>
                  <a:txBody>
                    <a:bodyPr/>
                    <a:lstStyle/>
                    <a:p>
                      <a:r>
                        <a:rPr lang="en-US" sz="1400" dirty="0">
                          <a:latin typeface="Arial"/>
                          <a:cs typeface="Arial"/>
                        </a:rPr>
                        <a:t>6</a:t>
                      </a:r>
                    </a:p>
                  </a:txBody>
                  <a:tcPr marL="68580" marR="68580" marT="34288" marB="34288"/>
                </a:tc>
                <a:tc>
                  <a:txBody>
                    <a:bodyPr/>
                    <a:lstStyle/>
                    <a:p>
                      <a:r>
                        <a:rPr lang="en-US" sz="1400" dirty="0">
                          <a:solidFill>
                            <a:srgbClr val="FF0000"/>
                          </a:solidFill>
                          <a:latin typeface="Arial"/>
                          <a:cs typeface="Arial"/>
                        </a:rPr>
                        <a:t>7.4</a:t>
                      </a:r>
                    </a:p>
                  </a:txBody>
                  <a:tcPr marL="68580" marR="68580" marT="34288" marB="34288"/>
                </a:tc>
                <a:tc>
                  <a:txBody>
                    <a:bodyPr/>
                    <a:lstStyle/>
                    <a:p>
                      <a:r>
                        <a:rPr lang="en-US" sz="1400" dirty="0">
                          <a:latin typeface="Arial"/>
                          <a:cs typeface="Arial"/>
                        </a:rPr>
                        <a:t>3</a:t>
                      </a:r>
                    </a:p>
                  </a:txBody>
                  <a:tcPr marL="68580" marR="68580" marT="34288" marB="3428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Arial"/>
                          <a:cs typeface="Arial"/>
                        </a:rPr>
                        <a:t>6UI NOVORAPID</a:t>
                      </a:r>
                    </a:p>
                  </a:txBody>
                  <a:tcPr marL="68580" marR="68580" marT="34288" marB="34288"/>
                </a:tc>
                <a:extLst>
                  <a:ext uri="{0D108BD9-81ED-4DB2-BD59-A6C34878D82A}">
                    <a16:rowId xmlns:a16="http://schemas.microsoft.com/office/drawing/2014/main" val="10001"/>
                  </a:ext>
                </a:extLst>
              </a:tr>
              <a:tr h="278111">
                <a:tc>
                  <a:txBody>
                    <a:bodyPr/>
                    <a:lstStyle/>
                    <a:p>
                      <a:r>
                        <a:rPr lang="en-US" sz="1400" dirty="0">
                          <a:latin typeface="Arial"/>
                          <a:cs typeface="Arial"/>
                        </a:rPr>
                        <a:t>9</a:t>
                      </a:r>
                    </a:p>
                  </a:txBody>
                  <a:tcPr marL="68580" marR="68580" marT="34288" marB="34288"/>
                </a:tc>
                <a:tc>
                  <a:txBody>
                    <a:bodyPr/>
                    <a:lstStyle/>
                    <a:p>
                      <a:r>
                        <a:rPr lang="en-US" sz="1400" dirty="0">
                          <a:latin typeface="Arial"/>
                          <a:cs typeface="Arial"/>
                        </a:rPr>
                        <a:t>13.1</a:t>
                      </a:r>
                    </a:p>
                  </a:txBody>
                  <a:tcPr marL="68580" marR="68580" marT="34288" marB="34288"/>
                </a:tc>
                <a:tc>
                  <a:txBody>
                    <a:bodyPr/>
                    <a:lstStyle/>
                    <a:p>
                      <a:r>
                        <a:rPr lang="en-US" sz="1400" dirty="0">
                          <a:latin typeface="Arial"/>
                          <a:cs typeface="Arial"/>
                        </a:rPr>
                        <a:t>5</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2"/>
                  </a:ext>
                </a:extLst>
              </a:tr>
              <a:tr h="278111">
                <a:tc>
                  <a:txBody>
                    <a:bodyPr/>
                    <a:lstStyle/>
                    <a:p>
                      <a:r>
                        <a:rPr lang="en-US" sz="1400" dirty="0">
                          <a:latin typeface="Arial"/>
                          <a:cs typeface="Arial"/>
                        </a:rPr>
                        <a:t>12</a:t>
                      </a:r>
                    </a:p>
                  </a:txBody>
                  <a:tcPr marL="68580" marR="68580" marT="34288" marB="34288"/>
                </a:tc>
                <a:tc>
                  <a:txBody>
                    <a:bodyPr/>
                    <a:lstStyle/>
                    <a:p>
                      <a:r>
                        <a:rPr lang="en-US" sz="1400" dirty="0">
                          <a:solidFill>
                            <a:srgbClr val="FF0000"/>
                          </a:solidFill>
                          <a:latin typeface="Arial"/>
                          <a:cs typeface="Arial"/>
                        </a:rPr>
                        <a:t>6.9</a:t>
                      </a:r>
                    </a:p>
                  </a:txBody>
                  <a:tcPr marL="68580" marR="68580" marT="34288" marB="34288"/>
                </a:tc>
                <a:tc>
                  <a:txBody>
                    <a:bodyPr/>
                    <a:lstStyle/>
                    <a:p>
                      <a:r>
                        <a:rPr lang="en-US" sz="1400" dirty="0">
                          <a:latin typeface="Arial"/>
                          <a:cs typeface="Arial"/>
                        </a:rPr>
                        <a:t>3</a:t>
                      </a:r>
                    </a:p>
                  </a:txBody>
                  <a:tcPr marL="68580" marR="68580" marT="34288" marB="34288"/>
                </a:tc>
                <a:tc>
                  <a:txBody>
                    <a:bodyPr/>
                    <a:lstStyle/>
                    <a:p>
                      <a:r>
                        <a:rPr lang="en-US" sz="1400" dirty="0">
                          <a:latin typeface="Arial"/>
                          <a:cs typeface="Arial"/>
                        </a:rPr>
                        <a:t>6UI NOVORAPID</a:t>
                      </a:r>
                    </a:p>
                  </a:txBody>
                  <a:tcPr marL="68580" marR="68580" marT="34288" marB="34288"/>
                </a:tc>
                <a:extLst>
                  <a:ext uri="{0D108BD9-81ED-4DB2-BD59-A6C34878D82A}">
                    <a16:rowId xmlns:a16="http://schemas.microsoft.com/office/drawing/2014/main" val="10003"/>
                  </a:ext>
                </a:extLst>
              </a:tr>
              <a:tr h="278111">
                <a:tc>
                  <a:txBody>
                    <a:bodyPr/>
                    <a:lstStyle/>
                    <a:p>
                      <a:r>
                        <a:rPr lang="en-US" sz="1400" dirty="0">
                          <a:latin typeface="Arial"/>
                          <a:cs typeface="Arial"/>
                        </a:rPr>
                        <a:t>15</a:t>
                      </a:r>
                    </a:p>
                  </a:txBody>
                  <a:tcPr marL="68580" marR="68580" marT="34288" marB="34288"/>
                </a:tc>
                <a:tc>
                  <a:txBody>
                    <a:bodyPr/>
                    <a:lstStyle/>
                    <a:p>
                      <a:r>
                        <a:rPr lang="en-US" sz="1400" dirty="0">
                          <a:solidFill>
                            <a:srgbClr val="FF0000"/>
                          </a:solidFill>
                          <a:latin typeface="Arial"/>
                          <a:cs typeface="Arial"/>
                        </a:rPr>
                        <a:t>6.5</a:t>
                      </a:r>
                    </a:p>
                  </a:txBody>
                  <a:tcPr marL="68580" marR="68580" marT="34288" marB="34288"/>
                </a:tc>
                <a:tc>
                  <a:txBody>
                    <a:bodyPr/>
                    <a:lstStyle/>
                    <a:p>
                      <a:r>
                        <a:rPr lang="en-US" sz="1400" dirty="0">
                          <a:latin typeface="Arial"/>
                          <a:cs typeface="Arial"/>
                        </a:rPr>
                        <a:t>2.5</a:t>
                      </a:r>
                    </a:p>
                  </a:txBody>
                  <a:tcPr marL="68580" marR="68580" marT="34288" marB="34288"/>
                </a:tc>
                <a:tc>
                  <a:txBody>
                    <a:bodyPr/>
                    <a:lstStyle/>
                    <a:p>
                      <a:endParaRPr lang="en-US" sz="1400">
                        <a:latin typeface="Arial"/>
                        <a:cs typeface="Arial"/>
                      </a:endParaRPr>
                    </a:p>
                  </a:txBody>
                  <a:tcPr marL="68580" marR="68580" marT="34288" marB="34288"/>
                </a:tc>
                <a:extLst>
                  <a:ext uri="{0D108BD9-81ED-4DB2-BD59-A6C34878D82A}">
                    <a16:rowId xmlns:a16="http://schemas.microsoft.com/office/drawing/2014/main" val="10004"/>
                  </a:ext>
                </a:extLst>
              </a:tr>
              <a:tr h="278111">
                <a:tc>
                  <a:txBody>
                    <a:bodyPr/>
                    <a:lstStyle/>
                    <a:p>
                      <a:r>
                        <a:rPr lang="en-US" sz="1400" dirty="0">
                          <a:latin typeface="Arial"/>
                          <a:cs typeface="Arial"/>
                        </a:rPr>
                        <a:t>18</a:t>
                      </a:r>
                    </a:p>
                  </a:txBody>
                  <a:tcPr marL="68580" marR="68580" marT="34288" marB="34288"/>
                </a:tc>
                <a:tc>
                  <a:txBody>
                    <a:bodyPr/>
                    <a:lstStyle/>
                    <a:p>
                      <a:r>
                        <a:rPr lang="en-US" sz="1400" dirty="0">
                          <a:solidFill>
                            <a:srgbClr val="FF0000"/>
                          </a:solidFill>
                          <a:latin typeface="Arial"/>
                          <a:cs typeface="Arial"/>
                        </a:rPr>
                        <a:t>7.7</a:t>
                      </a:r>
                    </a:p>
                  </a:txBody>
                  <a:tcPr marL="68580" marR="68580" marT="34288" marB="34288"/>
                </a:tc>
                <a:tc>
                  <a:txBody>
                    <a:bodyPr/>
                    <a:lstStyle/>
                    <a:p>
                      <a:r>
                        <a:rPr lang="en-US" sz="1400" dirty="0">
                          <a:latin typeface="Arial"/>
                          <a:cs typeface="Arial"/>
                        </a:rPr>
                        <a:t>2</a:t>
                      </a:r>
                    </a:p>
                  </a:txBody>
                  <a:tcPr marL="68580" marR="68580" marT="34288" marB="34288"/>
                </a:tc>
                <a:tc>
                  <a:txBody>
                    <a:bodyPr/>
                    <a:lstStyle/>
                    <a:p>
                      <a:r>
                        <a:rPr lang="en-US" sz="1400" dirty="0">
                          <a:latin typeface="Arial"/>
                          <a:cs typeface="Arial"/>
                        </a:rPr>
                        <a:t>6UI NOVORAPID</a:t>
                      </a:r>
                    </a:p>
                  </a:txBody>
                  <a:tcPr marL="68580" marR="68580" marT="34288" marB="34288"/>
                </a:tc>
                <a:extLst>
                  <a:ext uri="{0D108BD9-81ED-4DB2-BD59-A6C34878D82A}">
                    <a16:rowId xmlns:a16="http://schemas.microsoft.com/office/drawing/2014/main" val="10005"/>
                  </a:ext>
                </a:extLst>
              </a:tr>
              <a:tr h="278111">
                <a:tc>
                  <a:txBody>
                    <a:bodyPr/>
                    <a:lstStyle/>
                    <a:p>
                      <a:r>
                        <a:rPr lang="en-US" sz="1400" dirty="0">
                          <a:latin typeface="Arial"/>
                          <a:cs typeface="Arial"/>
                        </a:rPr>
                        <a:t>21</a:t>
                      </a:r>
                    </a:p>
                  </a:txBody>
                  <a:tcPr marL="68580" marR="68580" marT="34288" marB="34288"/>
                </a:tc>
                <a:tc>
                  <a:txBody>
                    <a:bodyPr/>
                    <a:lstStyle/>
                    <a:p>
                      <a:r>
                        <a:rPr lang="en-US" sz="1400" dirty="0">
                          <a:solidFill>
                            <a:srgbClr val="FF0000"/>
                          </a:solidFill>
                          <a:latin typeface="Arial"/>
                          <a:cs typeface="Arial"/>
                        </a:rPr>
                        <a:t>6.9</a:t>
                      </a:r>
                    </a:p>
                  </a:txBody>
                  <a:tcPr marL="68580" marR="68580" marT="34288" marB="34288"/>
                </a:tc>
                <a:tc>
                  <a:txBody>
                    <a:bodyPr/>
                    <a:lstStyle/>
                    <a:p>
                      <a:r>
                        <a:rPr lang="en-US" sz="1400" dirty="0">
                          <a:latin typeface="Arial"/>
                          <a:cs typeface="Arial"/>
                        </a:rPr>
                        <a:t>1.5</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6"/>
                  </a:ext>
                </a:extLst>
              </a:tr>
              <a:tr h="278111">
                <a:tc>
                  <a:txBody>
                    <a:bodyPr/>
                    <a:lstStyle/>
                    <a:p>
                      <a:r>
                        <a:rPr lang="en-US" sz="1400" dirty="0">
                          <a:latin typeface="Arial"/>
                          <a:cs typeface="Arial"/>
                        </a:rPr>
                        <a:t>0</a:t>
                      </a:r>
                    </a:p>
                  </a:txBody>
                  <a:tcPr marL="68580" marR="68580" marT="34288" marB="34288"/>
                </a:tc>
                <a:tc>
                  <a:txBody>
                    <a:bodyPr/>
                    <a:lstStyle/>
                    <a:p>
                      <a:r>
                        <a:rPr lang="en-US" sz="1400" dirty="0">
                          <a:solidFill>
                            <a:srgbClr val="FF0000"/>
                          </a:solidFill>
                          <a:latin typeface="Arial"/>
                          <a:cs typeface="Arial"/>
                        </a:rPr>
                        <a:t>7.2</a:t>
                      </a:r>
                    </a:p>
                  </a:txBody>
                  <a:tcPr marL="68580" marR="68580" marT="34288" marB="34288"/>
                </a:tc>
                <a:tc>
                  <a:txBody>
                    <a:bodyPr/>
                    <a:lstStyle/>
                    <a:p>
                      <a:r>
                        <a:rPr lang="en-US" sz="1400" dirty="0">
                          <a:latin typeface="Arial"/>
                          <a:cs typeface="Arial"/>
                        </a:rPr>
                        <a:t>1</a:t>
                      </a:r>
                    </a:p>
                  </a:txBody>
                  <a:tcPr marL="68580" marR="68580" marT="34288" marB="34288"/>
                </a:tc>
                <a:tc>
                  <a:txBody>
                    <a:bodyPr/>
                    <a:lstStyle/>
                    <a:p>
                      <a:endParaRPr lang="en-US" sz="1400">
                        <a:latin typeface="Arial"/>
                        <a:cs typeface="Arial"/>
                      </a:endParaRPr>
                    </a:p>
                  </a:txBody>
                  <a:tcPr marL="68580" marR="68580" marT="34288" marB="34288"/>
                </a:tc>
                <a:extLst>
                  <a:ext uri="{0D108BD9-81ED-4DB2-BD59-A6C34878D82A}">
                    <a16:rowId xmlns:a16="http://schemas.microsoft.com/office/drawing/2014/main" val="10007"/>
                  </a:ext>
                </a:extLst>
              </a:tr>
              <a:tr h="278111">
                <a:tc>
                  <a:txBody>
                    <a:bodyPr/>
                    <a:lstStyle/>
                    <a:p>
                      <a:r>
                        <a:rPr lang="en-US" sz="1400" dirty="0">
                          <a:latin typeface="Arial"/>
                          <a:cs typeface="Arial"/>
                        </a:rPr>
                        <a:t>3</a:t>
                      </a:r>
                    </a:p>
                  </a:txBody>
                  <a:tcPr marL="68580" marR="68580" marT="34288" marB="34288"/>
                </a:tc>
                <a:tc>
                  <a:txBody>
                    <a:bodyPr/>
                    <a:lstStyle/>
                    <a:p>
                      <a:r>
                        <a:rPr lang="en-US" sz="1400" dirty="0">
                          <a:latin typeface="Arial"/>
                          <a:cs typeface="Arial"/>
                        </a:rPr>
                        <a:t>10.7</a:t>
                      </a:r>
                    </a:p>
                  </a:txBody>
                  <a:tcPr marL="68580" marR="68580" marT="34288" marB="34288"/>
                </a:tc>
                <a:tc>
                  <a:txBody>
                    <a:bodyPr/>
                    <a:lstStyle/>
                    <a:p>
                      <a:r>
                        <a:rPr lang="en-US" sz="1400" dirty="0">
                          <a:latin typeface="Arial"/>
                          <a:cs typeface="Arial"/>
                        </a:rPr>
                        <a:t>1.5</a:t>
                      </a: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08"/>
                  </a:ext>
                </a:extLst>
              </a:tr>
              <a:tr h="278111">
                <a:tc>
                  <a:txBody>
                    <a:bodyPr/>
                    <a:lstStyle/>
                    <a:p>
                      <a:r>
                        <a:rPr lang="en-US" sz="1400" dirty="0">
                          <a:latin typeface="Arial"/>
                          <a:cs typeface="Arial"/>
                        </a:rPr>
                        <a:t>6</a:t>
                      </a:r>
                    </a:p>
                  </a:txBody>
                  <a:tcPr marL="68580" marR="68580" marT="34288" marB="34288"/>
                </a:tc>
                <a:tc>
                  <a:txBody>
                    <a:bodyPr/>
                    <a:lstStyle/>
                    <a:p>
                      <a:r>
                        <a:rPr lang="en-US" sz="1400" dirty="0">
                          <a:solidFill>
                            <a:srgbClr val="FF0000"/>
                          </a:solidFill>
                          <a:latin typeface="Arial"/>
                          <a:cs typeface="Arial"/>
                        </a:rPr>
                        <a:t>8.7</a:t>
                      </a:r>
                    </a:p>
                  </a:txBody>
                  <a:tcPr marL="68580" marR="68580" marT="34288" marB="34288"/>
                </a:tc>
                <a:tc>
                  <a:txBody>
                    <a:bodyPr/>
                    <a:lstStyle/>
                    <a:p>
                      <a:r>
                        <a:rPr lang="en-US" sz="1400" dirty="0"/>
                        <a:t>1.5</a:t>
                      </a:r>
                    </a:p>
                  </a:txBody>
                  <a:tcPr marL="68580" marR="68580" marT="34288" marB="34288"/>
                </a:tc>
                <a:tc>
                  <a:txBody>
                    <a:bodyPr/>
                    <a:lstStyle/>
                    <a:p>
                      <a:endParaRPr lang="en-US" sz="1400" dirty="0"/>
                    </a:p>
                  </a:txBody>
                  <a:tcPr marL="68580" marR="68580" marT="34288" marB="34288"/>
                </a:tc>
                <a:extLst>
                  <a:ext uri="{0D108BD9-81ED-4DB2-BD59-A6C34878D82A}">
                    <a16:rowId xmlns:a16="http://schemas.microsoft.com/office/drawing/2014/main" val="10009"/>
                  </a:ext>
                </a:extLst>
              </a:tr>
              <a:tr h="278111">
                <a:tc>
                  <a:txBody>
                    <a:bodyPr/>
                    <a:lstStyle/>
                    <a:p>
                      <a:r>
                        <a:rPr lang="en-US" sz="1400" dirty="0" err="1">
                          <a:latin typeface="Arial"/>
                          <a:cs typeface="Arial"/>
                        </a:rPr>
                        <a:t>Tổng</a:t>
                      </a:r>
                      <a:r>
                        <a:rPr lang="en-US" sz="1400" dirty="0">
                          <a:latin typeface="Arial"/>
                          <a:cs typeface="Arial"/>
                        </a:rPr>
                        <a:t> </a:t>
                      </a:r>
                      <a:r>
                        <a:rPr lang="en-US" sz="1400" dirty="0" err="1">
                          <a:latin typeface="Arial"/>
                          <a:cs typeface="Arial"/>
                        </a:rPr>
                        <a:t>liều</a:t>
                      </a:r>
                      <a:r>
                        <a:rPr lang="en-US" sz="1400" dirty="0">
                          <a:latin typeface="Arial"/>
                          <a:cs typeface="Arial"/>
                        </a:rPr>
                        <a:t> insulin/24h</a:t>
                      </a:r>
                    </a:p>
                  </a:txBody>
                  <a:tcPr marL="68580" marR="68580" marT="34288" marB="34288"/>
                </a:tc>
                <a:tc>
                  <a:txBody>
                    <a:bodyPr/>
                    <a:lstStyle/>
                    <a:p>
                      <a:endParaRPr lang="en-US" sz="1400">
                        <a:latin typeface="Arial"/>
                        <a:cs typeface="Arial"/>
                      </a:endParaRPr>
                    </a:p>
                  </a:txBody>
                  <a:tcPr marL="68580" marR="68580" marT="34288" marB="34288"/>
                </a:tc>
                <a:tc>
                  <a:txBody>
                    <a:bodyPr/>
                    <a:lstStyle/>
                    <a:p>
                      <a:r>
                        <a:rPr lang="en-US" sz="1400" dirty="0">
                          <a:latin typeface="Arial"/>
                          <a:cs typeface="Arial"/>
                        </a:rPr>
                        <a:t>48.5</a:t>
                      </a:r>
                    </a:p>
                  </a:txBody>
                  <a:tcPr marL="68580" marR="68580" marT="34288" marB="34288"/>
                </a:tc>
                <a:tc>
                  <a:txBody>
                    <a:bodyPr/>
                    <a:lstStyle/>
                    <a:p>
                      <a:r>
                        <a:rPr lang="en-US" sz="1400" dirty="0">
                          <a:latin typeface="Arial"/>
                          <a:cs typeface="Arial"/>
                        </a:rPr>
                        <a:t>18</a:t>
                      </a:r>
                    </a:p>
                  </a:txBody>
                  <a:tcPr marL="68580" marR="68580" marT="34288" marB="34288"/>
                </a:tc>
                <a:extLst>
                  <a:ext uri="{0D108BD9-81ED-4DB2-BD59-A6C34878D82A}">
                    <a16:rowId xmlns:a16="http://schemas.microsoft.com/office/drawing/2014/main" val="10010"/>
                  </a:ext>
                </a:extLst>
              </a:tr>
              <a:tr h="278111">
                <a:tc>
                  <a:txBody>
                    <a:bodyPr/>
                    <a:lstStyle/>
                    <a:p>
                      <a:endParaRPr lang="en-US" sz="1400" dirty="0">
                        <a:latin typeface="Arial"/>
                        <a:cs typeface="Arial"/>
                      </a:endParaRPr>
                    </a:p>
                  </a:txBody>
                  <a:tcPr marL="68580" marR="68580" marT="34288" marB="34288"/>
                </a:tc>
                <a:tc>
                  <a:txBody>
                    <a:bodyPr/>
                    <a:lstStyle/>
                    <a:p>
                      <a:endParaRPr lang="en-US" sz="1400">
                        <a:latin typeface="Arial"/>
                        <a:cs typeface="Arial"/>
                      </a:endParaRPr>
                    </a:p>
                  </a:txBody>
                  <a:tcPr marL="68580" marR="68580" marT="34288" marB="34288"/>
                </a:tc>
                <a:tc>
                  <a:txBody>
                    <a:bodyPr/>
                    <a:lstStyle/>
                    <a:p>
                      <a:endParaRPr lang="en-US" sz="1400">
                        <a:latin typeface="Arial"/>
                        <a:cs typeface="Arial"/>
                      </a:endParaRPr>
                    </a:p>
                  </a:txBody>
                  <a:tcPr marL="68580" marR="68580" marT="34288" marB="34288"/>
                </a:tc>
                <a:tc>
                  <a:txBody>
                    <a:bodyPr/>
                    <a:lstStyle/>
                    <a:p>
                      <a:endParaRPr lang="en-US" sz="1400" dirty="0">
                        <a:latin typeface="Arial"/>
                        <a:cs typeface="Arial"/>
                      </a:endParaRPr>
                    </a:p>
                  </a:txBody>
                  <a:tcPr marL="68580" marR="68580" marT="34288" marB="34288"/>
                </a:tc>
                <a:extLst>
                  <a:ext uri="{0D108BD9-81ED-4DB2-BD59-A6C34878D82A}">
                    <a16:rowId xmlns:a16="http://schemas.microsoft.com/office/drawing/2014/main" val="10011"/>
                  </a:ext>
                </a:extLst>
              </a:tr>
            </a:tbl>
          </a:graphicData>
        </a:graphic>
      </p:graphicFrame>
      <p:sp>
        <p:nvSpPr>
          <p:cNvPr id="36933" name="Slide Number Placeholder 3">
            <a:extLst>
              <a:ext uri="{FF2B5EF4-FFF2-40B4-BE49-F238E27FC236}">
                <a16:creationId xmlns:a16="http://schemas.microsoft.com/office/drawing/2014/main" id="{1B2D4B52-B405-2746-9422-C8979D0B2E40}"/>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E3EFC504-980E-5F4C-8BEA-EB12F96AA816}" type="slidenum">
              <a:rPr lang="en-US" altLang="en-VN" smtClean="0"/>
              <a:pPr>
                <a:spcBef>
                  <a:spcPct val="0"/>
                </a:spcBef>
                <a:buFontTx/>
                <a:buNone/>
                <a:defRPr/>
              </a:pPr>
              <a:t>41</a:t>
            </a:fld>
            <a:endParaRPr lang="en-US" altLang="en-VN" sz="900">
              <a:solidFill>
                <a:srgbClr val="898989"/>
              </a:solidFill>
            </a:endParaRPr>
          </a:p>
        </p:txBody>
      </p:sp>
      <p:sp>
        <p:nvSpPr>
          <p:cNvPr id="2" name="Rectangle 1">
            <a:extLst>
              <a:ext uri="{FF2B5EF4-FFF2-40B4-BE49-F238E27FC236}">
                <a16:creationId xmlns:a16="http://schemas.microsoft.com/office/drawing/2014/main" id="{37C70793-13BE-C24D-87C0-E467EF8DAFD9}"/>
              </a:ext>
            </a:extLst>
          </p:cNvPr>
          <p:cNvSpPr>
            <a:spLocks noChangeArrowheads="1"/>
          </p:cNvSpPr>
          <p:nvPr/>
        </p:nvSpPr>
        <p:spPr bwMode="auto">
          <a:xfrm>
            <a:off x="4572000" y="3967163"/>
            <a:ext cx="4114800" cy="335756"/>
          </a:xfrm>
          <a:prstGeom prst="rect">
            <a:avLst/>
          </a:prstGeom>
          <a:noFill/>
          <a:ln w="38100">
            <a:solidFill>
              <a:srgbClr val="FF00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1350">
              <a:solidFill>
                <a:schemeClr val="lt1"/>
              </a:solidFill>
            </a:endParaRPr>
          </a:p>
        </p:txBody>
      </p:sp>
    </p:spTree>
    <p:extLst>
      <p:ext uri="{BB962C8B-B14F-4D97-AF65-F5344CB8AC3E}">
        <p14:creationId xmlns:p14="http://schemas.microsoft.com/office/powerpoint/2010/main" val="3300986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55A174-4EB5-BB44-903A-D3E4A689383F}"/>
              </a:ext>
            </a:extLst>
          </p:cNvPr>
          <p:cNvSpPr/>
          <p:nvPr/>
        </p:nvSpPr>
        <p:spPr>
          <a:xfrm>
            <a:off x="666750" y="1743652"/>
            <a:ext cx="7810500" cy="675698"/>
          </a:xfrm>
          <a:prstGeom prst="rect">
            <a:avLst/>
          </a:prstGeom>
          <a:pattFill prst="dkDnDiag">
            <a:fgClr>
              <a:schemeClr val="accent3">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2B23FF"/>
                </a:solidFill>
                <a:cs typeface="Times New Roman" panose="02020603050405020304" pitchFamily="18" charset="0"/>
              </a:rPr>
              <a:t>M</a:t>
            </a:r>
            <a:r>
              <a:rPr lang="en-VN" sz="1600" b="1" dirty="0">
                <a:solidFill>
                  <a:srgbClr val="2B23FF"/>
                </a:solidFill>
                <a:cs typeface="Times New Roman" panose="02020603050405020304" pitchFamily="18" charset="0"/>
              </a:rPr>
              <a:t>ục tiêu đường huyết: 7.8 – 10 mmol/l</a:t>
            </a:r>
          </a:p>
        </p:txBody>
      </p:sp>
      <p:graphicFrame>
        <p:nvGraphicFramePr>
          <p:cNvPr id="4" name="Chart 3">
            <a:extLst>
              <a:ext uri="{FF2B5EF4-FFF2-40B4-BE49-F238E27FC236}">
                <a16:creationId xmlns:a16="http://schemas.microsoft.com/office/drawing/2014/main" id="{5D7F4202-1767-7541-86F0-8CF805145709}"/>
              </a:ext>
            </a:extLst>
          </p:cNvPr>
          <p:cNvGraphicFramePr/>
          <p:nvPr>
            <p:extLst>
              <p:ext uri="{D42A27DB-BD31-4B8C-83A1-F6EECF244321}">
                <p14:modId xmlns:p14="http://schemas.microsoft.com/office/powerpoint/2010/main" val="750604454"/>
              </p:ext>
            </p:extLst>
          </p:nvPr>
        </p:nvGraphicFramePr>
        <p:xfrm>
          <a:off x="571500" y="737755"/>
          <a:ext cx="790575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994B693B-BF49-3843-991D-D74CAF3C9386}"/>
              </a:ext>
            </a:extLst>
          </p:cNvPr>
          <p:cNvSpPr>
            <a:spLocks noGrp="1"/>
          </p:cNvSpPr>
          <p:nvPr>
            <p:ph type="title"/>
          </p:nvPr>
        </p:nvSpPr>
        <p:spPr>
          <a:xfrm>
            <a:off x="0" y="-114300"/>
            <a:ext cx="9144000" cy="857250"/>
          </a:xfrm>
        </p:spPr>
        <p:txBody>
          <a:bodyPr>
            <a:normAutofit/>
          </a:bodyPr>
          <a:lstStyle/>
          <a:p>
            <a:r>
              <a:rPr lang="en-US" altLang="en-VN" sz="3400" b="1" dirty="0">
                <a:latin typeface="+mn-lt"/>
                <a:ea typeface="ＭＳ Ｐゴシック" panose="020B0600070205080204" pitchFamily="34" charset="-128"/>
                <a:cs typeface="Arial" panose="020B0604020202020204" pitchFamily="34" charset="0"/>
              </a:rPr>
              <a:t>DIỄN BIẾN ĐƯỜNG MÁU MAO MẠCH</a:t>
            </a:r>
          </a:p>
        </p:txBody>
      </p:sp>
    </p:spTree>
    <p:extLst>
      <p:ext uri="{BB962C8B-B14F-4D97-AF65-F5344CB8AC3E}">
        <p14:creationId xmlns:p14="http://schemas.microsoft.com/office/powerpoint/2010/main" val="3690910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B00E332-6A03-1641-B150-B523F25B118E}"/>
              </a:ext>
            </a:extLst>
          </p:cNvPr>
          <p:cNvGraphicFramePr>
            <a:graphicFrameLocks noGrp="1"/>
          </p:cNvGraphicFramePr>
          <p:nvPr>
            <p:ph sz="half" idx="1"/>
          </p:nvPr>
        </p:nvGraphicFramePr>
        <p:xfrm>
          <a:off x="4892279" y="592929"/>
          <a:ext cx="4038600" cy="4264821"/>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GLUCOSE MÁU ( MMOL/L)</a:t>
                      </a:r>
                      <a:endParaRPr kumimoji="0" lang="en-US" altLang="en-VN" sz="11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1" i="0" u="none" strike="noStrike" cap="none" normalizeH="0" baseline="0">
                          <a:ln>
                            <a:noFill/>
                          </a:ln>
                          <a:solidFill>
                            <a:srgbClr val="FFFFFF"/>
                          </a:solidFill>
                          <a:effectLst/>
                          <a:latin typeface="Times New Roman" panose="02020603050405020304" pitchFamily="18" charset="0"/>
                          <a:ea typeface="ＭＳ 明朝" panose="02020609040205080304" pitchFamily="49" charset="-128"/>
                        </a:rPr>
                        <a:t>LIỀU INSULIN ( UI/H)</a:t>
                      </a:r>
                      <a:endParaRPr kumimoji="0" lang="en-US" altLang="en-VN" sz="1100" b="1" i="0" u="none" strike="noStrike" cap="none" normalizeH="0" baseline="0">
                        <a:ln>
                          <a:noFill/>
                        </a:ln>
                        <a:solidFill>
                          <a:srgbClr val="FFFFFF"/>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&lt; 7</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Ngừng</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7 – 8.2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8.3 - 9.5</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0.5</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9.6 – 11.0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11.1 – 14.0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2</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14.1 – 17.0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3</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17.1 – 20.0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4</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7386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a:ln>
                            <a:noFill/>
                          </a:ln>
                          <a:solidFill>
                            <a:srgbClr val="000000"/>
                          </a:solidFill>
                          <a:effectLst/>
                          <a:latin typeface="Times New Roman" panose="02020603050405020304" pitchFamily="18" charset="0"/>
                          <a:ea typeface="ＭＳ 明朝" panose="02020609040205080304" pitchFamily="49" charset="-128"/>
                        </a:rPr>
                        <a:t>&gt; 20</a:t>
                      </a:r>
                      <a:endParaRPr kumimoji="0" lang="en-US" altLang="en-VN" sz="1100" b="0" i="0" u="none" strike="noStrike" cap="none" normalizeH="0" baseline="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altLang="en-VN" sz="1100" b="0" i="0" u="none" strike="noStrike" cap="none" normalizeH="0" baseline="0" dirty="0">
                          <a:ln>
                            <a:noFill/>
                          </a:ln>
                          <a:solidFill>
                            <a:srgbClr val="000000"/>
                          </a:solidFill>
                          <a:effectLst/>
                          <a:latin typeface="Times New Roman" panose="02020603050405020304" pitchFamily="18" charset="0"/>
                          <a:ea typeface="ＭＳ 明朝" panose="02020609040205080304" pitchFamily="49" charset="-128"/>
                        </a:rPr>
                        <a:t>6</a:t>
                      </a:r>
                      <a:endParaRPr kumimoji="0" lang="en-US" altLang="en-VN" sz="1100" b="0" i="0" u="none" strike="noStrike" cap="none" normalizeH="0" baseline="0" dirty="0">
                        <a:ln>
                          <a:noFill/>
                        </a:ln>
                        <a:solidFill>
                          <a:srgbClr val="000000"/>
                        </a:solidFill>
                        <a:effectLst/>
                        <a:latin typeface="Cambria" panose="02040503050406030204" pitchFamily="18" charset="0"/>
                        <a:ea typeface="ＭＳ 明朝" panose="02020609040205080304" pitchFamily="49" charset="-128"/>
                      </a:endParaRPr>
                    </a:p>
                  </a:txBody>
                  <a:tcPr marL="54489" marR="5448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0513" name="Content Placeholder 4">
            <a:extLst>
              <a:ext uri="{FF2B5EF4-FFF2-40B4-BE49-F238E27FC236}">
                <a16:creationId xmlns:a16="http://schemas.microsoft.com/office/drawing/2014/main" id="{EB3F0A2D-97C5-8B43-BD80-B532088E470D}"/>
              </a:ext>
            </a:extLst>
          </p:cNvPr>
          <p:cNvSpPr>
            <a:spLocks noGrp="1"/>
          </p:cNvSpPr>
          <p:nvPr>
            <p:ph sz="half" idx="2"/>
          </p:nvPr>
        </p:nvSpPr>
        <p:spPr>
          <a:xfrm>
            <a:off x="333375" y="833438"/>
            <a:ext cx="4038600" cy="4024312"/>
          </a:xfrm>
        </p:spPr>
        <p:txBody>
          <a:bodyPr>
            <a:normAutofit/>
          </a:bodyPr>
          <a:lstStyle/>
          <a:p>
            <a:pPr algn="just"/>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Phác</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đồ</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phù</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hợp</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nhu</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cầu</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tại</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khoa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Nội</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tổng</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hợp</a:t>
            </a:r>
            <a:endPar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gn="just"/>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Sau 2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ngày</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&gt; 50%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số</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lần</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thử</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không</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đạt</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mục</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tiêu</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điều</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trị</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hội</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chẩn</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chuyên</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khoa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Nội</a:t>
            </a:r>
            <a:r>
              <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VN" sz="2400" dirty="0" err="1">
                <a:latin typeface="Times New Roman" panose="02020603050405020304" pitchFamily="18" charset="0"/>
                <a:ea typeface="ＭＳ Ｐゴシック" panose="020B0600070205080204" pitchFamily="34" charset="-128"/>
                <a:cs typeface="Times New Roman" panose="02020603050405020304" pitchFamily="18" charset="0"/>
              </a:rPr>
              <a:t>Tiết</a:t>
            </a:r>
            <a:endParaRPr lang="en-US" altLang="en-VN" sz="24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20514" name="Slide Number Placeholder 3">
            <a:extLst>
              <a:ext uri="{FF2B5EF4-FFF2-40B4-BE49-F238E27FC236}">
                <a16:creationId xmlns:a16="http://schemas.microsoft.com/office/drawing/2014/main" id="{110C5945-ED9A-DE4B-AC39-BDDACC9FF82E}"/>
              </a:ext>
            </a:extLst>
          </p:cNvPr>
          <p:cNvSpPr>
            <a:spLocks noGrp="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5613" rtl="0" eaLnBrk="1" fontAlgn="base" hangingPunct="1">
              <a:spcBef>
                <a:spcPct val="0"/>
              </a:spcBef>
              <a:spcAft>
                <a:spcPct val="0"/>
              </a:spcAft>
              <a:defRPr sz="1200" kern="1200" smtClean="0">
                <a:solidFill>
                  <a:srgbClr val="898989"/>
                </a:solidFill>
                <a:latin typeface="Calibri" panose="020F0502020204030204" pitchFamily="34" charset="0"/>
                <a:ea typeface="ＭＳ Ｐゴシック" panose="020B0600070205080204" pitchFamily="34" charset="-128"/>
                <a:cs typeface="Arial" panose="020B0604020202020204" pitchFamily="34" charset="0"/>
              </a:defRPr>
            </a:lvl1pPr>
            <a:lvl2pPr marL="4556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spcBef>
                <a:spcPct val="0"/>
              </a:spcBef>
              <a:buFontTx/>
              <a:buNone/>
              <a:defRPr/>
            </a:pPr>
            <a:fld id="{C45C712A-CE3B-454F-BB4A-24F63DB8FD4F}" type="slidenum">
              <a:rPr lang="en-US" altLang="en-VN" smtClean="0"/>
              <a:pPr>
                <a:spcBef>
                  <a:spcPct val="0"/>
                </a:spcBef>
                <a:buFontTx/>
                <a:buNone/>
                <a:defRPr/>
              </a:pPr>
              <a:t>43</a:t>
            </a:fld>
            <a:endParaRPr lang="en-US" altLang="en-VN" sz="900">
              <a:solidFill>
                <a:srgbClr val="898989"/>
              </a:solidFill>
            </a:endParaRPr>
          </a:p>
        </p:txBody>
      </p:sp>
      <p:cxnSp>
        <p:nvCxnSpPr>
          <p:cNvPr id="3" name="Straight Arrow Connector 2">
            <a:extLst>
              <a:ext uri="{FF2B5EF4-FFF2-40B4-BE49-F238E27FC236}">
                <a16:creationId xmlns:a16="http://schemas.microsoft.com/office/drawing/2014/main" id="{2A839A38-0685-9A4B-ADA9-068E20783C48}"/>
              </a:ext>
            </a:extLst>
          </p:cNvPr>
          <p:cNvCxnSpPr/>
          <p:nvPr/>
        </p:nvCxnSpPr>
        <p:spPr>
          <a:xfrm>
            <a:off x="1447800" y="2647950"/>
            <a:ext cx="609600" cy="0"/>
          </a:xfrm>
          <a:prstGeom prst="straightConnector1">
            <a:avLst/>
          </a:prstGeom>
          <a:ln w="381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D58F6DE-1916-2F4E-879D-F83C95B1C234}"/>
              </a:ext>
            </a:extLst>
          </p:cNvPr>
          <p:cNvSpPr txBox="1"/>
          <p:nvPr/>
        </p:nvSpPr>
        <p:spPr>
          <a:xfrm>
            <a:off x="2819400" y="8154"/>
            <a:ext cx="2754721" cy="584775"/>
          </a:xfrm>
          <a:prstGeom prst="rect">
            <a:avLst/>
          </a:prstGeom>
          <a:noFill/>
        </p:spPr>
        <p:txBody>
          <a:bodyPr wrap="square" rtlCol="0">
            <a:spAutoFit/>
          </a:bodyPr>
          <a:lstStyle/>
          <a:p>
            <a:r>
              <a:rPr lang="en-VN" sz="3200" b="1" dirty="0">
                <a:solidFill>
                  <a:schemeClr val="bg1"/>
                </a:solidFill>
                <a:latin typeface="Times New Roman" panose="02020603050405020304" pitchFamily="18" charset="0"/>
                <a:cs typeface="Times New Roman" panose="02020603050405020304" pitchFamily="18" charset="0"/>
              </a:rPr>
              <a:t>TỔNG KẾT</a:t>
            </a:r>
          </a:p>
        </p:txBody>
      </p:sp>
    </p:spTree>
    <p:extLst>
      <p:ext uri="{BB962C8B-B14F-4D97-AF65-F5344CB8AC3E}">
        <p14:creationId xmlns:p14="http://schemas.microsoft.com/office/powerpoint/2010/main" val="1224738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3. KIỂM SOÁT ĐƯỜNG HUYẾT KHI NUÔI DƯỠNG HOÀN TOÀN ĐƯỜNG TĨNH MẠCH</a:t>
            </a:r>
          </a:p>
        </p:txBody>
      </p:sp>
    </p:spTree>
    <p:extLst>
      <p:ext uri="{BB962C8B-B14F-4D97-AF65-F5344CB8AC3E}">
        <p14:creationId xmlns:p14="http://schemas.microsoft.com/office/powerpoint/2010/main" val="4114902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BN nam, nghiện rượu, 50t. Nhập viện vì tình trạng đau bụng vùng thượng vị, bụng chướng hơi, nôn nhiều. BN được chẩn đoán viêm tuỵ cấp hoại tử. Nhập viện: BN được đặt sonde dạ dày, nhịn ăn, nuôi dưỡng đường tĩnh mạch hoàn toàn. Glucose máu 22 mmol/l, Hba1c 14%. </a:t>
            </a:r>
          </a:p>
          <a:p>
            <a:r>
              <a:rPr lang="en-VN" dirty="0">
                <a:latin typeface="Times New Roman" panose="02020603050405020304" pitchFamily="18" charset="0"/>
                <a:cs typeface="Times New Roman" panose="02020603050405020304" pitchFamily="18" charset="0"/>
              </a:rPr>
              <a:t>Thảo luận?</a:t>
            </a:r>
          </a:p>
          <a:p>
            <a:pPr lvl="1"/>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ntn</a:t>
            </a:r>
            <a:r>
              <a:rPr lang="en-US" dirty="0">
                <a:latin typeface="Times New Roman" panose="02020603050405020304" pitchFamily="18" charset="0"/>
                <a:cs typeface="Times New Roman" panose="02020603050405020304" pitchFamily="18" charset="0"/>
              </a:rPr>
              <a:t>?</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31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CE90-FEC8-3946-814A-89D4FB00203E}"/>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C3C530EA-8ECF-A143-8212-D0FB757F1C8B}"/>
              </a:ext>
            </a:extLst>
          </p:cNvPr>
          <p:cNvSpPr>
            <a:spLocks noGrp="1"/>
          </p:cNvSpPr>
          <p:nvPr>
            <p:ph idx="1"/>
          </p:nvPr>
        </p:nvSpPr>
        <p:spPr>
          <a:xfrm>
            <a:off x="457200" y="768134"/>
            <a:ext cx="8229600" cy="4242016"/>
          </a:xfrm>
        </p:spPr>
        <p:txBody>
          <a:bodyPr>
            <a:normAutofit lnSpcReduction="10000"/>
          </a:bodyPr>
          <a:lstStyle/>
          <a:p>
            <a:r>
              <a:rPr lang="en-VN" dirty="0"/>
              <a:t>Tính nhu cầu năng lượng:</a:t>
            </a:r>
          </a:p>
          <a:p>
            <a:pPr lvl="1"/>
            <a:r>
              <a:rPr lang="en-VN" dirty="0"/>
              <a:t>Carbohydrate &lt; 150g/d</a:t>
            </a:r>
          </a:p>
          <a:p>
            <a:pPr lvl="1"/>
            <a:r>
              <a:rPr lang="en-VN" dirty="0"/>
              <a:t>Ươc tính : lượng Carbohydate 2g/kg/ngày</a:t>
            </a:r>
          </a:p>
          <a:p>
            <a:r>
              <a:rPr lang="en-VN" dirty="0"/>
              <a:t>Dịch truyền:</a:t>
            </a:r>
          </a:p>
          <a:p>
            <a:pPr lvl="1"/>
            <a:r>
              <a:rPr lang="en-VN" dirty="0"/>
              <a:t>1000ml Glucose 10% ( 100g/ 1000ml), hoặc</a:t>
            </a:r>
          </a:p>
          <a:p>
            <a:pPr lvl="1"/>
            <a:r>
              <a:rPr lang="en-VN" dirty="0"/>
              <a:t>Nutiflex 88g glucose + 500ml G10% ( 50g)</a:t>
            </a:r>
          </a:p>
          <a:p>
            <a:r>
              <a:rPr lang="en-VN" dirty="0"/>
              <a:t>Liều insulin</a:t>
            </a:r>
          </a:p>
          <a:p>
            <a:pPr lvl="1"/>
            <a:r>
              <a:rPr lang="en-VN" dirty="0"/>
              <a:t>1UI/ 10g glucose</a:t>
            </a:r>
          </a:p>
          <a:p>
            <a:pPr lvl="1"/>
            <a:r>
              <a:rPr lang="en-US" dirty="0"/>
              <a:t>P</a:t>
            </a:r>
            <a:r>
              <a:rPr lang="en-VN" dirty="0"/>
              <a:t>ha 5UI/ 500ml G10</a:t>
            </a:r>
          </a:p>
          <a:p>
            <a:pPr lvl="1"/>
            <a:r>
              <a:rPr lang="en-VN" dirty="0"/>
              <a:t>Pha 9UI/ túi dịch Nutriflex</a:t>
            </a:r>
          </a:p>
          <a:p>
            <a:pPr lvl="1"/>
            <a:endParaRPr lang="en-VN" dirty="0"/>
          </a:p>
        </p:txBody>
      </p:sp>
    </p:spTree>
    <p:extLst>
      <p:ext uri="{BB962C8B-B14F-4D97-AF65-F5344CB8AC3E}">
        <p14:creationId xmlns:p14="http://schemas.microsoft.com/office/powerpoint/2010/main" val="440347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58B-05D2-3344-821A-7F66E85E5C6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B094081-1720-F147-B9E2-363933BBCBBC}"/>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Đối với ĐTĐ type 2, sử dụng thuốc viên HĐH/ phát hiện lần đầu</a:t>
            </a:r>
          </a:p>
          <a:p>
            <a:pPr lvl="1"/>
            <a:r>
              <a:rPr lang="en-VN" dirty="0">
                <a:latin typeface="Times New Roman" panose="02020603050405020304" pitchFamily="18" charset="0"/>
                <a:cs typeface="Times New Roman" panose="02020603050405020304" pitchFamily="18" charset="0"/>
              </a:rPr>
              <a:t>Ngừng tất cả các loại thuốc</a:t>
            </a:r>
          </a:p>
          <a:p>
            <a:r>
              <a:rPr lang="en-VN" dirty="0">
                <a:latin typeface="Times New Roman" panose="02020603050405020304" pitchFamily="18" charset="0"/>
                <a:cs typeface="Times New Roman" panose="02020603050405020304" pitchFamily="18" charset="0"/>
              </a:rPr>
              <a:t>Đối với ĐTĐ type 1/ type 2, đang tiêm insulin</a:t>
            </a:r>
          </a:p>
          <a:p>
            <a:pPr lvl="1"/>
            <a:r>
              <a:rPr lang="en-VN" dirty="0">
                <a:latin typeface="Times New Roman" panose="02020603050405020304" pitchFamily="18" charset="0"/>
                <a:cs typeface="Times New Roman" panose="02020603050405020304" pitchFamily="18" charset="0"/>
              </a:rPr>
              <a:t>Tiêm lantus :10UI lúc 6h</a:t>
            </a:r>
          </a:p>
          <a:p>
            <a:r>
              <a:rPr lang="en-VN" dirty="0">
                <a:latin typeface="Times New Roman" panose="02020603050405020304" pitchFamily="18" charset="0"/>
                <a:cs typeface="Times New Roman" panose="02020603050405020304" pitchFamily="18" charset="0"/>
              </a:rPr>
              <a:t>Theo dõi ĐMMM, nếu không đạt mục tiêu sau 2 ngày hội chẩn CK Nội Tiết</a:t>
            </a:r>
          </a:p>
          <a:p>
            <a:pPr lvl="2"/>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907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fontScale="92500" lnSpcReduction="10000"/>
          </a:bodyPr>
          <a:lstStyle/>
          <a:p>
            <a:r>
              <a:rPr lang="en-VN" dirty="0">
                <a:solidFill>
                  <a:srgbClr val="FF0000"/>
                </a:solidFill>
                <a:latin typeface="Times New Roman" panose="02020603050405020304" pitchFamily="18" charset="0"/>
                <a:cs typeface="Times New Roman" panose="02020603050405020304" pitchFamily="18" charset="0"/>
              </a:rPr>
              <a:t>Tình huống 1: </a:t>
            </a:r>
            <a:r>
              <a:rPr lang="en-VN" dirty="0">
                <a:latin typeface="Times New Roman" panose="02020603050405020304" pitchFamily="18" charset="0"/>
                <a:cs typeface="Times New Roman" panose="02020603050405020304" pitchFamily="18" charset="0"/>
              </a:rPr>
              <a:t>BN ĐTĐ type 2 sử dụng thuốc viên</a:t>
            </a:r>
          </a:p>
          <a:p>
            <a:r>
              <a:rPr lang="en-VN" dirty="0">
                <a:latin typeface="Times New Roman" panose="02020603050405020304" pitchFamily="18" charset="0"/>
                <a:cs typeface="Times New Roman" panose="02020603050405020304" pitchFamily="18" charset="0"/>
              </a:rPr>
              <a:t>ĐMMM luc 6h: 23 mmol/l</a:t>
            </a:r>
          </a:p>
          <a:p>
            <a:pPr lvl="1"/>
            <a:r>
              <a:rPr lang="en-VN" dirty="0">
                <a:latin typeface="Times New Roman" panose="02020603050405020304" pitchFamily="18" charset="0"/>
                <a:cs typeface="Times New Roman" panose="02020603050405020304" pitchFamily="18" charset="0"/>
              </a:rPr>
              <a:t>Act 4UI</a:t>
            </a:r>
          </a:p>
          <a:p>
            <a:r>
              <a:rPr lang="en-VN" dirty="0">
                <a:latin typeface="Times New Roman" panose="02020603050405020304" pitchFamily="18" charset="0"/>
                <a:cs typeface="Times New Roman" panose="02020603050405020304" pitchFamily="18" charset="0"/>
              </a:rPr>
              <a:t>ĐMMM luc 12h: 14 mmol/l</a:t>
            </a:r>
          </a:p>
          <a:p>
            <a:pPr lvl="1"/>
            <a:r>
              <a:rPr lang="en-VN" dirty="0">
                <a:latin typeface="Times New Roman" panose="02020603050405020304" pitchFamily="18" charset="0"/>
                <a:cs typeface="Times New Roman" panose="02020603050405020304" pitchFamily="18" charset="0"/>
              </a:rPr>
              <a:t>Act 4UI</a:t>
            </a:r>
          </a:p>
          <a:p>
            <a:r>
              <a:rPr lang="en-VN" dirty="0">
                <a:latin typeface="Times New Roman" panose="02020603050405020304" pitchFamily="18" charset="0"/>
                <a:cs typeface="Times New Roman" panose="02020603050405020304" pitchFamily="18" charset="0"/>
              </a:rPr>
              <a:t>ĐMMM luc 18h: 8 mmol/l</a:t>
            </a:r>
          </a:p>
          <a:p>
            <a:pPr lvl="1"/>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ĐMMM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21h: 14UI</a:t>
            </a:r>
          </a:p>
          <a:p>
            <a:pPr lvl="1"/>
            <a:r>
              <a:rPr lang="en-VN" dirty="0">
                <a:latin typeface="Times New Roman" panose="02020603050405020304" pitchFamily="18" charset="0"/>
                <a:cs typeface="Times New Roman" panose="02020603050405020304" pitchFamily="18" charset="0"/>
              </a:rPr>
              <a:t>Act 4UI</a:t>
            </a:r>
          </a:p>
        </p:txBody>
      </p:sp>
    </p:spTree>
    <p:extLst>
      <p:ext uri="{BB962C8B-B14F-4D97-AF65-F5344CB8AC3E}">
        <p14:creationId xmlns:p14="http://schemas.microsoft.com/office/powerpoint/2010/main" val="330187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a:xfrm>
            <a:off x="457200" y="768134"/>
            <a:ext cx="8229600" cy="4089616"/>
          </a:xfrm>
        </p:spPr>
        <p:txBody>
          <a:bodyPr>
            <a:normAutofit fontScale="92500" lnSpcReduction="10000"/>
          </a:bodyPr>
          <a:lstStyle/>
          <a:p>
            <a:r>
              <a:rPr lang="en-VN" dirty="0">
                <a:solidFill>
                  <a:srgbClr val="FF0000"/>
                </a:solidFill>
                <a:latin typeface="Times New Roman" panose="02020603050405020304" pitchFamily="18" charset="0"/>
                <a:cs typeface="Times New Roman" panose="02020603050405020304" pitchFamily="18" charset="0"/>
              </a:rPr>
              <a:t>Tình huống 2: </a:t>
            </a:r>
            <a:r>
              <a:rPr lang="en-VN" dirty="0">
                <a:latin typeface="Times New Roman" panose="02020603050405020304" pitchFamily="18" charset="0"/>
                <a:cs typeface="Times New Roman" panose="02020603050405020304" pitchFamily="18" charset="0"/>
              </a:rPr>
              <a:t>BN ĐTĐ type 2 đang tiêm insulin 30UI/ ngày</a:t>
            </a:r>
          </a:p>
          <a:p>
            <a:r>
              <a:rPr lang="en-VN" dirty="0">
                <a:latin typeface="Times New Roman" panose="02020603050405020304" pitchFamily="18" charset="0"/>
                <a:cs typeface="Times New Roman" panose="02020603050405020304" pitchFamily="18" charset="0"/>
              </a:rPr>
              <a:t>ĐMMM luc 6h: 23 mmol/l</a:t>
            </a:r>
          </a:p>
          <a:p>
            <a:pPr lvl="1"/>
            <a:r>
              <a:rPr lang="en-VN" dirty="0">
                <a:latin typeface="Times New Roman" panose="02020603050405020304" pitchFamily="18" charset="0"/>
                <a:cs typeface="Times New Roman" panose="02020603050405020304" pitchFamily="18" charset="0"/>
              </a:rPr>
              <a:t>Act 4UI</a:t>
            </a:r>
          </a:p>
          <a:p>
            <a:r>
              <a:rPr lang="en-VN" dirty="0">
                <a:latin typeface="Times New Roman" panose="02020603050405020304" pitchFamily="18" charset="0"/>
                <a:cs typeface="Times New Roman" panose="02020603050405020304" pitchFamily="18" charset="0"/>
              </a:rPr>
              <a:t>ĐMMM luc 12h: 14 mmol/l</a:t>
            </a:r>
          </a:p>
          <a:p>
            <a:pPr lvl="1"/>
            <a:r>
              <a:rPr lang="en-VN" dirty="0">
                <a:latin typeface="Times New Roman" panose="02020603050405020304" pitchFamily="18" charset="0"/>
                <a:cs typeface="Times New Roman" panose="02020603050405020304" pitchFamily="18" charset="0"/>
              </a:rPr>
              <a:t>Act 4UI</a:t>
            </a:r>
          </a:p>
          <a:p>
            <a:r>
              <a:rPr lang="en-VN" dirty="0">
                <a:latin typeface="Times New Roman" panose="02020603050405020304" pitchFamily="18" charset="0"/>
                <a:cs typeface="Times New Roman" panose="02020603050405020304" pitchFamily="18" charset="0"/>
              </a:rPr>
              <a:t>ĐMMM luc 18h: 8 mmol/l</a:t>
            </a:r>
          </a:p>
          <a:p>
            <a:pPr lvl="1"/>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ĐMMM </a:t>
            </a:r>
            <a:r>
              <a:rPr lang="en-US" dirty="0" err="1">
                <a:latin typeface="Times New Roman" panose="02020603050405020304" pitchFamily="18" charset="0"/>
                <a:cs typeface="Times New Roman" panose="02020603050405020304" pitchFamily="18" charset="0"/>
              </a:rPr>
              <a:t>luc</a:t>
            </a:r>
            <a:r>
              <a:rPr lang="en-US" dirty="0">
                <a:latin typeface="Times New Roman" panose="02020603050405020304" pitchFamily="18" charset="0"/>
                <a:cs typeface="Times New Roman" panose="02020603050405020304" pitchFamily="18" charset="0"/>
              </a:rPr>
              <a:t> 21h: 14 mmol/l</a:t>
            </a:r>
          </a:p>
          <a:p>
            <a:pPr lvl="1"/>
            <a:r>
              <a:rPr lang="en-US" dirty="0">
                <a:latin typeface="Times New Roman" panose="02020603050405020304" pitchFamily="18" charset="0"/>
                <a:cs typeface="Times New Roman" panose="02020603050405020304" pitchFamily="18" charset="0"/>
              </a:rPr>
              <a:t>Lantus 10 – 12UI</a:t>
            </a:r>
          </a:p>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83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04B4-B73C-FF46-A8FF-12C30730482C}"/>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TÍNH CẦN THIẾT?</a:t>
            </a:r>
          </a:p>
        </p:txBody>
      </p:sp>
      <p:sp>
        <p:nvSpPr>
          <p:cNvPr id="3" name="Content Placeholder 2">
            <a:extLst>
              <a:ext uri="{FF2B5EF4-FFF2-40B4-BE49-F238E27FC236}">
                <a16:creationId xmlns:a16="http://schemas.microsoft.com/office/drawing/2014/main" id="{BEC27885-E5C8-1B4C-A74C-968F96E06022}"/>
              </a:ext>
            </a:extLst>
          </p:cNvPr>
          <p:cNvSpPr>
            <a:spLocks noGrp="1"/>
          </p:cNvSpPr>
          <p:nvPr>
            <p:ph idx="1"/>
          </p:nvPr>
        </p:nvSpPr>
        <p:spPr/>
        <p:txBody>
          <a:bodyPr>
            <a:normAutofit/>
          </a:bodyPr>
          <a:lstStyle/>
          <a:p>
            <a:r>
              <a:rPr lang="en-VN" dirty="0">
                <a:latin typeface="Arial" panose="020B0604020202020204" pitchFamily="34" charset="0"/>
                <a:cs typeface="Arial" panose="020B0604020202020204" pitchFamily="34" charset="0"/>
              </a:rPr>
              <a:t>Phải có phác đồ giống nhau để các BS không chuyên khoa áp dụng trong bất kỳ tình huống nào</a:t>
            </a:r>
          </a:p>
          <a:p>
            <a:r>
              <a:rPr lang="en-VN" dirty="0">
                <a:latin typeface="Arial" panose="020B0604020202020204" pitchFamily="34" charset="0"/>
                <a:cs typeface="Arial" panose="020B0604020202020204" pitchFamily="34" charset="0"/>
              </a:rPr>
              <a:t>Số hoá các phác đồ sẽ tránh sai sót</a:t>
            </a:r>
          </a:p>
          <a:p>
            <a:r>
              <a:rPr lang="en-VN" dirty="0">
                <a:latin typeface="Arial" panose="020B0604020202020204" pitchFamily="34" charset="0"/>
                <a:cs typeface="Arial" panose="020B0604020202020204" pitchFamily="34" charset="0"/>
              </a:rPr>
              <a:t>BS không chuyên khoa ở mọi trình độ đều dễ dàng áp dụng</a:t>
            </a:r>
          </a:p>
        </p:txBody>
      </p:sp>
    </p:spTree>
    <p:extLst>
      <p:ext uri="{BB962C8B-B14F-4D97-AF65-F5344CB8AC3E}">
        <p14:creationId xmlns:p14="http://schemas.microsoft.com/office/powerpoint/2010/main" val="530129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4. KIỂM SOÁT ĐƯỜNG HUYẾT KHI NHỊN ĂN HOÀN TOÀN</a:t>
            </a:r>
          </a:p>
        </p:txBody>
      </p:sp>
    </p:spTree>
    <p:extLst>
      <p:ext uri="{BB962C8B-B14F-4D97-AF65-F5344CB8AC3E}">
        <p14:creationId xmlns:p14="http://schemas.microsoft.com/office/powerpoint/2010/main" val="2590192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fontScale="92500"/>
          </a:bodyPr>
          <a:lstStyle/>
          <a:p>
            <a:r>
              <a:rPr lang="en-VN" dirty="0">
                <a:latin typeface="Times New Roman" panose="02020603050405020304" pitchFamily="18" charset="0"/>
                <a:cs typeface="Times New Roman" panose="02020603050405020304" pitchFamily="18" charset="0"/>
              </a:rPr>
              <a:t>BN nam, nghiện rượu, 35t, không có tiền sử phát hiện bệnh ĐTĐ. Nhập viện vì tình trạng đau bụng vùng thượng vị, bụng chướng hơi, theo dõi viêm tuỵ cấp. BN được chỉ định nhập viện để làm thêm các XN chẩn đoán : chụp CT-scanner ổ bụng, soi dạ dày.XN hoá sinh: Glucose máu 15 mmol/l, Hba1c 12%. Theo kế hoạch: BN sẽ được chỉ định nhịn ăn và chụp CT-scanner, soi dạ daỳ.</a:t>
            </a:r>
          </a:p>
          <a:p>
            <a:r>
              <a:rPr lang="en-VN" dirty="0">
                <a:latin typeface="Times New Roman" panose="02020603050405020304" pitchFamily="18" charset="0"/>
                <a:cs typeface="Times New Roman" panose="02020603050405020304" pitchFamily="18" charset="0"/>
              </a:rPr>
              <a:t>Thảo luận?</a:t>
            </a:r>
          </a:p>
          <a:p>
            <a:pPr lvl="1"/>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ntn</a:t>
            </a:r>
            <a:r>
              <a:rPr lang="en-US" dirty="0">
                <a:latin typeface="Times New Roman" panose="02020603050405020304" pitchFamily="18" charset="0"/>
                <a:cs typeface="Times New Roman" panose="02020603050405020304" pitchFamily="18" charset="0"/>
              </a:rPr>
              <a:t>?</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077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B77926D-79E1-49BF-AEBF-272057CD2524}"/>
              </a:ext>
            </a:extLst>
          </p:cNvPr>
          <p:cNvSpPr>
            <a:spLocks noGrp="1"/>
          </p:cNvSpPr>
          <p:nvPr>
            <p:ph type="title"/>
          </p:nvPr>
        </p:nvSpPr>
        <p:spPr>
          <a:xfrm>
            <a:off x="0" y="-114300"/>
            <a:ext cx="9144000" cy="857250"/>
          </a:xfrm>
        </p:spPr>
        <p:txBody>
          <a:bodyPr/>
          <a:lstStyle/>
          <a:p>
            <a:endParaRPr lang="en-US" dirty="0"/>
          </a:p>
        </p:txBody>
      </p:sp>
      <p:sp>
        <p:nvSpPr>
          <p:cNvPr id="8" name="Content Placeholder 2">
            <a:extLst>
              <a:ext uri="{FF2B5EF4-FFF2-40B4-BE49-F238E27FC236}">
                <a16:creationId xmlns:a16="http://schemas.microsoft.com/office/drawing/2014/main" id="{375ECFC4-AFC9-440B-A57B-1927492C358F}"/>
              </a:ext>
            </a:extLst>
          </p:cNvPr>
          <p:cNvSpPr>
            <a:spLocks noGrp="1"/>
          </p:cNvSpPr>
          <p:nvPr>
            <p:ph idx="1"/>
          </p:nvPr>
        </p:nvSpPr>
        <p:spPr>
          <a:xfrm>
            <a:off x="457200" y="768134"/>
            <a:ext cx="8229600" cy="3829050"/>
          </a:xfrm>
        </p:spPr>
        <p:txBody>
          <a:bodyPr/>
          <a:lstStyle/>
          <a:p>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ĐTĐ type 1 hay ĐTĐ type 2?</a:t>
            </a:r>
          </a:p>
          <a:p>
            <a:pPr lvl="1"/>
            <a:r>
              <a:rPr lang="en-US" dirty="0" err="1">
                <a:latin typeface="Times New Roman" panose="02020603050405020304" pitchFamily="18" charset="0"/>
                <a:cs typeface="Times New Roman" panose="02020603050405020304" pitchFamily="18" charset="0"/>
              </a:rPr>
              <a:t>Phác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Tiêm</a:t>
            </a:r>
            <a:r>
              <a:rPr lang="en-US" dirty="0">
                <a:latin typeface="Times New Roman" panose="02020603050405020304" pitchFamily="18" charset="0"/>
                <a:cs typeface="Times New Roman" panose="02020603050405020304" pitchFamily="18" charset="0"/>
              </a:rPr>
              <a:t> insulin</a:t>
            </a:r>
          </a:p>
          <a:p>
            <a:pPr lvl="2"/>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847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58B-05D2-3344-821A-7F66E85E5C6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B094081-1720-F147-B9E2-363933BBCBBC}"/>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Đối với ĐTĐ type 2, sử dụng thuốc viên HĐH/ phát hiện lần đầu</a:t>
            </a:r>
          </a:p>
          <a:p>
            <a:pPr lvl="1"/>
            <a:r>
              <a:rPr lang="en-VN" dirty="0">
                <a:latin typeface="Times New Roman" panose="02020603050405020304" pitchFamily="18" charset="0"/>
                <a:cs typeface="Times New Roman" panose="02020603050405020304" pitchFamily="18" charset="0"/>
              </a:rPr>
              <a:t>Ngừng tất cả các loại thuốc</a:t>
            </a:r>
          </a:p>
          <a:p>
            <a:pPr lvl="1"/>
            <a:r>
              <a:rPr lang="en-VN" dirty="0">
                <a:latin typeface="Times New Roman" panose="02020603050405020304" pitchFamily="18" charset="0"/>
                <a:cs typeface="Times New Roman" panose="02020603050405020304" pitchFamily="18" charset="0"/>
              </a:rPr>
              <a:t>Theo dõi ĐMMM 4-6h/ lần, nếu:</a:t>
            </a:r>
          </a:p>
          <a:p>
            <a:pPr lvl="2"/>
            <a:r>
              <a:rPr lang="en-US" dirty="0"/>
              <a:t>3.9 ≤ glucose ≤ 8.3: </a:t>
            </a:r>
            <a:r>
              <a:rPr lang="en-US" dirty="0" err="1"/>
              <a:t>đạt</a:t>
            </a:r>
            <a:r>
              <a:rPr lang="en-US" dirty="0"/>
              <a:t> </a:t>
            </a:r>
            <a:r>
              <a:rPr lang="en-US" dirty="0" err="1"/>
              <a:t>mục</a:t>
            </a:r>
            <a:r>
              <a:rPr lang="en-US" dirty="0"/>
              <a:t> </a:t>
            </a:r>
            <a:r>
              <a:rPr lang="en-US" dirty="0" err="1"/>
              <a:t>tiêu</a:t>
            </a:r>
            <a:endParaRPr lang="en-VN" dirty="0"/>
          </a:p>
          <a:p>
            <a:pPr lvl="2"/>
            <a:r>
              <a:rPr lang="en-US" dirty="0"/>
              <a:t>8.3 &lt; glucose ≤ 11.1: </a:t>
            </a:r>
            <a:r>
              <a:rPr lang="en-US" dirty="0" err="1"/>
              <a:t>novorapid</a:t>
            </a:r>
            <a:r>
              <a:rPr lang="en-US" dirty="0"/>
              <a:t>/ </a:t>
            </a:r>
            <a:r>
              <a:rPr lang="en-US" dirty="0" err="1"/>
              <a:t>actrapid</a:t>
            </a:r>
            <a:r>
              <a:rPr lang="en-US" dirty="0"/>
              <a:t> 2UI ( TDD)</a:t>
            </a:r>
            <a:endParaRPr lang="en-VN" dirty="0"/>
          </a:p>
          <a:p>
            <a:pPr lvl="2"/>
            <a:r>
              <a:rPr lang="en-US" dirty="0"/>
              <a:t>glucose &gt; 11.1: </a:t>
            </a:r>
            <a:r>
              <a:rPr lang="en-US" dirty="0" err="1"/>
              <a:t>novorapid</a:t>
            </a:r>
            <a:r>
              <a:rPr lang="en-US" dirty="0"/>
              <a:t>/ </a:t>
            </a:r>
            <a:r>
              <a:rPr lang="en-US" dirty="0" err="1"/>
              <a:t>actrapid</a:t>
            </a:r>
            <a:r>
              <a:rPr lang="en-US" dirty="0"/>
              <a:t> 4UI ( TDD)</a:t>
            </a:r>
            <a:endParaRPr lang="en-VN" dirty="0"/>
          </a:p>
          <a:p>
            <a:pPr lvl="2"/>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133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58B-05D2-3344-821A-7F66E85E5C6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B094081-1720-F147-B9E2-363933BBCBBC}"/>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Đối với ĐTĐ type 1/ type 2  đang tiêm insulin</a:t>
            </a:r>
          </a:p>
          <a:p>
            <a:pPr lvl="1"/>
            <a:r>
              <a:rPr lang="en-VN" dirty="0">
                <a:latin typeface="Times New Roman" panose="02020603050405020304" pitchFamily="18" charset="0"/>
                <a:cs typeface="Times New Roman" panose="02020603050405020304" pitchFamily="18" charset="0"/>
              </a:rPr>
              <a:t>Tiêm insulin tác dụng chậm ( lantus 1 lần/ ngày hoặc NPH 2 lần/ ngày)</a:t>
            </a:r>
          </a:p>
          <a:p>
            <a:pPr lvl="2"/>
            <a:r>
              <a:rPr lang="en-VN" dirty="0">
                <a:latin typeface="Times New Roman" panose="02020603050405020304" pitchFamily="18" charset="0"/>
                <a:cs typeface="Times New Roman" panose="02020603050405020304" pitchFamily="18" charset="0"/>
              </a:rPr>
              <a:t>Liều đang tiêm tại nhà. Cân nhắc giảm 10% nếu BN hay bị HĐH</a:t>
            </a:r>
          </a:p>
          <a:p>
            <a:pPr lvl="2"/>
            <a:r>
              <a:rPr lang="en-VN" dirty="0">
                <a:latin typeface="Times New Roman" panose="02020603050405020304" pitchFamily="18" charset="0"/>
                <a:cs typeface="Times New Roman" panose="02020603050405020304" pitchFamily="18" charset="0"/>
              </a:rPr>
              <a:t>Hoặc 0.2 UI/kg/ngày</a:t>
            </a:r>
          </a:p>
          <a:p>
            <a:pPr lvl="1"/>
            <a:r>
              <a:rPr lang="en-VN" dirty="0">
                <a:latin typeface="Times New Roman" panose="02020603050405020304" pitchFamily="18" charset="0"/>
                <a:cs typeface="Times New Roman" panose="02020603050405020304" pitchFamily="18" charset="0"/>
              </a:rPr>
              <a:t>Theo dõi ĐMMM 4-6h/ lần, nếu:</a:t>
            </a:r>
          </a:p>
          <a:p>
            <a:pPr lvl="2"/>
            <a:r>
              <a:rPr lang="en-US" dirty="0"/>
              <a:t>3.9 ≤ glucose ≤ 8.3: </a:t>
            </a:r>
            <a:r>
              <a:rPr lang="en-US" dirty="0" err="1"/>
              <a:t>đạt</a:t>
            </a:r>
            <a:r>
              <a:rPr lang="en-US" dirty="0"/>
              <a:t> </a:t>
            </a:r>
            <a:r>
              <a:rPr lang="en-US" dirty="0" err="1"/>
              <a:t>mục</a:t>
            </a:r>
            <a:r>
              <a:rPr lang="en-US" dirty="0"/>
              <a:t> </a:t>
            </a:r>
            <a:r>
              <a:rPr lang="en-US" dirty="0" err="1"/>
              <a:t>tiêu</a:t>
            </a:r>
            <a:endParaRPr lang="en-VN" dirty="0"/>
          </a:p>
          <a:p>
            <a:pPr lvl="2"/>
            <a:r>
              <a:rPr lang="en-US" dirty="0"/>
              <a:t>8.3 &lt; glucose ≤ 11.1: </a:t>
            </a:r>
            <a:r>
              <a:rPr lang="en-US" dirty="0" err="1"/>
              <a:t>novorapid</a:t>
            </a:r>
            <a:r>
              <a:rPr lang="en-US" dirty="0"/>
              <a:t>/ </a:t>
            </a:r>
            <a:r>
              <a:rPr lang="en-US" dirty="0" err="1"/>
              <a:t>actrapid</a:t>
            </a:r>
            <a:r>
              <a:rPr lang="en-US" dirty="0"/>
              <a:t> 2UI ( TDD)</a:t>
            </a:r>
            <a:endParaRPr lang="en-VN" dirty="0"/>
          </a:p>
          <a:p>
            <a:pPr lvl="2"/>
            <a:r>
              <a:rPr lang="en-US" dirty="0"/>
              <a:t>glucose &gt; 11.1: </a:t>
            </a:r>
            <a:r>
              <a:rPr lang="en-US" dirty="0" err="1"/>
              <a:t>novorapid</a:t>
            </a:r>
            <a:r>
              <a:rPr lang="en-US" dirty="0"/>
              <a:t>/ </a:t>
            </a:r>
            <a:r>
              <a:rPr lang="en-US" dirty="0" err="1"/>
              <a:t>actrapid</a:t>
            </a:r>
            <a:r>
              <a:rPr lang="en-US" dirty="0"/>
              <a:t> 4UI ( TDD)</a:t>
            </a:r>
            <a:endParaRPr lang="en-VN" dirty="0"/>
          </a:p>
          <a:p>
            <a:pPr lvl="2"/>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193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a:xfrm>
            <a:off x="457200" y="768134"/>
            <a:ext cx="8229600" cy="4013416"/>
          </a:xfrm>
        </p:spPr>
        <p:txBody>
          <a:bodyPr>
            <a:normAutofit fontScale="77500" lnSpcReduction="20000"/>
          </a:bodyPr>
          <a:lstStyle/>
          <a:p>
            <a:pPr>
              <a:lnSpc>
                <a:spcPct val="170000"/>
              </a:lnSpc>
            </a:pPr>
            <a:r>
              <a:rPr lang="en-VN" dirty="0">
                <a:latin typeface="Times New Roman" panose="02020603050405020304" pitchFamily="18" charset="0"/>
                <a:cs typeface="Times New Roman" panose="02020603050405020304" pitchFamily="18" charset="0"/>
              </a:rPr>
              <a:t>Tình huống 1: BN 60kg, phát hiện ĐTĐ lần đầu</a:t>
            </a:r>
          </a:p>
          <a:p>
            <a:pPr lvl="1">
              <a:lnSpc>
                <a:spcPct val="170000"/>
              </a:lnSpc>
            </a:pPr>
            <a:r>
              <a:rPr lang="en-VN" dirty="0">
                <a:latin typeface="Times New Roman" panose="02020603050405020304" pitchFamily="18" charset="0"/>
                <a:cs typeface="Times New Roman" panose="02020603050405020304" pitchFamily="18" charset="0"/>
              </a:rPr>
              <a:t>ĐMMM lúc 6h: 17 mmol/l </a:t>
            </a:r>
          </a:p>
          <a:p>
            <a:pPr lvl="2">
              <a:lnSpc>
                <a:spcPct val="170000"/>
              </a:lnSpc>
            </a:pPr>
            <a:r>
              <a:rPr lang="en-VN" dirty="0">
                <a:latin typeface="Times New Roman" panose="02020603050405020304" pitchFamily="18" charset="0"/>
                <a:cs typeface="Times New Roman" panose="02020603050405020304" pitchFamily="18" charset="0"/>
              </a:rPr>
              <a:t>Act: 4UI</a:t>
            </a:r>
          </a:p>
          <a:p>
            <a:pPr lvl="1">
              <a:lnSpc>
                <a:spcPct val="170000"/>
              </a:lnSpc>
            </a:pPr>
            <a:r>
              <a:rPr lang="en-VN" dirty="0">
                <a:latin typeface="Times New Roman" panose="02020603050405020304" pitchFamily="18" charset="0"/>
                <a:cs typeface="Times New Roman" panose="02020603050405020304" pitchFamily="18" charset="0"/>
              </a:rPr>
              <a:t>ĐMMM lúc 10h: 8 mmol/l</a:t>
            </a:r>
          </a:p>
          <a:p>
            <a:pPr lvl="2">
              <a:lnSpc>
                <a:spcPct val="170000"/>
              </a:lnSpc>
            </a:pPr>
            <a:r>
              <a:rPr lang="en-VN" dirty="0">
                <a:latin typeface="Times New Roman" panose="02020603050405020304" pitchFamily="18" charset="0"/>
                <a:cs typeface="Times New Roman" panose="02020603050405020304" pitchFamily="18" charset="0"/>
              </a:rPr>
              <a:t>Không tiêm</a:t>
            </a:r>
          </a:p>
          <a:p>
            <a:pPr lvl="1">
              <a:lnSpc>
                <a:spcPct val="170000"/>
              </a:lnSpc>
            </a:pPr>
            <a:r>
              <a:rPr lang="en-VN" dirty="0">
                <a:latin typeface="Times New Roman" panose="02020603050405020304" pitchFamily="18" charset="0"/>
                <a:cs typeface="Times New Roman" panose="02020603050405020304" pitchFamily="18" charset="0"/>
              </a:rPr>
              <a:t>ĐMMM luc 14h: 10 mmol/l</a:t>
            </a:r>
          </a:p>
          <a:p>
            <a:pPr lvl="2">
              <a:lnSpc>
                <a:spcPct val="170000"/>
              </a:lnSpc>
            </a:pPr>
            <a:r>
              <a:rPr lang="en-VN" dirty="0">
                <a:latin typeface="Times New Roman" panose="02020603050405020304" pitchFamily="18" charset="0"/>
                <a:cs typeface="Times New Roman" panose="02020603050405020304" pitchFamily="18" charset="0"/>
              </a:rPr>
              <a:t>Act: 2UI</a:t>
            </a:r>
          </a:p>
          <a:p>
            <a:pPr marL="68580" indent="0">
              <a:lnSpc>
                <a:spcPct val="170000"/>
              </a:lnSpc>
              <a:buNone/>
            </a:pPr>
            <a:r>
              <a:rPr lang="en-V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96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a:xfrm>
            <a:off x="457200" y="768134"/>
            <a:ext cx="8229600" cy="4013416"/>
          </a:xfrm>
        </p:spPr>
        <p:txBody>
          <a:bodyPr>
            <a:normAutofit fontScale="77500" lnSpcReduction="20000"/>
          </a:bodyPr>
          <a:lstStyle/>
          <a:p>
            <a:pPr>
              <a:lnSpc>
                <a:spcPct val="170000"/>
              </a:lnSpc>
            </a:pPr>
            <a:r>
              <a:rPr lang="en-VN" dirty="0">
                <a:latin typeface="Times New Roman" panose="02020603050405020304" pitchFamily="18" charset="0"/>
                <a:cs typeface="Times New Roman" panose="02020603050405020304" pitchFamily="18" charset="0"/>
              </a:rPr>
              <a:t>Tình huống 1: BN 60kg, phát hiện ĐTĐ type 2 ( mix 22- 14UI)</a:t>
            </a:r>
          </a:p>
          <a:p>
            <a:pPr lvl="1">
              <a:lnSpc>
                <a:spcPct val="170000"/>
              </a:lnSpc>
            </a:pPr>
            <a:r>
              <a:rPr lang="en-VN" dirty="0">
                <a:latin typeface="Times New Roman" panose="02020603050405020304" pitchFamily="18" charset="0"/>
                <a:cs typeface="Times New Roman" panose="02020603050405020304" pitchFamily="18" charset="0"/>
              </a:rPr>
              <a:t>ĐMMM lúc 6h: 17 mmol/l </a:t>
            </a:r>
          </a:p>
          <a:p>
            <a:pPr lvl="2">
              <a:lnSpc>
                <a:spcPct val="170000"/>
              </a:lnSpc>
            </a:pPr>
            <a:r>
              <a:rPr lang="en-VN" dirty="0">
                <a:latin typeface="Times New Roman" panose="02020603050405020304" pitchFamily="18" charset="0"/>
                <a:cs typeface="Times New Roman" panose="02020603050405020304" pitchFamily="18" charset="0"/>
              </a:rPr>
              <a:t>Lantus 10UI – 12UI</a:t>
            </a:r>
          </a:p>
          <a:p>
            <a:pPr lvl="1">
              <a:lnSpc>
                <a:spcPct val="170000"/>
              </a:lnSpc>
            </a:pPr>
            <a:r>
              <a:rPr lang="en-VN" dirty="0">
                <a:latin typeface="Times New Roman" panose="02020603050405020304" pitchFamily="18" charset="0"/>
                <a:cs typeface="Times New Roman" panose="02020603050405020304" pitchFamily="18" charset="0"/>
              </a:rPr>
              <a:t>ĐMMM lúc 10h: 8 mmol/l</a:t>
            </a:r>
          </a:p>
          <a:p>
            <a:pPr lvl="2">
              <a:lnSpc>
                <a:spcPct val="170000"/>
              </a:lnSpc>
            </a:pPr>
            <a:r>
              <a:rPr lang="en-VN" dirty="0">
                <a:latin typeface="Times New Roman" panose="02020603050405020304" pitchFamily="18" charset="0"/>
                <a:cs typeface="Times New Roman" panose="02020603050405020304" pitchFamily="18" charset="0"/>
              </a:rPr>
              <a:t>Không tiêm</a:t>
            </a:r>
          </a:p>
          <a:p>
            <a:pPr lvl="1">
              <a:lnSpc>
                <a:spcPct val="170000"/>
              </a:lnSpc>
            </a:pPr>
            <a:r>
              <a:rPr lang="en-VN" dirty="0">
                <a:latin typeface="Times New Roman" panose="02020603050405020304" pitchFamily="18" charset="0"/>
                <a:cs typeface="Times New Roman" panose="02020603050405020304" pitchFamily="18" charset="0"/>
              </a:rPr>
              <a:t>ĐMMM luc 14h: 10 mmol/l</a:t>
            </a:r>
          </a:p>
          <a:p>
            <a:pPr lvl="2">
              <a:lnSpc>
                <a:spcPct val="170000"/>
              </a:lnSpc>
            </a:pPr>
            <a:r>
              <a:rPr lang="en-VN" dirty="0">
                <a:latin typeface="Times New Roman" panose="02020603050405020304" pitchFamily="18" charset="0"/>
                <a:cs typeface="Times New Roman" panose="02020603050405020304" pitchFamily="18" charset="0"/>
              </a:rPr>
              <a:t>Act: 2UI</a:t>
            </a:r>
          </a:p>
          <a:p>
            <a:pPr marL="68580" indent="0">
              <a:lnSpc>
                <a:spcPct val="170000"/>
              </a:lnSpc>
              <a:buNone/>
            </a:pPr>
            <a:r>
              <a:rPr lang="en-V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144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1718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5. KIỂM SOÁT ĐƯỜNG HUYẾT KHI NUÔI DƯỠNG QUA SONDE</a:t>
            </a:r>
          </a:p>
        </p:txBody>
      </p:sp>
    </p:spTree>
    <p:extLst>
      <p:ext uri="{BB962C8B-B14F-4D97-AF65-F5344CB8AC3E}">
        <p14:creationId xmlns:p14="http://schemas.microsoft.com/office/powerpoint/2010/main" val="3358495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BN nữ, 60t, Ts ĐTĐ type 2 đang uống D</a:t>
            </a:r>
            <a:r>
              <a:rPr lang="en-US" dirty="0" err="1">
                <a:latin typeface="Times New Roman" panose="02020603050405020304" pitchFamily="18" charset="0"/>
                <a:cs typeface="Times New Roman" panose="02020603050405020304" pitchFamily="18" charset="0"/>
              </a:rPr>
              <a:t>i</a:t>
            </a:r>
            <a:r>
              <a:rPr lang="en-VN" dirty="0">
                <a:latin typeface="Times New Roman" panose="02020603050405020304" pitchFamily="18" charset="0"/>
                <a:cs typeface="Times New Roman" panose="02020603050405020304" pitchFamily="18" charset="0"/>
              </a:rPr>
              <a:t>amicron và glucophage. Nhập viện vì TBMMN liệt ½ người phải, có tình trạng ăn uống sặc. BN được đặt sonde dạ dày nuôi dưỡng qua sonde. Glucose </a:t>
            </a:r>
            <a:r>
              <a:rPr lang="en-VN">
                <a:latin typeface="Times New Roman" panose="02020603050405020304" pitchFamily="18" charset="0"/>
                <a:cs typeface="Times New Roman" panose="02020603050405020304" pitchFamily="18" charset="0"/>
              </a:rPr>
              <a:t>máu 2</a:t>
            </a:r>
            <a:r>
              <a:rPr lang="en-VN" dirty="0">
                <a:latin typeface="Times New Roman" panose="02020603050405020304" pitchFamily="18" charset="0"/>
                <a:cs typeface="Times New Roman" panose="02020603050405020304" pitchFamily="18" charset="0"/>
              </a:rPr>
              <a:t>5</a:t>
            </a:r>
            <a:r>
              <a:rPr lang="en-VN">
                <a:latin typeface="Times New Roman" panose="02020603050405020304" pitchFamily="18" charset="0"/>
                <a:cs typeface="Times New Roman" panose="02020603050405020304" pitchFamily="18" charset="0"/>
              </a:rPr>
              <a:t> </a:t>
            </a:r>
            <a:r>
              <a:rPr lang="en-VN" dirty="0">
                <a:latin typeface="Times New Roman" panose="02020603050405020304" pitchFamily="18" charset="0"/>
                <a:cs typeface="Times New Roman" panose="02020603050405020304" pitchFamily="18" charset="0"/>
              </a:rPr>
              <a:t>mmol/l, </a:t>
            </a:r>
            <a:r>
              <a:rPr lang="en-VN">
                <a:latin typeface="Times New Roman" panose="02020603050405020304" pitchFamily="18" charset="0"/>
                <a:cs typeface="Times New Roman" panose="02020603050405020304" pitchFamily="18" charset="0"/>
              </a:rPr>
              <a:t>Hba1c 11%. </a:t>
            </a:r>
            <a:endParaRPr lang="en-VN" dirty="0">
              <a:latin typeface="Times New Roman" panose="02020603050405020304" pitchFamily="18" charset="0"/>
              <a:cs typeface="Times New Roman" panose="02020603050405020304" pitchFamily="18" charset="0"/>
            </a:endParaRPr>
          </a:p>
          <a:p>
            <a:r>
              <a:rPr lang="en-VN" dirty="0">
                <a:latin typeface="Times New Roman" panose="02020603050405020304" pitchFamily="18" charset="0"/>
                <a:cs typeface="Times New Roman" panose="02020603050405020304" pitchFamily="18" charset="0"/>
              </a:rPr>
              <a:t>Thảo luận?</a:t>
            </a:r>
          </a:p>
          <a:p>
            <a:pPr lvl="1"/>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ntn</a:t>
            </a:r>
            <a:r>
              <a:rPr lang="en-US" dirty="0">
                <a:latin typeface="Times New Roman" panose="02020603050405020304" pitchFamily="18" charset="0"/>
                <a:cs typeface="Times New Roman" panose="02020603050405020304" pitchFamily="18" charset="0"/>
              </a:rPr>
              <a:t>?</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38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58B-05D2-3344-821A-7F66E85E5C6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B094081-1720-F147-B9E2-363933BBCBBC}"/>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Đối với ĐTĐ type 2, sử dụng thuốc viên HĐH/ phát hiện lần đầu</a:t>
            </a:r>
          </a:p>
          <a:p>
            <a:pPr lvl="1"/>
            <a:r>
              <a:rPr lang="en-VN" dirty="0">
                <a:latin typeface="Times New Roman" panose="02020603050405020304" pitchFamily="18" charset="0"/>
                <a:cs typeface="Times New Roman" panose="02020603050405020304" pitchFamily="18" charset="0"/>
              </a:rPr>
              <a:t>Ngừng tất cả các loại thuốc</a:t>
            </a:r>
          </a:p>
          <a:p>
            <a:pPr lvl="1"/>
            <a:r>
              <a:rPr lang="en-VN" dirty="0">
                <a:latin typeface="Times New Roman" panose="02020603050405020304" pitchFamily="18" charset="0"/>
                <a:cs typeface="Times New Roman" panose="02020603050405020304" pitchFamily="18" charset="0"/>
              </a:rPr>
              <a:t>Tiêm dưới da Novorapid/ Act: 1-2UI/ 15g CHO</a:t>
            </a:r>
          </a:p>
          <a:p>
            <a:pPr lvl="1"/>
            <a:r>
              <a:rPr lang="en-VN" dirty="0">
                <a:latin typeface="Times New Roman" panose="02020603050405020304" pitchFamily="18" charset="0"/>
                <a:cs typeface="Times New Roman" panose="02020603050405020304" pitchFamily="18" charset="0"/>
              </a:rPr>
              <a:t>Theo dõi ĐMMM trước mỗi lần ăn sonde, nếu:</a:t>
            </a:r>
          </a:p>
          <a:p>
            <a:pPr lvl="2"/>
            <a:r>
              <a:rPr lang="en-US" dirty="0"/>
              <a:t>3.9 ≤ glucose ≤ 8.3: </a:t>
            </a:r>
            <a:r>
              <a:rPr lang="en-US" dirty="0" err="1"/>
              <a:t>đạt</a:t>
            </a:r>
            <a:r>
              <a:rPr lang="en-US" dirty="0"/>
              <a:t> </a:t>
            </a:r>
            <a:r>
              <a:rPr lang="en-US" dirty="0" err="1"/>
              <a:t>mục</a:t>
            </a:r>
            <a:r>
              <a:rPr lang="en-US" dirty="0"/>
              <a:t> </a:t>
            </a:r>
            <a:r>
              <a:rPr lang="en-US" dirty="0" err="1"/>
              <a:t>tiêu</a:t>
            </a:r>
            <a:endParaRPr lang="en-VN" dirty="0"/>
          </a:p>
          <a:p>
            <a:pPr lvl="2"/>
            <a:r>
              <a:rPr lang="en-US" dirty="0"/>
              <a:t>8.3 &lt; glucose ≤ 11.1: </a:t>
            </a:r>
            <a:r>
              <a:rPr lang="en-US" dirty="0" err="1"/>
              <a:t>novorapid</a:t>
            </a:r>
            <a:r>
              <a:rPr lang="en-US" dirty="0"/>
              <a:t>/ </a:t>
            </a:r>
            <a:r>
              <a:rPr lang="en-US" dirty="0" err="1"/>
              <a:t>actrapid</a:t>
            </a:r>
            <a:r>
              <a:rPr lang="en-US" dirty="0"/>
              <a:t> 2UI ( TDD)</a:t>
            </a:r>
            <a:endParaRPr lang="en-VN" dirty="0"/>
          </a:p>
          <a:p>
            <a:pPr lvl="2"/>
            <a:r>
              <a:rPr lang="en-US" dirty="0"/>
              <a:t>glucose &gt; 11.1: </a:t>
            </a:r>
            <a:r>
              <a:rPr lang="en-US" dirty="0" err="1"/>
              <a:t>novorapid</a:t>
            </a:r>
            <a:r>
              <a:rPr lang="en-US" dirty="0"/>
              <a:t>/ </a:t>
            </a:r>
            <a:r>
              <a:rPr lang="en-US" dirty="0" err="1"/>
              <a:t>actrapid</a:t>
            </a:r>
            <a:r>
              <a:rPr lang="en-US" dirty="0"/>
              <a:t> 4UI ( TDD)</a:t>
            </a:r>
            <a:endParaRPr lang="en-VN" dirty="0"/>
          </a:p>
          <a:p>
            <a:pPr lvl="2"/>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E0A7-FDBD-A84D-A091-4B29E2374324}"/>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MỤC TIÊU KỲ VỌNG</a:t>
            </a:r>
          </a:p>
        </p:txBody>
      </p:sp>
      <p:sp>
        <p:nvSpPr>
          <p:cNvPr id="3" name="Content Placeholder 2">
            <a:extLst>
              <a:ext uri="{FF2B5EF4-FFF2-40B4-BE49-F238E27FC236}">
                <a16:creationId xmlns:a16="http://schemas.microsoft.com/office/drawing/2014/main" id="{CCC99524-98AA-6A4E-B06B-5CE7025B31DC}"/>
              </a:ext>
            </a:extLst>
          </p:cNvPr>
          <p:cNvSpPr>
            <a:spLocks noGrp="1"/>
          </p:cNvSpPr>
          <p:nvPr>
            <p:ph idx="1"/>
          </p:nvPr>
        </p:nvSpPr>
        <p:spPr>
          <a:xfrm>
            <a:off x="457200" y="768134"/>
            <a:ext cx="8229600" cy="4242016"/>
          </a:xfrm>
        </p:spPr>
        <p:txBody>
          <a:bodyPr/>
          <a:lstStyle/>
          <a:p>
            <a:r>
              <a:rPr lang="en-VN" dirty="0"/>
              <a:t>Không mong chờ xây dựng được phác đồ hoàn hảo</a:t>
            </a:r>
          </a:p>
          <a:p>
            <a:r>
              <a:rPr lang="en-VN" dirty="0"/>
              <a:t>Phòng tránh được hạ đường huyết là quan trọng nhất</a:t>
            </a:r>
          </a:p>
          <a:p>
            <a:r>
              <a:rPr lang="en-VN" dirty="0"/>
              <a:t>Không để đường máu tăng quá cao</a:t>
            </a:r>
          </a:p>
          <a:p>
            <a:r>
              <a:rPr lang="en-VN" dirty="0"/>
              <a:t>Ví dụ: nếu áp dụng cho 1000BN</a:t>
            </a:r>
          </a:p>
          <a:p>
            <a:pPr lvl="1"/>
            <a:r>
              <a:rPr lang="en-US" dirty="0"/>
              <a:t>K</a:t>
            </a:r>
            <a:r>
              <a:rPr lang="en-VN" dirty="0"/>
              <a:t>ỳ vọng hạ đường máu &lt; 4%</a:t>
            </a:r>
          </a:p>
          <a:p>
            <a:pPr lvl="1"/>
            <a:r>
              <a:rPr lang="en-US" dirty="0" err="1"/>
              <a:t>Đ</a:t>
            </a:r>
            <a:r>
              <a:rPr lang="en-VN" dirty="0"/>
              <a:t>ường máu trong mục tiêu &gt; 70%</a:t>
            </a:r>
          </a:p>
          <a:p>
            <a:pPr lvl="1"/>
            <a:r>
              <a:rPr lang="en-VN" dirty="0"/>
              <a:t>Đường máu &gt; mục tiêu 25%</a:t>
            </a:r>
          </a:p>
        </p:txBody>
      </p:sp>
    </p:spTree>
    <p:extLst>
      <p:ext uri="{BB962C8B-B14F-4D97-AF65-F5344CB8AC3E}">
        <p14:creationId xmlns:p14="http://schemas.microsoft.com/office/powerpoint/2010/main" val="2478424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58B-05D2-3344-821A-7F66E85E5C6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B094081-1720-F147-B9E2-363933BBCBBC}"/>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Đối với ĐTĐ type 1/ type 2, đang tiêm insulin</a:t>
            </a:r>
          </a:p>
          <a:p>
            <a:pPr lvl="1"/>
            <a:r>
              <a:rPr lang="en-VN" dirty="0">
                <a:latin typeface="Times New Roman" panose="02020603050405020304" pitchFamily="18" charset="0"/>
                <a:cs typeface="Times New Roman" panose="02020603050405020304" pitchFamily="18" charset="0"/>
              </a:rPr>
              <a:t>Lantus/ NPH: liều tại nhà hoặc 0.2UI/kg</a:t>
            </a:r>
          </a:p>
          <a:p>
            <a:pPr lvl="1"/>
            <a:r>
              <a:rPr lang="en-VN" dirty="0">
                <a:latin typeface="Times New Roman" panose="02020603050405020304" pitchFamily="18" charset="0"/>
                <a:cs typeface="Times New Roman" panose="02020603050405020304" pitchFamily="18" charset="0"/>
              </a:rPr>
              <a:t>Novorapid/ Act 1-2UI/ 15g CHO</a:t>
            </a:r>
          </a:p>
          <a:p>
            <a:pPr lvl="1"/>
            <a:r>
              <a:rPr lang="en-VN" dirty="0">
                <a:latin typeface="Times New Roman" panose="02020603050405020304" pitchFamily="18" charset="0"/>
                <a:cs typeface="Times New Roman" panose="02020603050405020304" pitchFamily="18" charset="0"/>
              </a:rPr>
              <a:t>Theo dõi ĐMMM trước ăn sonde, nếu:</a:t>
            </a:r>
          </a:p>
          <a:p>
            <a:pPr lvl="2"/>
            <a:r>
              <a:rPr lang="en-US" dirty="0"/>
              <a:t>3.9 ≤ glucose ≤ 8.3: </a:t>
            </a:r>
            <a:r>
              <a:rPr lang="en-US" dirty="0" err="1"/>
              <a:t>đạt</a:t>
            </a:r>
            <a:r>
              <a:rPr lang="en-US" dirty="0"/>
              <a:t> </a:t>
            </a:r>
            <a:r>
              <a:rPr lang="en-US" dirty="0" err="1"/>
              <a:t>mục</a:t>
            </a:r>
            <a:r>
              <a:rPr lang="en-US" dirty="0"/>
              <a:t> </a:t>
            </a:r>
            <a:r>
              <a:rPr lang="en-US" dirty="0" err="1"/>
              <a:t>tiêu</a:t>
            </a:r>
            <a:endParaRPr lang="en-VN" dirty="0"/>
          </a:p>
          <a:p>
            <a:pPr lvl="2"/>
            <a:r>
              <a:rPr lang="en-US" dirty="0"/>
              <a:t>8.3 &lt; glucose ≤ 11.1: </a:t>
            </a:r>
            <a:r>
              <a:rPr lang="en-US" dirty="0" err="1"/>
              <a:t>novorapid</a:t>
            </a:r>
            <a:r>
              <a:rPr lang="en-US" dirty="0"/>
              <a:t>/ </a:t>
            </a:r>
            <a:r>
              <a:rPr lang="en-US" dirty="0" err="1"/>
              <a:t>actrapid</a:t>
            </a:r>
            <a:r>
              <a:rPr lang="en-US" dirty="0"/>
              <a:t> 2UI ( TDD)</a:t>
            </a:r>
            <a:endParaRPr lang="en-VN" dirty="0"/>
          </a:p>
          <a:p>
            <a:pPr lvl="2"/>
            <a:r>
              <a:rPr lang="en-US" dirty="0"/>
              <a:t>glucose &gt; 11.1: </a:t>
            </a:r>
            <a:r>
              <a:rPr lang="en-US" dirty="0" err="1"/>
              <a:t>novorapid</a:t>
            </a:r>
            <a:r>
              <a:rPr lang="en-US" dirty="0"/>
              <a:t>/ </a:t>
            </a:r>
            <a:r>
              <a:rPr lang="en-US" dirty="0" err="1"/>
              <a:t>actrapid</a:t>
            </a:r>
            <a:r>
              <a:rPr lang="en-US" dirty="0"/>
              <a:t> 4UI ( TDD)</a:t>
            </a:r>
            <a:endParaRPr lang="en-VN" dirty="0"/>
          </a:p>
          <a:p>
            <a:pPr lvl="2"/>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418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Ngừng thuốc viên HDH</a:t>
            </a:r>
          </a:p>
          <a:p>
            <a:r>
              <a:rPr lang="en-VN" dirty="0">
                <a:latin typeface="Times New Roman" panose="02020603050405020304" pitchFamily="18" charset="0"/>
                <a:cs typeface="Times New Roman" panose="02020603050405020304" pitchFamily="18" charset="0"/>
              </a:rPr>
              <a:t>P: 50kg, NCNL : 1250 kcal ( 50 x 25 kcal/kg/day)</a:t>
            </a:r>
          </a:p>
          <a:p>
            <a:r>
              <a:rPr lang="en-VN" dirty="0">
                <a:latin typeface="Times New Roman" panose="02020603050405020304" pitchFamily="18" charset="0"/>
                <a:cs typeface="Times New Roman" panose="02020603050405020304" pitchFamily="18" charset="0"/>
              </a:rPr>
              <a:t>CHO: 156g</a:t>
            </a:r>
          </a:p>
          <a:p>
            <a:r>
              <a:rPr lang="en-VN" dirty="0">
                <a:latin typeface="Times New Roman" panose="02020603050405020304" pitchFamily="18" charset="0"/>
                <a:cs typeface="Times New Roman" panose="02020603050405020304" pitchFamily="18" charset="0"/>
              </a:rPr>
              <a:t>Sáng: 30g, Trưa 50g, Chiều 50g, Tối 25g</a:t>
            </a:r>
          </a:p>
          <a:p>
            <a:r>
              <a:rPr lang="en-VN" dirty="0">
                <a:latin typeface="Times New Roman" panose="02020603050405020304" pitchFamily="18" charset="0"/>
                <a:cs typeface="Times New Roman" panose="02020603050405020304" pitchFamily="18" charset="0"/>
              </a:rPr>
              <a:t> Phác đồ insulin?</a:t>
            </a:r>
          </a:p>
          <a:p>
            <a:pPr lvl="1"/>
            <a:r>
              <a:rPr lang="en-VN" dirty="0">
                <a:latin typeface="Times New Roman" panose="02020603050405020304" pitchFamily="18" charset="0"/>
                <a:cs typeface="Times New Roman" panose="02020603050405020304" pitchFamily="18" charset="0"/>
              </a:rPr>
              <a:t>Act : sáng 2UI, trưa 3UI, chiều 3UI, tối 2UI</a:t>
            </a:r>
          </a:p>
        </p:txBody>
      </p:sp>
    </p:spTree>
    <p:extLst>
      <p:ext uri="{BB962C8B-B14F-4D97-AF65-F5344CB8AC3E}">
        <p14:creationId xmlns:p14="http://schemas.microsoft.com/office/powerpoint/2010/main" val="409644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ĐMMM 6h: 17 mmol/l</a:t>
            </a:r>
          </a:p>
          <a:p>
            <a:pPr lvl="1"/>
            <a:r>
              <a:rPr lang="en-VN" dirty="0">
                <a:latin typeface="Times New Roman" panose="02020603050405020304" pitchFamily="18" charset="0"/>
                <a:cs typeface="Times New Roman" panose="02020603050405020304" pitchFamily="18" charset="0"/>
              </a:rPr>
              <a:t>Act: 6UI ( 2UI nutritionl dose + 4UI correction dose)</a:t>
            </a:r>
          </a:p>
          <a:p>
            <a:r>
              <a:rPr lang="en-VN" dirty="0">
                <a:latin typeface="Times New Roman" panose="02020603050405020304" pitchFamily="18" charset="0"/>
                <a:cs typeface="Times New Roman" panose="02020603050405020304" pitchFamily="18" charset="0"/>
              </a:rPr>
              <a:t>ĐMMM 11h: 13 mmol/l</a:t>
            </a:r>
          </a:p>
          <a:p>
            <a:pPr lvl="1"/>
            <a:r>
              <a:rPr lang="en-VN" dirty="0">
                <a:latin typeface="Times New Roman" panose="02020603050405020304" pitchFamily="18" charset="0"/>
                <a:cs typeface="Times New Roman" panose="02020603050405020304" pitchFamily="18" charset="0"/>
              </a:rPr>
              <a:t>Act: 7UI ( 3UI nutritional dose + 4Ui correction dose)</a:t>
            </a:r>
          </a:p>
          <a:p>
            <a:r>
              <a:rPr lang="en-VN" dirty="0">
                <a:latin typeface="Times New Roman" panose="02020603050405020304" pitchFamily="18" charset="0"/>
                <a:cs typeface="Times New Roman" panose="02020603050405020304" pitchFamily="18" charset="0"/>
              </a:rPr>
              <a:t>ĐMMM 18h: 8 mmol/l</a:t>
            </a:r>
          </a:p>
          <a:p>
            <a:pPr lvl="1"/>
            <a:r>
              <a:rPr lang="en-VN" dirty="0">
                <a:latin typeface="Times New Roman" panose="02020603050405020304" pitchFamily="18" charset="0"/>
                <a:cs typeface="Times New Roman" panose="02020603050405020304" pitchFamily="18" charset="0"/>
              </a:rPr>
              <a:t>Act : 3UI</a:t>
            </a:r>
          </a:p>
          <a:p>
            <a:r>
              <a:rPr lang="en-VN" dirty="0">
                <a:latin typeface="Times New Roman" panose="02020603050405020304" pitchFamily="18" charset="0"/>
                <a:cs typeface="Times New Roman" panose="02020603050405020304" pitchFamily="18" charset="0"/>
              </a:rPr>
              <a:t>ĐMMM 21h: 7 mmol/l</a:t>
            </a:r>
          </a:p>
          <a:p>
            <a:pPr lvl="1"/>
            <a:r>
              <a:rPr lang="en-VN" dirty="0">
                <a:latin typeface="Times New Roman" panose="02020603050405020304" pitchFamily="18" charset="0"/>
                <a:cs typeface="Times New Roman" panose="02020603050405020304" pitchFamily="18" charset="0"/>
              </a:rPr>
              <a:t>Act 2UI</a:t>
            </a:r>
          </a:p>
          <a:p>
            <a:pPr lvl="1"/>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86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fontScale="92500"/>
          </a:bodyPr>
          <a:lstStyle/>
          <a:p>
            <a:r>
              <a:rPr lang="en-VN" b="1" dirty="0">
                <a:latin typeface="Times New Roman" panose="02020603050405020304" pitchFamily="18" charset="0"/>
                <a:cs typeface="Times New Roman" panose="02020603050405020304" pitchFamily="18" charset="0"/>
              </a:rPr>
              <a:t>Tình huống 2: </a:t>
            </a:r>
            <a:r>
              <a:rPr lang="en-VN" dirty="0">
                <a:latin typeface="Times New Roman" panose="02020603050405020304" pitchFamily="18" charset="0"/>
                <a:cs typeface="Times New Roman" panose="02020603050405020304" pitchFamily="18" charset="0"/>
              </a:rPr>
              <a:t>BN có tiền sử ĐTĐ type 2 hơn 10 năm, tiêm insulin 50UI/ ngày ( sáng 30 – chiều 20mix)</a:t>
            </a:r>
          </a:p>
          <a:p>
            <a:r>
              <a:rPr lang="en-VN" dirty="0">
                <a:latin typeface="Times New Roman" panose="02020603050405020304" pitchFamily="18" charset="0"/>
                <a:cs typeface="Times New Roman" panose="02020603050405020304" pitchFamily="18" charset="0"/>
              </a:rPr>
              <a:t> P: 50kg, NCNL : 1250 kcal ( 50 x 25 kcal/kg/day)</a:t>
            </a:r>
          </a:p>
          <a:p>
            <a:r>
              <a:rPr lang="en-VN" dirty="0">
                <a:latin typeface="Times New Roman" panose="02020603050405020304" pitchFamily="18" charset="0"/>
                <a:cs typeface="Times New Roman" panose="02020603050405020304" pitchFamily="18" charset="0"/>
              </a:rPr>
              <a:t>CHO: 156g</a:t>
            </a:r>
          </a:p>
          <a:p>
            <a:r>
              <a:rPr lang="en-VN" dirty="0">
                <a:latin typeface="Times New Roman" panose="02020603050405020304" pitchFamily="18" charset="0"/>
                <a:cs typeface="Times New Roman" panose="02020603050405020304" pitchFamily="18" charset="0"/>
              </a:rPr>
              <a:t>Sáng: 30g, Trưa 50g, Chiều 50g, Tối 25g</a:t>
            </a:r>
          </a:p>
          <a:p>
            <a:r>
              <a:rPr lang="en-VN" dirty="0">
                <a:latin typeface="Times New Roman" panose="02020603050405020304" pitchFamily="18" charset="0"/>
                <a:cs typeface="Times New Roman" panose="02020603050405020304" pitchFamily="18" charset="0"/>
              </a:rPr>
              <a:t> Phác đồ insulin?</a:t>
            </a:r>
          </a:p>
          <a:p>
            <a:pPr lvl="1"/>
            <a:r>
              <a:rPr lang="en-VN" dirty="0">
                <a:latin typeface="Times New Roman" panose="02020603050405020304" pitchFamily="18" charset="0"/>
                <a:cs typeface="Times New Roman" panose="02020603050405020304" pitchFamily="18" charset="0"/>
              </a:rPr>
              <a:t>Act : sáng 2UI, trưa 3UI, chiều 3UI, tối 2UI</a:t>
            </a:r>
          </a:p>
          <a:p>
            <a:pPr lvl="1"/>
            <a:r>
              <a:rPr lang="en-VN" dirty="0">
                <a:latin typeface="Times New Roman" panose="02020603050405020304" pitchFamily="18" charset="0"/>
                <a:cs typeface="Times New Roman" panose="02020603050405020304" pitchFamily="18" charset="0"/>
              </a:rPr>
              <a:t>Lantus: 10UI ( 21h)</a:t>
            </a:r>
          </a:p>
          <a:p>
            <a:pPr marL="468630" lvl="1" indent="0">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292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normAutofit/>
          </a:bodyPr>
          <a:lstStyle/>
          <a:p>
            <a:r>
              <a:rPr lang="en-VN" dirty="0">
                <a:latin typeface="Times New Roman" panose="02020603050405020304" pitchFamily="18" charset="0"/>
                <a:cs typeface="Times New Roman" panose="02020603050405020304" pitchFamily="18" charset="0"/>
              </a:rPr>
              <a:t>ĐMMM 6h: 17 mmol/l</a:t>
            </a:r>
          </a:p>
          <a:p>
            <a:pPr lvl="1"/>
            <a:r>
              <a:rPr lang="en-VN" dirty="0">
                <a:latin typeface="Times New Roman" panose="02020603050405020304" pitchFamily="18" charset="0"/>
                <a:cs typeface="Times New Roman" panose="02020603050405020304" pitchFamily="18" charset="0"/>
              </a:rPr>
              <a:t>Act: 6UI ( 2UI nutritionl dose + 4UI correction dose)</a:t>
            </a:r>
          </a:p>
          <a:p>
            <a:r>
              <a:rPr lang="en-VN" dirty="0">
                <a:latin typeface="Times New Roman" panose="02020603050405020304" pitchFamily="18" charset="0"/>
                <a:cs typeface="Times New Roman" panose="02020603050405020304" pitchFamily="18" charset="0"/>
              </a:rPr>
              <a:t>ĐMMM 11h: 13 mmol/l</a:t>
            </a:r>
          </a:p>
          <a:p>
            <a:pPr lvl="1"/>
            <a:r>
              <a:rPr lang="en-VN" dirty="0">
                <a:latin typeface="Times New Roman" panose="02020603050405020304" pitchFamily="18" charset="0"/>
                <a:cs typeface="Times New Roman" panose="02020603050405020304" pitchFamily="18" charset="0"/>
              </a:rPr>
              <a:t>Act: 7UI ( 3UI nutritional dose + 4Ui correction dose)</a:t>
            </a:r>
          </a:p>
          <a:p>
            <a:r>
              <a:rPr lang="en-VN" dirty="0">
                <a:latin typeface="Times New Roman" panose="02020603050405020304" pitchFamily="18" charset="0"/>
                <a:cs typeface="Times New Roman" panose="02020603050405020304" pitchFamily="18" charset="0"/>
              </a:rPr>
              <a:t>ĐMMM 18h: 8 mmol/l</a:t>
            </a:r>
          </a:p>
          <a:p>
            <a:pPr lvl="1"/>
            <a:r>
              <a:rPr lang="en-VN" dirty="0">
                <a:latin typeface="Times New Roman" panose="02020603050405020304" pitchFamily="18" charset="0"/>
                <a:cs typeface="Times New Roman" panose="02020603050405020304" pitchFamily="18" charset="0"/>
              </a:rPr>
              <a:t>Act : 3UI</a:t>
            </a:r>
          </a:p>
          <a:p>
            <a:r>
              <a:rPr lang="en-VN" dirty="0">
                <a:latin typeface="Times New Roman" panose="02020603050405020304" pitchFamily="18" charset="0"/>
                <a:cs typeface="Times New Roman" panose="02020603050405020304" pitchFamily="18" charset="0"/>
              </a:rPr>
              <a:t>ĐMMM 21h: 7 mmol/l</a:t>
            </a:r>
          </a:p>
          <a:p>
            <a:pPr lvl="1"/>
            <a:r>
              <a:rPr lang="en-VN" dirty="0">
                <a:latin typeface="Times New Roman" panose="02020603050405020304" pitchFamily="18" charset="0"/>
                <a:cs typeface="Times New Roman" panose="02020603050405020304" pitchFamily="18" charset="0"/>
              </a:rPr>
              <a:t>Lantus: 10UI</a:t>
            </a:r>
          </a:p>
          <a:p>
            <a:pPr lvl="1"/>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924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114300"/>
            <a:ext cx="8763000" cy="857250"/>
          </a:xfrm>
        </p:spPr>
        <p:txBody>
          <a:bodyPr>
            <a:normAutofit fontScale="90000"/>
          </a:bodyPr>
          <a:lstStyle/>
          <a:p>
            <a:r>
              <a:rPr lang="en-US" dirty="0">
                <a:latin typeface="Times New Roman"/>
                <a:cs typeface="Times New Roman"/>
              </a:rPr>
              <a:t>CHUYỂN PHÁC ĐỒ TRUYỀN SANG DƯỚI DA</a:t>
            </a:r>
          </a:p>
        </p:txBody>
      </p:sp>
      <p:sp>
        <p:nvSpPr>
          <p:cNvPr id="6" name="Content Placeholder 2"/>
          <p:cNvSpPr txBox="1">
            <a:spLocks/>
          </p:cNvSpPr>
          <p:nvPr/>
        </p:nvSpPr>
        <p:spPr>
          <a:xfrm>
            <a:off x="457200" y="768134"/>
            <a:ext cx="8229600" cy="382905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Helvetic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Helvetica"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Helvetica" pitchFamily="34"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Helvetica" pitchFamily="34"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err="1">
                <a:latin typeface="Times New Roman"/>
                <a:cs typeface="Times New Roman"/>
              </a:rPr>
              <a:t>Ngừng</a:t>
            </a:r>
            <a:r>
              <a:rPr lang="en-US" sz="1800" dirty="0">
                <a:latin typeface="Times New Roman"/>
                <a:cs typeface="Times New Roman"/>
              </a:rPr>
              <a:t> </a:t>
            </a:r>
            <a:r>
              <a:rPr lang="en-US" sz="1800" dirty="0" err="1">
                <a:latin typeface="Times New Roman"/>
                <a:cs typeface="Times New Roman"/>
              </a:rPr>
              <a:t>truyền</a:t>
            </a:r>
            <a:r>
              <a:rPr lang="en-US" sz="1800" dirty="0">
                <a:latin typeface="Times New Roman"/>
                <a:cs typeface="Times New Roman"/>
              </a:rPr>
              <a:t> insulin </a:t>
            </a:r>
            <a:r>
              <a:rPr lang="en-US" sz="1800" dirty="0" err="1">
                <a:latin typeface="Times New Roman"/>
                <a:cs typeface="Times New Roman"/>
              </a:rPr>
              <a:t>sau</a:t>
            </a:r>
            <a:r>
              <a:rPr lang="en-US" sz="1800" dirty="0">
                <a:latin typeface="Times New Roman"/>
                <a:cs typeface="Times New Roman"/>
              </a:rPr>
              <a:t> </a:t>
            </a:r>
            <a:r>
              <a:rPr lang="en-US" sz="1800" dirty="0" err="1">
                <a:latin typeface="Times New Roman"/>
                <a:cs typeface="Times New Roman"/>
              </a:rPr>
              <a:t>khi</a:t>
            </a:r>
            <a:r>
              <a:rPr lang="en-US" sz="1800" dirty="0">
                <a:latin typeface="Times New Roman"/>
                <a:cs typeface="Times New Roman"/>
              </a:rPr>
              <a:t> </a:t>
            </a:r>
            <a:r>
              <a:rPr lang="en-US" sz="1800" dirty="0" err="1">
                <a:latin typeface="Times New Roman"/>
                <a:cs typeface="Times New Roman"/>
              </a:rPr>
              <a:t>tiêm</a:t>
            </a:r>
            <a:r>
              <a:rPr lang="en-US" sz="1800" dirty="0">
                <a:latin typeface="Times New Roman"/>
                <a:cs typeface="Times New Roman"/>
              </a:rPr>
              <a:t> insulin 30 </a:t>
            </a:r>
            <a:r>
              <a:rPr lang="en-US" sz="1800" dirty="0" err="1">
                <a:latin typeface="Times New Roman"/>
                <a:cs typeface="Times New Roman"/>
              </a:rPr>
              <a:t>phút</a:t>
            </a:r>
            <a:r>
              <a:rPr lang="en-US" sz="1800" dirty="0">
                <a:latin typeface="Times New Roman"/>
                <a:cs typeface="Times New Roman"/>
              </a:rPr>
              <a:t> </a:t>
            </a:r>
            <a:r>
              <a:rPr lang="en-US" sz="1800" dirty="0" err="1">
                <a:latin typeface="Times New Roman"/>
                <a:cs typeface="Times New Roman"/>
              </a:rPr>
              <a:t>đối</a:t>
            </a:r>
            <a:r>
              <a:rPr lang="en-US" sz="1800" dirty="0">
                <a:latin typeface="Times New Roman"/>
                <a:cs typeface="Times New Roman"/>
              </a:rPr>
              <a:t> </a:t>
            </a:r>
            <a:r>
              <a:rPr lang="en-US" sz="1800" dirty="0" err="1">
                <a:latin typeface="Times New Roman"/>
                <a:cs typeface="Times New Roman"/>
              </a:rPr>
              <a:t>với</a:t>
            </a:r>
            <a:r>
              <a:rPr lang="en-US" sz="1800" dirty="0">
                <a:latin typeface="Times New Roman"/>
                <a:cs typeface="Times New Roman"/>
              </a:rPr>
              <a:t> insulin </a:t>
            </a:r>
            <a:r>
              <a:rPr lang="en-US" sz="1800" dirty="0" err="1">
                <a:latin typeface="Times New Roman"/>
                <a:cs typeface="Times New Roman"/>
              </a:rPr>
              <a:t>tác</a:t>
            </a:r>
            <a:r>
              <a:rPr lang="en-US" sz="1800" dirty="0">
                <a:latin typeface="Times New Roman"/>
                <a:cs typeface="Times New Roman"/>
              </a:rPr>
              <a:t> </a:t>
            </a:r>
            <a:r>
              <a:rPr lang="en-US" sz="1800" dirty="0" err="1">
                <a:latin typeface="Times New Roman"/>
                <a:cs typeface="Times New Roman"/>
              </a:rPr>
              <a:t>dụng</a:t>
            </a:r>
            <a:r>
              <a:rPr lang="en-US" sz="1800" dirty="0">
                <a:latin typeface="Times New Roman"/>
                <a:cs typeface="Times New Roman"/>
              </a:rPr>
              <a:t> </a:t>
            </a:r>
            <a:r>
              <a:rPr lang="en-US" sz="1800" dirty="0" err="1">
                <a:latin typeface="Times New Roman"/>
                <a:cs typeface="Times New Roman"/>
              </a:rPr>
              <a:t>nhanh</a:t>
            </a:r>
            <a:r>
              <a:rPr lang="en-US" sz="1800" dirty="0">
                <a:latin typeface="Times New Roman"/>
                <a:cs typeface="Times New Roman"/>
              </a:rPr>
              <a:t>, 2-4h </a:t>
            </a:r>
            <a:r>
              <a:rPr lang="en-US" sz="1800" dirty="0" err="1">
                <a:latin typeface="Times New Roman"/>
                <a:cs typeface="Times New Roman"/>
              </a:rPr>
              <a:t>đối</a:t>
            </a:r>
            <a:r>
              <a:rPr lang="en-US" sz="1800" dirty="0">
                <a:latin typeface="Times New Roman"/>
                <a:cs typeface="Times New Roman"/>
              </a:rPr>
              <a:t> </a:t>
            </a:r>
            <a:r>
              <a:rPr lang="en-US" sz="1800" dirty="0" err="1">
                <a:latin typeface="Times New Roman"/>
                <a:cs typeface="Times New Roman"/>
              </a:rPr>
              <a:t>với</a:t>
            </a:r>
            <a:r>
              <a:rPr lang="en-US" sz="1800" dirty="0">
                <a:latin typeface="Times New Roman"/>
                <a:cs typeface="Times New Roman"/>
              </a:rPr>
              <a:t> insulin </a:t>
            </a:r>
            <a:r>
              <a:rPr lang="en-US" sz="1800" dirty="0" err="1">
                <a:latin typeface="Times New Roman"/>
                <a:cs typeface="Times New Roman"/>
              </a:rPr>
              <a:t>tác</a:t>
            </a:r>
            <a:r>
              <a:rPr lang="en-US" sz="1800" dirty="0">
                <a:latin typeface="Times New Roman"/>
                <a:cs typeface="Times New Roman"/>
              </a:rPr>
              <a:t> </a:t>
            </a:r>
            <a:r>
              <a:rPr lang="en-US" sz="1800" dirty="0" err="1">
                <a:latin typeface="Times New Roman"/>
                <a:cs typeface="Times New Roman"/>
              </a:rPr>
              <a:t>dụng</a:t>
            </a:r>
            <a:r>
              <a:rPr lang="en-US" sz="1800" dirty="0">
                <a:latin typeface="Times New Roman"/>
                <a:cs typeface="Times New Roman"/>
              </a:rPr>
              <a:t> </a:t>
            </a:r>
            <a:r>
              <a:rPr lang="en-US" sz="1800" dirty="0" err="1">
                <a:latin typeface="Times New Roman"/>
                <a:cs typeface="Times New Roman"/>
              </a:rPr>
              <a:t>chậm</a:t>
            </a:r>
            <a:endParaRPr lang="en-US" sz="1800" dirty="0">
              <a:latin typeface="Times New Roman"/>
              <a:cs typeface="Times New Roman"/>
            </a:endParaRPr>
          </a:p>
          <a:p>
            <a:pPr lvl="1"/>
            <a:r>
              <a:rPr lang="en-US" sz="1800" dirty="0" err="1">
                <a:latin typeface="Times New Roman"/>
                <a:cs typeface="Times New Roman"/>
              </a:rPr>
              <a:t>Tổng</a:t>
            </a:r>
            <a:r>
              <a:rPr lang="en-US" sz="1800" dirty="0">
                <a:latin typeface="Times New Roman"/>
                <a:cs typeface="Times New Roman"/>
              </a:rPr>
              <a:t> </a:t>
            </a:r>
            <a:r>
              <a:rPr lang="en-US" sz="1800" dirty="0" err="1">
                <a:latin typeface="Times New Roman"/>
                <a:cs typeface="Times New Roman"/>
              </a:rPr>
              <a:t>liều</a:t>
            </a:r>
            <a:r>
              <a:rPr lang="en-US" sz="1800" dirty="0">
                <a:latin typeface="Times New Roman"/>
                <a:cs typeface="Times New Roman"/>
              </a:rPr>
              <a:t> </a:t>
            </a:r>
            <a:r>
              <a:rPr lang="en-US" sz="1800" dirty="0" err="1">
                <a:latin typeface="Times New Roman"/>
                <a:cs typeface="Times New Roman"/>
              </a:rPr>
              <a:t>tiêm</a:t>
            </a:r>
            <a:r>
              <a:rPr lang="en-US" sz="1800" dirty="0">
                <a:latin typeface="Times New Roman"/>
                <a:cs typeface="Times New Roman"/>
              </a:rPr>
              <a:t> 60% - 80% so </a:t>
            </a:r>
            <a:r>
              <a:rPr lang="en-US" sz="1800" dirty="0" err="1">
                <a:latin typeface="Times New Roman"/>
                <a:cs typeface="Times New Roman"/>
              </a:rPr>
              <a:t>với</a:t>
            </a:r>
            <a:r>
              <a:rPr lang="en-US" sz="1800" dirty="0">
                <a:latin typeface="Times New Roman"/>
                <a:cs typeface="Times New Roman"/>
              </a:rPr>
              <a:t> </a:t>
            </a:r>
            <a:r>
              <a:rPr lang="en-US" sz="1800" dirty="0" err="1">
                <a:latin typeface="Times New Roman"/>
                <a:cs typeface="Times New Roman"/>
              </a:rPr>
              <a:t>tổng</a:t>
            </a:r>
            <a:r>
              <a:rPr lang="en-US" sz="1800" dirty="0">
                <a:latin typeface="Times New Roman"/>
                <a:cs typeface="Times New Roman"/>
              </a:rPr>
              <a:t> </a:t>
            </a:r>
            <a:r>
              <a:rPr lang="en-US" sz="1800" dirty="0" err="1">
                <a:latin typeface="Times New Roman"/>
                <a:cs typeface="Times New Roman"/>
              </a:rPr>
              <a:t>liều</a:t>
            </a:r>
            <a:r>
              <a:rPr lang="en-US" sz="1800" dirty="0">
                <a:latin typeface="Times New Roman"/>
                <a:cs typeface="Times New Roman"/>
              </a:rPr>
              <a:t> insulin </a:t>
            </a:r>
            <a:r>
              <a:rPr lang="en-US" sz="1800" dirty="0" err="1">
                <a:latin typeface="Times New Roman"/>
                <a:cs typeface="Times New Roman"/>
              </a:rPr>
              <a:t>truyền</a:t>
            </a:r>
            <a:r>
              <a:rPr lang="en-US" sz="1800" dirty="0">
                <a:latin typeface="Times New Roman"/>
                <a:cs typeface="Times New Roman"/>
              </a:rPr>
              <a:t> </a:t>
            </a:r>
            <a:r>
              <a:rPr lang="en-US" sz="1800" dirty="0" err="1">
                <a:latin typeface="Times New Roman"/>
                <a:cs typeface="Times New Roman"/>
              </a:rPr>
              <a:t>cho</a:t>
            </a:r>
            <a:r>
              <a:rPr lang="en-US" sz="1800" dirty="0">
                <a:latin typeface="Times New Roman"/>
                <a:cs typeface="Times New Roman"/>
              </a:rPr>
              <a:t> </a:t>
            </a:r>
            <a:r>
              <a:rPr lang="en-US" sz="1800" dirty="0" err="1">
                <a:latin typeface="Times New Roman"/>
                <a:cs typeface="Times New Roman"/>
              </a:rPr>
              <a:t>thấy</a:t>
            </a:r>
            <a:r>
              <a:rPr lang="en-US" sz="1800" dirty="0">
                <a:latin typeface="Times New Roman"/>
                <a:cs typeface="Times New Roman"/>
              </a:rPr>
              <a:t> </a:t>
            </a:r>
            <a:r>
              <a:rPr lang="en-US" sz="1800" dirty="0" err="1">
                <a:latin typeface="Times New Roman"/>
                <a:cs typeface="Times New Roman"/>
              </a:rPr>
              <a:t>có</a:t>
            </a:r>
            <a:r>
              <a:rPr lang="en-US" sz="1800" dirty="0">
                <a:latin typeface="Times New Roman"/>
                <a:cs typeface="Times New Roman"/>
              </a:rPr>
              <a:t> </a:t>
            </a:r>
            <a:r>
              <a:rPr lang="en-US" sz="1800" dirty="0" err="1">
                <a:latin typeface="Times New Roman"/>
                <a:cs typeface="Times New Roman"/>
              </a:rPr>
              <a:t>hiệu</a:t>
            </a:r>
            <a:r>
              <a:rPr lang="en-US" sz="1800" dirty="0">
                <a:latin typeface="Times New Roman"/>
                <a:cs typeface="Times New Roman"/>
              </a:rPr>
              <a:t> </a:t>
            </a:r>
            <a:r>
              <a:rPr lang="en-US" sz="1800" dirty="0" err="1">
                <a:latin typeface="Times New Roman"/>
                <a:cs typeface="Times New Roman"/>
              </a:rPr>
              <a:t>quả</a:t>
            </a:r>
            <a:endParaRPr lang="en-US" sz="1800" dirty="0">
              <a:latin typeface="Times New Roman"/>
              <a:cs typeface="Times New Roman"/>
            </a:endParaRPr>
          </a:p>
          <a:p>
            <a:pPr lvl="1"/>
            <a:r>
              <a:rPr lang="en-US" sz="1800" dirty="0" err="1">
                <a:latin typeface="Times New Roman"/>
                <a:cs typeface="Times New Roman"/>
              </a:rPr>
              <a:t>Phác</a:t>
            </a:r>
            <a:r>
              <a:rPr lang="en-US" sz="1800" dirty="0">
                <a:latin typeface="Times New Roman"/>
                <a:cs typeface="Times New Roman"/>
              </a:rPr>
              <a:t> </a:t>
            </a:r>
            <a:r>
              <a:rPr lang="en-US" sz="1800" dirty="0" err="1">
                <a:latin typeface="Times New Roman"/>
                <a:cs typeface="Times New Roman"/>
              </a:rPr>
              <a:t>đồ</a:t>
            </a:r>
            <a:r>
              <a:rPr lang="en-US" sz="1800" dirty="0">
                <a:latin typeface="Times New Roman"/>
                <a:cs typeface="Times New Roman"/>
              </a:rPr>
              <a:t> </a:t>
            </a:r>
            <a:r>
              <a:rPr lang="en-US" sz="1800" dirty="0" err="1">
                <a:latin typeface="Times New Roman"/>
                <a:cs typeface="Times New Roman"/>
              </a:rPr>
              <a:t>tiêm</a:t>
            </a:r>
            <a:r>
              <a:rPr lang="en-US" sz="1800" dirty="0">
                <a:latin typeface="Times New Roman"/>
                <a:cs typeface="Times New Roman"/>
              </a:rPr>
              <a:t> </a:t>
            </a:r>
            <a:r>
              <a:rPr lang="en-US" sz="1800" dirty="0" err="1">
                <a:latin typeface="Times New Roman"/>
                <a:cs typeface="Times New Roman"/>
              </a:rPr>
              <a:t>dưới</a:t>
            </a:r>
            <a:r>
              <a:rPr lang="en-US" sz="1800" dirty="0">
                <a:latin typeface="Times New Roman"/>
                <a:cs typeface="Times New Roman"/>
              </a:rPr>
              <a:t> da </a:t>
            </a:r>
            <a:r>
              <a:rPr lang="en-US" sz="1800" dirty="0" err="1">
                <a:latin typeface="Times New Roman"/>
                <a:cs typeface="Times New Roman"/>
              </a:rPr>
              <a:t>sau</a:t>
            </a:r>
            <a:r>
              <a:rPr lang="en-US" sz="1800" dirty="0">
                <a:latin typeface="Times New Roman"/>
                <a:cs typeface="Times New Roman"/>
              </a:rPr>
              <a:t> </a:t>
            </a:r>
            <a:r>
              <a:rPr lang="en-US" sz="1800" dirty="0" err="1">
                <a:latin typeface="Times New Roman"/>
                <a:cs typeface="Times New Roman"/>
              </a:rPr>
              <a:t>truyền</a:t>
            </a:r>
            <a:r>
              <a:rPr lang="en-US" sz="1800" dirty="0">
                <a:latin typeface="Times New Roman"/>
                <a:cs typeface="Times New Roman"/>
              </a:rPr>
              <a:t> </a:t>
            </a:r>
            <a:r>
              <a:rPr lang="en-US" sz="1800" dirty="0" err="1">
                <a:latin typeface="Times New Roman"/>
                <a:cs typeface="Times New Roman"/>
              </a:rPr>
              <a:t>nên</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basal – bolus ( </a:t>
            </a:r>
            <a:r>
              <a:rPr lang="en-US" sz="1800" dirty="0" err="1">
                <a:latin typeface="Times New Roman"/>
                <a:cs typeface="Times New Roman"/>
              </a:rPr>
              <a:t>phác</a:t>
            </a:r>
            <a:r>
              <a:rPr lang="en-US" sz="1800" dirty="0">
                <a:latin typeface="Times New Roman"/>
                <a:cs typeface="Times New Roman"/>
              </a:rPr>
              <a:t> </a:t>
            </a:r>
            <a:r>
              <a:rPr lang="en-US" sz="1800" dirty="0" err="1">
                <a:latin typeface="Times New Roman"/>
                <a:cs typeface="Times New Roman"/>
              </a:rPr>
              <a:t>đồ</a:t>
            </a:r>
            <a:r>
              <a:rPr lang="en-US" sz="1800" dirty="0">
                <a:latin typeface="Times New Roman"/>
                <a:cs typeface="Times New Roman"/>
              </a:rPr>
              <a:t> </a:t>
            </a:r>
            <a:r>
              <a:rPr lang="en-US" sz="1800" dirty="0" err="1">
                <a:latin typeface="Times New Roman"/>
                <a:cs typeface="Times New Roman"/>
              </a:rPr>
              <a:t>nhiều</a:t>
            </a:r>
            <a:r>
              <a:rPr lang="en-US" sz="1800" dirty="0">
                <a:latin typeface="Times New Roman"/>
                <a:cs typeface="Times New Roman"/>
              </a:rPr>
              <a:t> </a:t>
            </a:r>
            <a:r>
              <a:rPr lang="en-US" sz="1800" dirty="0" err="1">
                <a:latin typeface="Times New Roman"/>
                <a:cs typeface="Times New Roman"/>
              </a:rPr>
              <a:t>mũi</a:t>
            </a:r>
            <a:endParaRPr lang="en-US" sz="1800" dirty="0">
              <a:latin typeface="Times New Roman"/>
              <a:cs typeface="Times New Roman"/>
            </a:endParaRPr>
          </a:p>
          <a:p>
            <a:pPr lvl="1"/>
            <a:r>
              <a:rPr lang="en-US" sz="1800" dirty="0" err="1">
                <a:latin typeface="Times New Roman"/>
                <a:cs typeface="Times New Roman"/>
              </a:rPr>
              <a:t>Tổng</a:t>
            </a:r>
            <a:r>
              <a:rPr lang="en-US" sz="1800" dirty="0">
                <a:latin typeface="Times New Roman"/>
                <a:cs typeface="Times New Roman"/>
              </a:rPr>
              <a:t> </a:t>
            </a:r>
            <a:r>
              <a:rPr lang="en-US" sz="1800" dirty="0" err="1">
                <a:latin typeface="Times New Roman"/>
                <a:cs typeface="Times New Roman"/>
              </a:rPr>
              <a:t>liều</a:t>
            </a:r>
            <a:r>
              <a:rPr lang="en-US" sz="1800" dirty="0">
                <a:latin typeface="Times New Roman"/>
                <a:cs typeface="Times New Roman"/>
              </a:rPr>
              <a:t> insulin </a:t>
            </a:r>
            <a:r>
              <a:rPr lang="en-US" sz="1800" dirty="0" err="1">
                <a:latin typeface="Times New Roman"/>
                <a:cs typeface="Times New Roman"/>
              </a:rPr>
              <a:t>nền</a:t>
            </a:r>
            <a:r>
              <a:rPr lang="en-US" sz="1800" dirty="0">
                <a:latin typeface="Times New Roman"/>
                <a:cs typeface="Times New Roman"/>
              </a:rPr>
              <a:t> = 40- 50% </a:t>
            </a:r>
            <a:r>
              <a:rPr lang="en-US" sz="1800" dirty="0" err="1">
                <a:latin typeface="Times New Roman"/>
                <a:cs typeface="Times New Roman"/>
              </a:rPr>
              <a:t>tổng</a:t>
            </a:r>
            <a:r>
              <a:rPr lang="en-US" sz="1800" dirty="0">
                <a:latin typeface="Times New Roman"/>
                <a:cs typeface="Times New Roman"/>
              </a:rPr>
              <a:t> </a:t>
            </a:r>
            <a:r>
              <a:rPr lang="en-US" sz="1800" dirty="0" err="1">
                <a:latin typeface="Times New Roman"/>
                <a:cs typeface="Times New Roman"/>
              </a:rPr>
              <a:t>liều</a:t>
            </a:r>
            <a:endParaRPr lang="en-US" sz="1800" dirty="0">
              <a:latin typeface="Times New Roman"/>
              <a:cs typeface="Times New Roman"/>
            </a:endParaRPr>
          </a:p>
          <a:p>
            <a:pPr lvl="1"/>
            <a:r>
              <a:rPr lang="en-US" sz="1800" dirty="0" err="1">
                <a:latin typeface="Times New Roman"/>
                <a:cs typeface="Times New Roman"/>
              </a:rPr>
              <a:t>Lưu</a:t>
            </a:r>
            <a:r>
              <a:rPr lang="en-US" sz="1800" dirty="0">
                <a:latin typeface="Times New Roman"/>
                <a:cs typeface="Times New Roman"/>
              </a:rPr>
              <a:t> </a:t>
            </a:r>
            <a:r>
              <a:rPr lang="en-US" sz="1800" dirty="0" err="1">
                <a:latin typeface="Times New Roman"/>
                <a:cs typeface="Times New Roman"/>
              </a:rPr>
              <a:t>ý</a:t>
            </a:r>
            <a:r>
              <a:rPr lang="en-US" sz="1800" dirty="0">
                <a:latin typeface="Times New Roman"/>
                <a:cs typeface="Times New Roman"/>
              </a:rPr>
              <a:t>: </a:t>
            </a:r>
            <a:r>
              <a:rPr lang="en-US" sz="1800" dirty="0" err="1">
                <a:latin typeface="Times New Roman"/>
                <a:cs typeface="Times New Roman"/>
              </a:rPr>
              <a:t>chuyển</a:t>
            </a:r>
            <a:r>
              <a:rPr lang="en-US" sz="1800" dirty="0">
                <a:latin typeface="Times New Roman"/>
                <a:cs typeface="Times New Roman"/>
              </a:rPr>
              <a:t> </a:t>
            </a:r>
            <a:r>
              <a:rPr lang="en-US" sz="1800" dirty="0" err="1">
                <a:latin typeface="Times New Roman"/>
                <a:cs typeface="Times New Roman"/>
              </a:rPr>
              <a:t>phác</a:t>
            </a:r>
            <a:r>
              <a:rPr lang="en-US" sz="1800" dirty="0">
                <a:latin typeface="Times New Roman"/>
                <a:cs typeface="Times New Roman"/>
              </a:rPr>
              <a:t> </a:t>
            </a:r>
            <a:r>
              <a:rPr lang="en-US" sz="1800" dirty="0" err="1">
                <a:latin typeface="Times New Roman"/>
                <a:cs typeface="Times New Roman"/>
              </a:rPr>
              <a:t>đồ</a:t>
            </a:r>
            <a:r>
              <a:rPr lang="en-US" sz="1800" dirty="0">
                <a:latin typeface="Times New Roman"/>
                <a:cs typeface="Times New Roman"/>
              </a:rPr>
              <a:t> </a:t>
            </a:r>
            <a:r>
              <a:rPr lang="en-US" sz="1800" dirty="0" err="1">
                <a:latin typeface="Times New Roman"/>
                <a:cs typeface="Times New Roman"/>
              </a:rPr>
              <a:t>tiêm</a:t>
            </a:r>
            <a:r>
              <a:rPr lang="en-US" sz="1800" dirty="0">
                <a:latin typeface="Times New Roman"/>
                <a:cs typeface="Times New Roman"/>
              </a:rPr>
              <a:t> </a:t>
            </a:r>
            <a:r>
              <a:rPr lang="en-US" sz="1800" dirty="0" err="1">
                <a:latin typeface="Times New Roman"/>
                <a:cs typeface="Times New Roman"/>
              </a:rPr>
              <a:t>dưới</a:t>
            </a:r>
            <a:r>
              <a:rPr lang="en-US" sz="1800" dirty="0">
                <a:latin typeface="Times New Roman"/>
                <a:cs typeface="Times New Roman"/>
              </a:rPr>
              <a:t> da </a:t>
            </a:r>
            <a:r>
              <a:rPr lang="en-US" sz="1800" dirty="0" err="1">
                <a:latin typeface="Times New Roman"/>
                <a:cs typeface="Times New Roman"/>
              </a:rPr>
              <a:t>khi</a:t>
            </a:r>
            <a:endParaRPr lang="en-US" sz="1800" dirty="0">
              <a:latin typeface="Times New Roman"/>
              <a:cs typeface="Times New Roman"/>
            </a:endParaRPr>
          </a:p>
          <a:p>
            <a:pPr lvl="2"/>
            <a:r>
              <a:rPr lang="en-US" sz="1800" dirty="0" err="1">
                <a:latin typeface="Times New Roman"/>
                <a:cs typeface="Times New Roman"/>
              </a:rPr>
              <a:t>Hết</a:t>
            </a:r>
            <a:r>
              <a:rPr lang="en-US" sz="1800" dirty="0">
                <a:latin typeface="Times New Roman"/>
                <a:cs typeface="Times New Roman"/>
              </a:rPr>
              <a:t> </a:t>
            </a:r>
            <a:r>
              <a:rPr lang="en-US" sz="1800" dirty="0" err="1">
                <a:latin typeface="Times New Roman"/>
                <a:cs typeface="Times New Roman"/>
              </a:rPr>
              <a:t>toan</a:t>
            </a:r>
            <a:endParaRPr lang="en-US" sz="1800" dirty="0">
              <a:latin typeface="Times New Roman"/>
              <a:cs typeface="Times New Roman"/>
            </a:endParaRPr>
          </a:p>
          <a:p>
            <a:pPr lvl="2"/>
            <a:r>
              <a:rPr lang="en-US" sz="1800" dirty="0" err="1">
                <a:latin typeface="Times New Roman"/>
                <a:cs typeface="Times New Roman"/>
              </a:rPr>
              <a:t>Điện</a:t>
            </a:r>
            <a:r>
              <a:rPr lang="en-US" sz="1800" dirty="0">
                <a:latin typeface="Times New Roman"/>
                <a:cs typeface="Times New Roman"/>
              </a:rPr>
              <a:t> </a:t>
            </a:r>
            <a:r>
              <a:rPr lang="en-US" sz="1800" dirty="0" err="1">
                <a:latin typeface="Times New Roman"/>
                <a:cs typeface="Times New Roman"/>
              </a:rPr>
              <a:t>giải</a:t>
            </a:r>
            <a:r>
              <a:rPr lang="en-US" sz="1800" dirty="0">
                <a:latin typeface="Times New Roman"/>
                <a:cs typeface="Times New Roman"/>
              </a:rPr>
              <a:t> </a:t>
            </a:r>
            <a:r>
              <a:rPr lang="en-US" sz="1800" dirty="0" err="1">
                <a:latin typeface="Times New Roman"/>
                <a:cs typeface="Times New Roman"/>
              </a:rPr>
              <a:t>đồ</a:t>
            </a:r>
            <a:r>
              <a:rPr lang="en-US" sz="1800" dirty="0">
                <a:latin typeface="Times New Roman"/>
                <a:cs typeface="Times New Roman"/>
              </a:rPr>
              <a:t> </a:t>
            </a:r>
            <a:r>
              <a:rPr lang="en-US" sz="1800" dirty="0" err="1">
                <a:latin typeface="Times New Roman"/>
                <a:cs typeface="Times New Roman"/>
              </a:rPr>
              <a:t>về</a:t>
            </a:r>
            <a:r>
              <a:rPr lang="en-US" sz="1800" dirty="0">
                <a:latin typeface="Times New Roman"/>
                <a:cs typeface="Times New Roman"/>
              </a:rPr>
              <a:t> </a:t>
            </a:r>
            <a:r>
              <a:rPr lang="en-US" sz="1800" dirty="0" err="1">
                <a:latin typeface="Times New Roman"/>
                <a:cs typeface="Times New Roman"/>
              </a:rPr>
              <a:t>bình</a:t>
            </a:r>
            <a:r>
              <a:rPr lang="en-US" sz="1800" dirty="0">
                <a:latin typeface="Times New Roman"/>
                <a:cs typeface="Times New Roman"/>
              </a:rPr>
              <a:t> </a:t>
            </a:r>
            <a:r>
              <a:rPr lang="en-US" sz="1800" dirty="0" err="1">
                <a:latin typeface="Times New Roman"/>
                <a:cs typeface="Times New Roman"/>
              </a:rPr>
              <a:t>thường</a:t>
            </a:r>
            <a:endParaRPr lang="en-US" sz="1800" dirty="0">
              <a:latin typeface="Times New Roman"/>
              <a:cs typeface="Times New Roman"/>
            </a:endParaRPr>
          </a:p>
          <a:p>
            <a:pPr lvl="2"/>
            <a:r>
              <a:rPr lang="en-US" sz="1800" dirty="0" err="1">
                <a:latin typeface="Times New Roman"/>
                <a:cs typeface="Times New Roman"/>
              </a:rPr>
              <a:t>Hết</a:t>
            </a:r>
            <a:r>
              <a:rPr lang="en-US" sz="1800" dirty="0">
                <a:latin typeface="Times New Roman"/>
                <a:cs typeface="Times New Roman"/>
              </a:rPr>
              <a:t> </a:t>
            </a:r>
            <a:r>
              <a:rPr lang="en-US" sz="1800" dirty="0" err="1">
                <a:latin typeface="Times New Roman"/>
                <a:cs typeface="Times New Roman"/>
              </a:rPr>
              <a:t>suy</a:t>
            </a:r>
            <a:r>
              <a:rPr lang="en-US" sz="1800" dirty="0">
                <a:latin typeface="Times New Roman"/>
                <a:cs typeface="Times New Roman"/>
              </a:rPr>
              <a:t> </a:t>
            </a:r>
            <a:r>
              <a:rPr lang="en-US" sz="1800" dirty="0" err="1">
                <a:latin typeface="Times New Roman"/>
                <a:cs typeface="Times New Roman"/>
              </a:rPr>
              <a:t>thận</a:t>
            </a:r>
            <a:r>
              <a:rPr lang="en-US" sz="1800" dirty="0">
                <a:latin typeface="Times New Roman"/>
                <a:cs typeface="Times New Roman"/>
              </a:rPr>
              <a:t> </a:t>
            </a:r>
            <a:r>
              <a:rPr lang="en-US" sz="1800" dirty="0" err="1">
                <a:latin typeface="Times New Roman"/>
                <a:cs typeface="Times New Roman"/>
              </a:rPr>
              <a:t>cấp</a:t>
            </a:r>
            <a:endParaRPr lang="en-US" sz="1800" dirty="0">
              <a:latin typeface="Times New Roman"/>
              <a:cs typeface="Times New Roman"/>
            </a:endParaRPr>
          </a:p>
          <a:p>
            <a:pPr lvl="2"/>
            <a:r>
              <a:rPr lang="en-US" sz="1800" dirty="0">
                <a:latin typeface="Times New Roman"/>
                <a:cs typeface="Times New Roman"/>
              </a:rPr>
              <a:t>ALTT </a:t>
            </a:r>
            <a:r>
              <a:rPr lang="en-US" sz="1800" dirty="0" err="1">
                <a:latin typeface="Times New Roman"/>
                <a:cs typeface="Times New Roman"/>
              </a:rPr>
              <a:t>máu</a:t>
            </a:r>
            <a:r>
              <a:rPr lang="en-US" sz="1800" dirty="0">
                <a:latin typeface="Times New Roman"/>
                <a:cs typeface="Times New Roman"/>
              </a:rPr>
              <a:t> &lt; 315 </a:t>
            </a:r>
          </a:p>
          <a:p>
            <a:pPr lvl="2"/>
            <a:r>
              <a:rPr lang="en-US" sz="1800" dirty="0" err="1">
                <a:latin typeface="Times New Roman"/>
                <a:cs typeface="Times New Roman"/>
              </a:rPr>
              <a:t>Bệnh</a:t>
            </a:r>
            <a:r>
              <a:rPr lang="en-US" sz="1800" dirty="0">
                <a:latin typeface="Times New Roman"/>
                <a:cs typeface="Times New Roman"/>
              </a:rPr>
              <a:t> </a:t>
            </a:r>
            <a:r>
              <a:rPr lang="en-US" sz="1800" dirty="0" err="1">
                <a:latin typeface="Times New Roman"/>
                <a:cs typeface="Times New Roman"/>
              </a:rPr>
              <a:t>nhân</a:t>
            </a:r>
            <a:r>
              <a:rPr lang="en-US" sz="1800" dirty="0">
                <a:latin typeface="Times New Roman"/>
                <a:cs typeface="Times New Roman"/>
              </a:rPr>
              <a:t> </a:t>
            </a:r>
            <a:r>
              <a:rPr lang="en-US" sz="1800" dirty="0" err="1">
                <a:latin typeface="Times New Roman"/>
                <a:cs typeface="Times New Roman"/>
              </a:rPr>
              <a:t>tỉnh</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a:t>
            </a:r>
            <a:r>
              <a:rPr lang="en-US" sz="1800" dirty="0" err="1">
                <a:latin typeface="Times New Roman"/>
                <a:cs typeface="Times New Roman"/>
              </a:rPr>
              <a:t>ăn</a:t>
            </a:r>
            <a:r>
              <a:rPr lang="en-US" sz="1800" dirty="0">
                <a:latin typeface="Times New Roman"/>
                <a:cs typeface="Times New Roman"/>
              </a:rPr>
              <a:t> </a:t>
            </a:r>
            <a:r>
              <a:rPr lang="en-US" sz="1800" dirty="0" err="1">
                <a:latin typeface="Times New Roman"/>
                <a:cs typeface="Times New Roman"/>
              </a:rPr>
              <a:t>uống</a:t>
            </a:r>
            <a:r>
              <a:rPr lang="en-US" sz="1800" dirty="0">
                <a:latin typeface="Times New Roman"/>
                <a:cs typeface="Times New Roman"/>
              </a:rPr>
              <a:t> </a:t>
            </a:r>
            <a:r>
              <a:rPr lang="en-US" sz="1800" dirty="0" err="1">
                <a:latin typeface="Times New Roman"/>
                <a:cs typeface="Times New Roman"/>
              </a:rPr>
              <a:t>đường</a:t>
            </a:r>
            <a:r>
              <a:rPr lang="en-US" sz="1800" dirty="0">
                <a:latin typeface="Times New Roman"/>
                <a:cs typeface="Times New Roman"/>
              </a:rPr>
              <a:t> </a:t>
            </a:r>
            <a:r>
              <a:rPr lang="en-US" sz="1800" dirty="0" err="1">
                <a:latin typeface="Times New Roman"/>
                <a:cs typeface="Times New Roman"/>
              </a:rPr>
              <a:t>miệng</a:t>
            </a:r>
            <a:endParaRPr lang="en-US" sz="1800" dirty="0">
              <a:latin typeface="Times New Roman"/>
              <a:cs typeface="Times New Roman"/>
            </a:endParaRPr>
          </a:p>
          <a:p>
            <a:pPr lvl="1"/>
            <a:endParaRPr lang="en-US" sz="1800" dirty="0">
              <a:latin typeface="Times New Roman"/>
              <a:cs typeface="Times New Roman"/>
            </a:endParaRPr>
          </a:p>
        </p:txBody>
      </p:sp>
    </p:spTree>
    <p:extLst>
      <p:ext uri="{BB962C8B-B14F-4D97-AF65-F5344CB8AC3E}">
        <p14:creationId xmlns:p14="http://schemas.microsoft.com/office/powerpoint/2010/main" val="2865149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8199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3600" dirty="0">
                <a:solidFill>
                  <a:schemeClr val="accent6"/>
                </a:solidFill>
                <a:latin typeface="Times New Roman" panose="02020603050405020304" pitchFamily="18" charset="0"/>
                <a:cs typeface="Times New Roman" panose="02020603050405020304" pitchFamily="18" charset="0"/>
              </a:rPr>
              <a:t>4. KIỂM SOÁT ĐƯỜNG HUYẾT TRƯỚC/ TRONG QUÁ TRÌNH THỰC HIỆN CÁC THỦ THUẬT CHẨN ĐOÁN/ TIỂU PHẪU</a:t>
            </a:r>
          </a:p>
        </p:txBody>
      </p:sp>
    </p:spTree>
    <p:extLst>
      <p:ext uri="{BB962C8B-B14F-4D97-AF65-F5344CB8AC3E}">
        <p14:creationId xmlns:p14="http://schemas.microsoft.com/office/powerpoint/2010/main" val="794530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181-F702-2E4F-870E-353D9FF87ECB}"/>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CA LÂM SÀNG</a:t>
            </a:r>
          </a:p>
        </p:txBody>
      </p:sp>
      <p:sp>
        <p:nvSpPr>
          <p:cNvPr id="3" name="Content Placeholder 2">
            <a:extLst>
              <a:ext uri="{FF2B5EF4-FFF2-40B4-BE49-F238E27FC236}">
                <a16:creationId xmlns:a16="http://schemas.microsoft.com/office/drawing/2014/main" id="{8E5D5023-C84A-4D40-906B-33E712FCF569}"/>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BN nữ, 55t, có tiền sử ĐTĐ type 2 &gt; 10 năm đang tiêm insulin 2 mũi/ ngày ( novomix 20-16UI). BN có biểu hiện đi ngoài phân máu và có chỉ định nội soi đại tràng để chẩn đoán.</a:t>
            </a:r>
          </a:p>
          <a:p>
            <a:r>
              <a:rPr lang="en-VN" dirty="0">
                <a:latin typeface="Times New Roman" panose="02020603050405020304" pitchFamily="18" charset="0"/>
                <a:cs typeface="Times New Roman" panose="02020603050405020304" pitchFamily="18" charset="0"/>
              </a:rPr>
              <a:t>Thảo luận?</a:t>
            </a:r>
          </a:p>
          <a:p>
            <a:pPr lvl="1"/>
            <a:r>
              <a:rPr lang="en-US" dirty="0">
                <a:latin typeface="Times New Roman" panose="02020603050405020304" pitchFamily="18" charset="0"/>
                <a:cs typeface="Times New Roman" panose="02020603050405020304" pitchFamily="18" charset="0"/>
              </a:rPr>
              <a:t>N</a:t>
            </a:r>
            <a:r>
              <a:rPr lang="en-VN" dirty="0">
                <a:latin typeface="Times New Roman" panose="02020603050405020304" pitchFamily="18" charset="0"/>
                <a:cs typeface="Times New Roman" panose="02020603050405020304" pitchFamily="18" charset="0"/>
              </a:rPr>
              <a:t>hững yếu tố nào ảnh hưởng tới đường máu?</a:t>
            </a:r>
          </a:p>
          <a:p>
            <a:pPr lvl="1"/>
            <a:r>
              <a:rPr lang="en-VN" dirty="0">
                <a:latin typeface="Times New Roman" panose="02020603050405020304" pitchFamily="18" charset="0"/>
                <a:cs typeface="Times New Roman" panose="02020603050405020304" pitchFamily="18" charset="0"/>
              </a:rPr>
              <a:t>Bn có thể gặp nguy cơ gì khi thực hiện thủ thuật?</a:t>
            </a:r>
          </a:p>
        </p:txBody>
      </p:sp>
    </p:spTree>
    <p:extLst>
      <p:ext uri="{BB962C8B-B14F-4D97-AF65-F5344CB8AC3E}">
        <p14:creationId xmlns:p14="http://schemas.microsoft.com/office/powerpoint/2010/main" val="10810773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228A-F277-034F-88B2-FAD94F94E70D}"/>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THẢO LUẬN</a:t>
            </a:r>
          </a:p>
        </p:txBody>
      </p:sp>
      <p:sp>
        <p:nvSpPr>
          <p:cNvPr id="3" name="Content Placeholder 2">
            <a:extLst>
              <a:ext uri="{FF2B5EF4-FFF2-40B4-BE49-F238E27FC236}">
                <a16:creationId xmlns:a16="http://schemas.microsoft.com/office/drawing/2014/main" id="{59517026-D9A3-634D-BDD6-3CD1634EA38C}"/>
              </a:ext>
            </a:extLst>
          </p:cNvPr>
          <p:cNvSpPr>
            <a:spLocks noGrp="1"/>
          </p:cNvSpPr>
          <p:nvPr>
            <p:ph idx="1"/>
          </p:nvPr>
        </p:nvSpPr>
        <p:spPr>
          <a:xfrm>
            <a:off x="457200" y="768134"/>
            <a:ext cx="8229600" cy="4089616"/>
          </a:xfrm>
        </p:spPr>
        <p:txBody>
          <a:bodyPr>
            <a:normAutofit lnSpcReduction="10000"/>
          </a:bodyPr>
          <a:lstStyle/>
          <a:p>
            <a:r>
              <a:rPr lang="en-VN" dirty="0">
                <a:latin typeface="Times New Roman" panose="02020603050405020304" pitchFamily="18" charset="0"/>
                <a:cs typeface="Times New Roman" panose="02020603050405020304" pitchFamily="18" charset="0"/>
              </a:rPr>
              <a:t>Nguy cơ tăng đường máu:</a:t>
            </a:r>
          </a:p>
          <a:p>
            <a:pPr lvl="1"/>
            <a:r>
              <a:rPr lang="en-US" dirty="0">
                <a:latin typeface="Times New Roman" panose="02020603050405020304" pitchFamily="18" charset="0"/>
                <a:cs typeface="Times New Roman" panose="02020603050405020304" pitchFamily="18" charset="0"/>
              </a:rPr>
              <a:t>S</a:t>
            </a:r>
            <a:r>
              <a:rPr lang="en-VN" dirty="0">
                <a:latin typeface="Times New Roman" panose="02020603050405020304" pitchFamily="18" charset="0"/>
                <a:cs typeface="Times New Roman" panose="02020603050405020304" pitchFamily="18" charset="0"/>
              </a:rPr>
              <a:t>tress</a:t>
            </a:r>
          </a:p>
          <a:p>
            <a:pPr lvl="1"/>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hay đổi chế độ ăn khi nhập viện</a:t>
            </a:r>
          </a:p>
          <a:p>
            <a:pPr lvl="1"/>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ất ngủ</a:t>
            </a:r>
          </a:p>
          <a:p>
            <a:pPr lvl="1"/>
            <a:r>
              <a:rPr lang="en-VN" dirty="0">
                <a:latin typeface="Times New Roman" panose="02020603050405020304" pitchFamily="18" charset="0"/>
                <a:cs typeface="Times New Roman" panose="02020603050405020304" pitchFamily="18" charset="0"/>
              </a:rPr>
              <a:t>Bữa ăn không ổn định, không phù hợp </a:t>
            </a:r>
          </a:p>
          <a:p>
            <a:pPr lvl="1"/>
            <a:r>
              <a:rPr lang="en-VN" dirty="0">
                <a:latin typeface="Times New Roman" panose="02020603050405020304" pitchFamily="18" charset="0"/>
                <a:cs typeface="Times New Roman" panose="02020603050405020304" pitchFamily="18" charset="0"/>
              </a:rPr>
              <a:t>Gây mê khi làm thủ thuật</a:t>
            </a:r>
          </a:p>
          <a:p>
            <a:r>
              <a:rPr lang="en-VN" dirty="0">
                <a:latin typeface="Times New Roman" panose="02020603050405020304" pitchFamily="18" charset="0"/>
                <a:cs typeface="Times New Roman" panose="02020603050405020304" pitchFamily="18" charset="0"/>
              </a:rPr>
              <a:t>Nguy cơ hạ đường máu:</a:t>
            </a:r>
          </a:p>
          <a:p>
            <a:pPr lvl="1"/>
            <a:r>
              <a:rPr lang="en-US" dirty="0">
                <a:latin typeface="Times New Roman" panose="02020603050405020304" pitchFamily="18" charset="0"/>
                <a:cs typeface="Times New Roman" panose="02020603050405020304" pitchFamily="18" charset="0"/>
              </a:rPr>
              <a:t>N</a:t>
            </a:r>
            <a:r>
              <a:rPr lang="en-VN" dirty="0">
                <a:latin typeface="Times New Roman" panose="02020603050405020304" pitchFamily="18" charset="0"/>
                <a:cs typeface="Times New Roman" panose="02020603050405020304" pitchFamily="18" charset="0"/>
              </a:rPr>
              <a:t>hịn ăn</a:t>
            </a:r>
          </a:p>
          <a:p>
            <a:pPr lvl="1"/>
            <a:r>
              <a:rPr lang="en-US" dirty="0">
                <a:latin typeface="Times New Roman" panose="02020603050405020304" pitchFamily="18" charset="0"/>
                <a:cs typeface="Times New Roman" panose="02020603050405020304" pitchFamily="18" charset="0"/>
              </a:rPr>
              <a:t>Q</a:t>
            </a:r>
            <a:r>
              <a:rPr lang="en-VN" dirty="0">
                <a:latin typeface="Times New Roman" panose="02020603050405020304" pitchFamily="18" charset="0"/>
                <a:cs typeface="Times New Roman" panose="02020603050405020304" pitchFamily="18" charset="0"/>
              </a:rPr>
              <a:t>uá liều insulin nếu không thay đổi phác đồ</a:t>
            </a:r>
          </a:p>
          <a:p>
            <a:pPr lvl="1"/>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49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2CE2-B384-F24E-9661-BA2445534A63}"/>
              </a:ext>
            </a:extLst>
          </p:cNvPr>
          <p:cNvSpPr>
            <a:spLocks noGrp="1"/>
          </p:cNvSpPr>
          <p:nvPr>
            <p:ph type="title"/>
          </p:nvPr>
        </p:nvSpPr>
        <p:spPr/>
        <p:txBody>
          <a:bodyPr>
            <a:noAutofit/>
          </a:bodyPr>
          <a:lstStyle/>
          <a:p>
            <a:r>
              <a:rPr lang="en-VN" sz="2800" dirty="0">
                <a:latin typeface="Times New Roman" panose="02020603050405020304" pitchFamily="18" charset="0"/>
                <a:cs typeface="Times New Roman" panose="02020603050405020304" pitchFamily="18" charset="0"/>
              </a:rPr>
              <a:t>KIỂM SOÁT ĐH KHI THỰC HIỆN THỦ THUẬT CHẨN ĐOÁN</a:t>
            </a:r>
          </a:p>
        </p:txBody>
      </p:sp>
      <p:sp>
        <p:nvSpPr>
          <p:cNvPr id="3" name="Content Placeholder 2">
            <a:extLst>
              <a:ext uri="{FF2B5EF4-FFF2-40B4-BE49-F238E27FC236}">
                <a16:creationId xmlns:a16="http://schemas.microsoft.com/office/drawing/2014/main" id="{29B59314-4B3F-2546-BD17-F78782F04C86}"/>
              </a:ext>
            </a:extLst>
          </p:cNvPr>
          <p:cNvSpPr>
            <a:spLocks noGrp="1"/>
          </p:cNvSpPr>
          <p:nvPr>
            <p:ph idx="1"/>
          </p:nvPr>
        </p:nvSpPr>
        <p:spPr/>
        <p:txBody>
          <a:bodyPr>
            <a:normAutofit fontScale="92500"/>
          </a:bodyPr>
          <a:lstStyle/>
          <a:p>
            <a:pPr marL="68580" indent="0">
              <a:buNone/>
            </a:pPr>
            <a:r>
              <a:rPr lang="en-US" dirty="0">
                <a:latin typeface="Times New Roman" panose="02020603050405020304" pitchFamily="18" charset="0"/>
                <a:cs typeface="Times New Roman" panose="02020603050405020304" pitchFamily="18" charset="0"/>
              </a:rPr>
              <a:t>NGÀY TRƯỚC THỰC HIỆN THỦ THUẬT</a:t>
            </a:r>
          </a:p>
          <a:p>
            <a:pPr lvl="1"/>
            <a:r>
              <a:rPr lang="en-US" dirty="0" err="1"/>
              <a:t>Ngừng</a:t>
            </a:r>
            <a:r>
              <a:rPr lang="en-US" dirty="0"/>
              <a:t> metformin </a:t>
            </a:r>
            <a:r>
              <a:rPr lang="en-US" dirty="0" err="1"/>
              <a:t>khi</a:t>
            </a:r>
            <a:r>
              <a:rPr lang="en-US" dirty="0"/>
              <a:t> </a:t>
            </a:r>
            <a:r>
              <a:rPr lang="en-US" dirty="0" err="1"/>
              <a:t>bệnh</a:t>
            </a:r>
            <a:r>
              <a:rPr lang="en-US" dirty="0"/>
              <a:t> </a:t>
            </a:r>
            <a:r>
              <a:rPr lang="en-US" dirty="0" err="1"/>
              <a:t>nhân</a:t>
            </a:r>
            <a:r>
              <a:rPr lang="en-US" dirty="0"/>
              <a:t> </a:t>
            </a:r>
            <a:r>
              <a:rPr lang="en-US" dirty="0" err="1"/>
              <a:t>có</a:t>
            </a:r>
            <a:r>
              <a:rPr lang="en-US" dirty="0"/>
              <a:t> </a:t>
            </a:r>
            <a:r>
              <a:rPr lang="en-US" dirty="0" err="1"/>
              <a:t>chỉ</a:t>
            </a:r>
            <a:r>
              <a:rPr lang="en-US" dirty="0"/>
              <a:t> </a:t>
            </a:r>
            <a:r>
              <a:rPr lang="en-US" dirty="0" err="1"/>
              <a:t>định</a:t>
            </a:r>
            <a:r>
              <a:rPr lang="en-US" dirty="0"/>
              <a:t> </a:t>
            </a:r>
            <a:r>
              <a:rPr lang="en-US" dirty="0" err="1"/>
              <a:t>sử</a:t>
            </a:r>
            <a:r>
              <a:rPr lang="en-US" dirty="0"/>
              <a:t> </a:t>
            </a:r>
            <a:r>
              <a:rPr lang="en-US" dirty="0" err="1"/>
              <a:t>dụng</a:t>
            </a:r>
            <a:r>
              <a:rPr lang="en-US" dirty="0"/>
              <a:t> </a:t>
            </a:r>
            <a:r>
              <a:rPr lang="en-US" dirty="0" err="1"/>
              <a:t>thuốc</a:t>
            </a:r>
            <a:r>
              <a:rPr lang="en-US" dirty="0"/>
              <a:t> </a:t>
            </a:r>
            <a:r>
              <a:rPr lang="en-US" dirty="0" err="1"/>
              <a:t>cản</a:t>
            </a:r>
            <a:r>
              <a:rPr lang="en-US" dirty="0"/>
              <a:t> </a:t>
            </a:r>
            <a:r>
              <a:rPr lang="en-US" dirty="0" err="1"/>
              <a:t>quang</a:t>
            </a:r>
            <a:r>
              <a:rPr lang="en-US" dirty="0"/>
              <a:t> </a:t>
            </a:r>
            <a:r>
              <a:rPr lang="en-US" dirty="0" err="1"/>
              <a:t>nếu</a:t>
            </a:r>
            <a:r>
              <a:rPr lang="en-US" dirty="0"/>
              <a:t>:</a:t>
            </a:r>
            <a:endParaRPr lang="en-VN" dirty="0"/>
          </a:p>
          <a:p>
            <a:pPr lvl="2"/>
            <a:r>
              <a:rPr lang="en-US" dirty="0"/>
              <a:t>eGFR &lt; 60ml/</a:t>
            </a:r>
            <a:r>
              <a:rPr lang="en-US" dirty="0" err="1"/>
              <a:t>phút</a:t>
            </a:r>
            <a:r>
              <a:rPr lang="en-US" dirty="0"/>
              <a:t>/1.73 m</a:t>
            </a:r>
            <a:r>
              <a:rPr lang="en-US" baseline="30000" dirty="0"/>
              <a:t>2</a:t>
            </a:r>
            <a:endParaRPr lang="en-VN" dirty="0"/>
          </a:p>
          <a:p>
            <a:pPr lvl="2"/>
            <a:r>
              <a:rPr lang="en-US" dirty="0" err="1"/>
              <a:t>bệnh</a:t>
            </a:r>
            <a:r>
              <a:rPr lang="en-US" dirty="0"/>
              <a:t> </a:t>
            </a:r>
            <a:r>
              <a:rPr lang="en-US" dirty="0" err="1"/>
              <a:t>nhân</a:t>
            </a:r>
            <a:r>
              <a:rPr lang="en-US" dirty="0"/>
              <a:t> </a:t>
            </a:r>
            <a:r>
              <a:rPr lang="en-US" dirty="0" err="1"/>
              <a:t>có</a:t>
            </a:r>
            <a:r>
              <a:rPr lang="en-US" dirty="0"/>
              <a:t> </a:t>
            </a:r>
            <a:r>
              <a:rPr lang="en-US" dirty="0" err="1"/>
              <a:t>tiền</a:t>
            </a:r>
            <a:r>
              <a:rPr lang="en-US" dirty="0"/>
              <a:t> </a:t>
            </a:r>
            <a:r>
              <a:rPr lang="en-US" dirty="0" err="1"/>
              <a:t>sử</a:t>
            </a:r>
            <a:r>
              <a:rPr lang="en-US" dirty="0"/>
              <a:t> </a:t>
            </a:r>
            <a:r>
              <a:rPr lang="en-US" dirty="0" err="1"/>
              <a:t>bệnh</a:t>
            </a:r>
            <a:r>
              <a:rPr lang="en-US" dirty="0"/>
              <a:t> </a:t>
            </a:r>
            <a:r>
              <a:rPr lang="en-US" dirty="0" err="1"/>
              <a:t>gan</a:t>
            </a:r>
            <a:r>
              <a:rPr lang="en-US" dirty="0"/>
              <a:t>, </a:t>
            </a:r>
            <a:r>
              <a:rPr lang="en-US" dirty="0" err="1"/>
              <a:t>nghiện</a:t>
            </a:r>
            <a:r>
              <a:rPr lang="en-US" dirty="0"/>
              <a:t> </a:t>
            </a:r>
            <a:r>
              <a:rPr lang="en-US" dirty="0" err="1"/>
              <a:t>rượu</a:t>
            </a:r>
            <a:r>
              <a:rPr lang="en-US" dirty="0"/>
              <a:t>, </a:t>
            </a:r>
            <a:r>
              <a:rPr lang="en-US" dirty="0" err="1"/>
              <a:t>hoặc</a:t>
            </a:r>
            <a:r>
              <a:rPr lang="en-US" dirty="0"/>
              <a:t> </a:t>
            </a:r>
            <a:r>
              <a:rPr lang="en-US" dirty="0" err="1"/>
              <a:t>suy</a:t>
            </a:r>
            <a:r>
              <a:rPr lang="en-US" dirty="0"/>
              <a:t> </a:t>
            </a:r>
            <a:r>
              <a:rPr lang="en-US" dirty="0" err="1"/>
              <a:t>tim</a:t>
            </a:r>
            <a:endParaRPr lang="en-VN" dirty="0"/>
          </a:p>
          <a:p>
            <a:pPr lvl="2"/>
            <a:r>
              <a:rPr lang="en-US" dirty="0" err="1"/>
              <a:t>Thủ</a:t>
            </a:r>
            <a:r>
              <a:rPr lang="en-US" dirty="0"/>
              <a:t> </a:t>
            </a:r>
            <a:r>
              <a:rPr lang="en-US" dirty="0" err="1"/>
              <a:t>thuật</a:t>
            </a:r>
            <a:r>
              <a:rPr lang="en-US" dirty="0"/>
              <a:t> </a:t>
            </a:r>
            <a:r>
              <a:rPr lang="en-US" dirty="0" err="1"/>
              <a:t>tiêm</a:t>
            </a:r>
            <a:r>
              <a:rPr lang="en-US" dirty="0"/>
              <a:t> </a:t>
            </a:r>
            <a:r>
              <a:rPr lang="en-US" dirty="0" err="1"/>
              <a:t>thuốc</a:t>
            </a:r>
            <a:r>
              <a:rPr lang="en-US" dirty="0"/>
              <a:t> </a:t>
            </a:r>
            <a:r>
              <a:rPr lang="en-US" dirty="0" err="1"/>
              <a:t>cản</a:t>
            </a:r>
            <a:r>
              <a:rPr lang="en-US" dirty="0"/>
              <a:t> </a:t>
            </a:r>
            <a:r>
              <a:rPr lang="en-US" dirty="0" err="1"/>
              <a:t>quang</a:t>
            </a:r>
            <a:r>
              <a:rPr lang="en-US" dirty="0"/>
              <a:t> </a:t>
            </a:r>
            <a:r>
              <a:rPr lang="en-US" dirty="0" err="1"/>
              <a:t>đường</a:t>
            </a:r>
            <a:r>
              <a:rPr lang="en-US" dirty="0"/>
              <a:t> </a:t>
            </a:r>
            <a:r>
              <a:rPr lang="en-US" dirty="0" err="1"/>
              <a:t>động</a:t>
            </a:r>
            <a:r>
              <a:rPr lang="en-US" dirty="0"/>
              <a:t> </a:t>
            </a:r>
            <a:r>
              <a:rPr lang="en-US" dirty="0" err="1"/>
              <a:t>mạch</a:t>
            </a:r>
            <a:endParaRPr lang="en-VN" dirty="0"/>
          </a:p>
          <a:p>
            <a:pPr lvl="1"/>
            <a:r>
              <a:rPr lang="en-US" dirty="0" err="1"/>
              <a:t>Các</a:t>
            </a:r>
            <a:r>
              <a:rPr lang="en-US" dirty="0"/>
              <a:t> </a:t>
            </a:r>
            <a:r>
              <a:rPr lang="en-US" dirty="0" err="1"/>
              <a:t>thuốc</a:t>
            </a:r>
            <a:r>
              <a:rPr lang="en-US" dirty="0"/>
              <a:t> </a:t>
            </a:r>
            <a:r>
              <a:rPr lang="en-US" dirty="0" err="1"/>
              <a:t>hạ</a:t>
            </a:r>
            <a:r>
              <a:rPr lang="en-US" dirty="0"/>
              <a:t> </a:t>
            </a:r>
            <a:r>
              <a:rPr lang="en-US" dirty="0" err="1"/>
              <a:t>đường</a:t>
            </a:r>
            <a:r>
              <a:rPr lang="en-US" dirty="0"/>
              <a:t> </a:t>
            </a:r>
            <a:r>
              <a:rPr lang="en-US" dirty="0" err="1"/>
              <a:t>huyết</a:t>
            </a:r>
            <a:r>
              <a:rPr lang="en-US" dirty="0"/>
              <a:t> </a:t>
            </a:r>
            <a:r>
              <a:rPr lang="en-US" dirty="0" err="1"/>
              <a:t>khác</a:t>
            </a:r>
            <a:r>
              <a:rPr lang="en-US" dirty="0"/>
              <a:t> </a:t>
            </a:r>
            <a:r>
              <a:rPr lang="en-US" dirty="0" err="1"/>
              <a:t>vẫn</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phác</a:t>
            </a:r>
            <a:r>
              <a:rPr lang="en-US" dirty="0"/>
              <a:t> </a:t>
            </a:r>
            <a:r>
              <a:rPr lang="en-US" dirty="0" err="1"/>
              <a:t>đồ</a:t>
            </a:r>
            <a:endParaRPr lang="en-VN" dirty="0"/>
          </a:p>
          <a:p>
            <a:pPr lvl="1"/>
            <a:r>
              <a:rPr lang="en-US" dirty="0" err="1"/>
              <a:t>Tiêm</a:t>
            </a:r>
            <a:r>
              <a:rPr lang="en-US" dirty="0"/>
              <a:t> insulin </a:t>
            </a:r>
            <a:r>
              <a:rPr lang="en-US" dirty="0" err="1"/>
              <a:t>theo</a:t>
            </a:r>
            <a:r>
              <a:rPr lang="en-US" dirty="0"/>
              <a:t> </a:t>
            </a:r>
            <a:r>
              <a:rPr lang="en-US" dirty="0" err="1"/>
              <a:t>phác</a:t>
            </a:r>
            <a:r>
              <a:rPr lang="en-US" dirty="0"/>
              <a:t> </a:t>
            </a:r>
            <a:r>
              <a:rPr lang="en-US" dirty="0" err="1"/>
              <a:t>đồ</a:t>
            </a:r>
            <a:r>
              <a:rPr lang="en-US" dirty="0"/>
              <a:t>, </a:t>
            </a:r>
            <a:r>
              <a:rPr lang="en-US" dirty="0" err="1"/>
              <a:t>giảm</a:t>
            </a:r>
            <a:r>
              <a:rPr lang="en-US" dirty="0"/>
              <a:t> </a:t>
            </a:r>
            <a:r>
              <a:rPr lang="en-US" dirty="0" err="1"/>
              <a:t>liều</a:t>
            </a:r>
            <a:r>
              <a:rPr lang="en-US" dirty="0"/>
              <a:t> insulin </a:t>
            </a:r>
            <a:r>
              <a:rPr lang="en-US" dirty="0" err="1"/>
              <a:t>nền</a:t>
            </a:r>
            <a:r>
              <a:rPr lang="en-US" dirty="0"/>
              <a:t> 10-15% </a:t>
            </a:r>
            <a:r>
              <a:rPr lang="en-US" dirty="0" err="1"/>
              <a:t>nếu</a:t>
            </a:r>
            <a:r>
              <a:rPr lang="en-US" dirty="0"/>
              <a:t> </a:t>
            </a:r>
            <a:r>
              <a:rPr lang="en-US" dirty="0" err="1"/>
              <a:t>bệnh</a:t>
            </a:r>
            <a:r>
              <a:rPr lang="en-US" dirty="0"/>
              <a:t> </a:t>
            </a:r>
            <a:r>
              <a:rPr lang="en-US" dirty="0" err="1"/>
              <a:t>nhân</a:t>
            </a:r>
            <a:r>
              <a:rPr lang="en-US" dirty="0"/>
              <a:t> </a:t>
            </a:r>
            <a:r>
              <a:rPr lang="en-US" dirty="0" err="1"/>
              <a:t>thường</a:t>
            </a:r>
            <a:r>
              <a:rPr lang="en-US" dirty="0"/>
              <a:t> </a:t>
            </a:r>
            <a:r>
              <a:rPr lang="en-US" dirty="0" err="1"/>
              <a:t>xuyên</a:t>
            </a:r>
            <a:r>
              <a:rPr lang="en-US" dirty="0"/>
              <a:t> </a:t>
            </a:r>
            <a:r>
              <a:rPr lang="en-US" dirty="0" err="1"/>
              <a:t>có</a:t>
            </a:r>
            <a:r>
              <a:rPr lang="en-US" dirty="0"/>
              <a:t> </a:t>
            </a:r>
            <a:r>
              <a:rPr lang="en-US" dirty="0" err="1"/>
              <a:t>biểu</a:t>
            </a:r>
            <a:r>
              <a:rPr lang="en-US" dirty="0"/>
              <a:t> </a:t>
            </a:r>
            <a:r>
              <a:rPr lang="en-US" dirty="0" err="1"/>
              <a:t>hiện</a:t>
            </a:r>
            <a:r>
              <a:rPr lang="en-US" dirty="0"/>
              <a:t> </a:t>
            </a:r>
            <a:r>
              <a:rPr lang="en-US" dirty="0" err="1"/>
              <a:t>hạ</a:t>
            </a:r>
            <a:r>
              <a:rPr lang="en-US" dirty="0"/>
              <a:t> </a:t>
            </a:r>
            <a:r>
              <a:rPr lang="en-US" dirty="0" err="1"/>
              <a:t>đường</a:t>
            </a:r>
            <a:r>
              <a:rPr lang="en-US" dirty="0"/>
              <a:t> </a:t>
            </a:r>
            <a:r>
              <a:rPr lang="en-US" dirty="0" err="1"/>
              <a:t>máu</a:t>
            </a:r>
            <a:endParaRPr lang="en-VN" dirty="0"/>
          </a:p>
          <a:p>
            <a:pPr lvl="1"/>
            <a:endParaRPr lang="en-VN" dirty="0">
              <a:latin typeface="Times New Roman" panose="02020603050405020304" pitchFamily="18" charset="0"/>
              <a:cs typeface="Times New Roman" panose="02020603050405020304" pitchFamily="18" charset="0"/>
            </a:endParaRPr>
          </a:p>
          <a:p>
            <a:endParaRPr lang="en-VN" dirty="0"/>
          </a:p>
        </p:txBody>
      </p:sp>
    </p:spTree>
    <p:extLst>
      <p:ext uri="{BB962C8B-B14F-4D97-AF65-F5344CB8AC3E}">
        <p14:creationId xmlns:p14="http://schemas.microsoft.com/office/powerpoint/2010/main" val="269000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333500" y="1615678"/>
            <a:ext cx="6477000" cy="1565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742950" indent="-742950"/>
            <a:lvl2pPr/>
            <a:lvl3pPr/>
            <a:lvl4pPr/>
            <a:lvl5pPr/>
            <a:lvl6pPr/>
            <a:lvl7pPr/>
            <a:lvl8pPr/>
            <a:lvl9pPr/>
          </a:lstStyle>
          <a:p>
            <a:pPr marL="0" indent="0" algn="ctr" eaLnBrk="0" hangingPunct="0"/>
            <a:r>
              <a:rPr lang="en-US" sz="4200" dirty="0">
                <a:solidFill>
                  <a:schemeClr val="accent6"/>
                </a:solidFill>
                <a:latin typeface="Helvetica" panose="020B0604020202020204" pitchFamily="34" charset="0"/>
                <a:cs typeface="Helvetica" panose="020B0604020202020204" pitchFamily="34" charset="0"/>
              </a:rPr>
              <a:t>1. MỤC TIÊU KIỂM SOÁT ĐƯỜNG MÁU</a:t>
            </a:r>
          </a:p>
        </p:txBody>
      </p:sp>
    </p:spTree>
    <p:extLst>
      <p:ext uri="{BB962C8B-B14F-4D97-AF65-F5344CB8AC3E}">
        <p14:creationId xmlns:p14="http://schemas.microsoft.com/office/powerpoint/2010/main" val="743328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Picture 043"/>
          <p:cNvPicPr>
            <a:picLocks noGrp="1" noChangeAspect="1" noChangeArrowheads="1"/>
          </p:cNvPicPr>
          <p:nvPr>
            <p:ph sz="half" idx="2"/>
          </p:nvPr>
        </p:nvPicPr>
        <p:blipFill>
          <a:blip r:embed="rId3"/>
          <a:srcRect/>
          <a:stretch>
            <a:fillRect/>
          </a:stretch>
        </p:blipFill>
        <p:spPr>
          <a:xfrm>
            <a:off x="0" y="0"/>
            <a:ext cx="9144000" cy="5143500"/>
          </a:xfrm>
          <a:noFill/>
        </p:spPr>
      </p:pic>
      <p:sp>
        <p:nvSpPr>
          <p:cNvPr id="63491" name="Rectangle 3"/>
          <p:cNvSpPr>
            <a:spLocks noGrp="1" noChangeArrowheads="1"/>
          </p:cNvSpPr>
          <p:nvPr>
            <p:ph type="title"/>
          </p:nvPr>
        </p:nvSpPr>
        <p:spPr>
          <a:xfrm>
            <a:off x="457200" y="2000250"/>
            <a:ext cx="8229600" cy="857250"/>
          </a:xfrm>
        </p:spPr>
        <p:txBody>
          <a:bodyPr>
            <a:normAutofit fontScale="90000"/>
          </a:bodyPr>
          <a:lstStyle/>
          <a:p>
            <a:pPr eaLnBrk="1" hangingPunct="1"/>
            <a:r>
              <a:rPr lang="en-US" sz="6000">
                <a:solidFill>
                  <a:srgbClr val="FF0066"/>
                </a:solidFill>
                <a:latin typeface="Times New Roman" pitchFamily="18" charset="0"/>
              </a:rPr>
              <a:t>Trân trọng cảm ơn!</a:t>
            </a:r>
          </a:p>
        </p:txBody>
      </p:sp>
    </p:spTree>
    <p:custDataLst>
      <p:tags r:id="rId1"/>
    </p:custDataLst>
    <p:extLst>
      <p:ext uri="{BB962C8B-B14F-4D97-AF65-F5344CB8AC3E}">
        <p14:creationId xmlns:p14="http://schemas.microsoft.com/office/powerpoint/2010/main" val="5541755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a:cs typeface="Times New Roman"/>
              </a:rPr>
              <a:t>THEO DÕI VÀ KIỂM SOÁT ĐM NỘI VIỆN</a:t>
            </a:r>
          </a:p>
        </p:txBody>
      </p:sp>
      <p:sp>
        <p:nvSpPr>
          <p:cNvPr id="3" name="Content Placeholder 2"/>
          <p:cNvSpPr>
            <a:spLocks noGrp="1"/>
          </p:cNvSpPr>
          <p:nvPr>
            <p:ph idx="1"/>
          </p:nvPr>
        </p:nvSpPr>
        <p:spPr>
          <a:xfrm>
            <a:off x="228600" y="819150"/>
            <a:ext cx="8610600" cy="4324350"/>
          </a:xfrm>
        </p:spPr>
        <p:txBody>
          <a:bodyPr>
            <a:normAutofit/>
          </a:bodyPr>
          <a:lstStyle/>
          <a:p>
            <a:pPr algn="just"/>
            <a:r>
              <a:rPr lang="en-US" sz="2400" dirty="0" err="1">
                <a:latin typeface="Times New Roman"/>
                <a:cs typeface="Times New Roman"/>
              </a:rPr>
              <a:t>Xét</a:t>
            </a:r>
            <a:r>
              <a:rPr lang="en-US" sz="2400" dirty="0">
                <a:latin typeface="Times New Roman"/>
                <a:cs typeface="Times New Roman"/>
              </a:rPr>
              <a:t> </a:t>
            </a:r>
            <a:r>
              <a:rPr lang="en-US" sz="2400" dirty="0" err="1">
                <a:latin typeface="Times New Roman"/>
                <a:cs typeface="Times New Roman"/>
              </a:rPr>
              <a:t>nghiệm</a:t>
            </a:r>
            <a:r>
              <a:rPr lang="en-US" sz="2400" dirty="0">
                <a:latin typeface="Times New Roman"/>
                <a:cs typeface="Times New Roman"/>
              </a:rPr>
              <a:t> </a:t>
            </a:r>
            <a:r>
              <a:rPr lang="en-US" sz="2400" dirty="0">
                <a:solidFill>
                  <a:srgbClr val="FF0000"/>
                </a:solidFill>
                <a:latin typeface="Times New Roman"/>
                <a:cs typeface="Times New Roman"/>
              </a:rPr>
              <a:t>HbA1c</a:t>
            </a:r>
            <a:r>
              <a:rPr lang="en-US" sz="2400" dirty="0">
                <a:latin typeface="Times New Roman"/>
                <a:cs typeface="Times New Roman"/>
              </a:rPr>
              <a:t> </a:t>
            </a:r>
            <a:r>
              <a:rPr lang="en-US" sz="2400" dirty="0" err="1">
                <a:latin typeface="Times New Roman"/>
                <a:cs typeface="Times New Roman"/>
              </a:rPr>
              <a:t>cho</a:t>
            </a:r>
            <a:r>
              <a:rPr lang="en-US" sz="2400" dirty="0">
                <a:latin typeface="Times New Roman"/>
                <a:cs typeface="Times New Roman"/>
              </a:rPr>
              <a:t> </a:t>
            </a:r>
            <a:r>
              <a:rPr lang="en-US" sz="2400" dirty="0" err="1">
                <a:latin typeface="Times New Roman"/>
                <a:cs typeface="Times New Roman"/>
              </a:rPr>
              <a:t>những</a:t>
            </a:r>
            <a:r>
              <a:rPr lang="en-US" sz="2400" dirty="0">
                <a:latin typeface="Times New Roman"/>
                <a:cs typeface="Times New Roman"/>
              </a:rPr>
              <a:t> </a:t>
            </a:r>
            <a:r>
              <a:rPr lang="en-US" sz="2400" dirty="0" err="1">
                <a:latin typeface="Times New Roman"/>
                <a:cs typeface="Times New Roman"/>
              </a:rPr>
              <a:t>trường</a:t>
            </a:r>
            <a:r>
              <a:rPr lang="en-US" sz="2400" dirty="0">
                <a:latin typeface="Times New Roman"/>
                <a:cs typeface="Times New Roman"/>
              </a:rPr>
              <a:t> </a:t>
            </a:r>
            <a:r>
              <a:rPr lang="en-US" sz="2400" dirty="0" err="1">
                <a:latin typeface="Times New Roman"/>
                <a:cs typeface="Times New Roman"/>
              </a:rPr>
              <a:t>hợp</a:t>
            </a:r>
            <a:r>
              <a:rPr lang="en-US" sz="2400" dirty="0">
                <a:latin typeface="Times New Roman"/>
                <a:cs typeface="Times New Roman"/>
              </a:rPr>
              <a:t> </a:t>
            </a:r>
            <a:r>
              <a:rPr lang="en-US" sz="2400" dirty="0" err="1">
                <a:latin typeface="Times New Roman"/>
                <a:cs typeface="Times New Roman"/>
              </a:rPr>
              <a:t>bị</a:t>
            </a:r>
            <a:r>
              <a:rPr lang="en-US" sz="2400" dirty="0">
                <a:latin typeface="Times New Roman"/>
                <a:cs typeface="Times New Roman"/>
              </a:rPr>
              <a:t> ĐTĐ </a:t>
            </a:r>
            <a:r>
              <a:rPr lang="en-US" sz="2400" dirty="0" err="1">
                <a:latin typeface="Times New Roman"/>
                <a:cs typeface="Times New Roman"/>
              </a:rPr>
              <a:t>hoặc</a:t>
            </a:r>
            <a:r>
              <a:rPr lang="en-US" sz="2400" dirty="0">
                <a:latin typeface="Times New Roman"/>
                <a:cs typeface="Times New Roman"/>
              </a:rPr>
              <a:t> </a:t>
            </a:r>
            <a:r>
              <a:rPr lang="en-US" sz="2400" dirty="0" err="1">
                <a:latin typeface="Times New Roman"/>
                <a:cs typeface="Times New Roman"/>
              </a:rPr>
              <a:t>tăng</a:t>
            </a:r>
            <a:r>
              <a:rPr lang="en-US" sz="2400" dirty="0">
                <a:latin typeface="Times New Roman"/>
                <a:cs typeface="Times New Roman"/>
              </a:rPr>
              <a:t> </a:t>
            </a:r>
            <a:r>
              <a:rPr lang="en-US" sz="2400" dirty="0" err="1">
                <a:latin typeface="Times New Roman"/>
                <a:cs typeface="Times New Roman"/>
              </a:rPr>
              <a:t>đường</a:t>
            </a:r>
            <a:r>
              <a:rPr lang="en-US" sz="2400" dirty="0">
                <a:latin typeface="Times New Roman"/>
                <a:cs typeface="Times New Roman"/>
              </a:rPr>
              <a:t> </a:t>
            </a:r>
            <a:r>
              <a:rPr lang="en-US" sz="2400" dirty="0" err="1">
                <a:latin typeface="Times New Roman"/>
                <a:cs typeface="Times New Roman"/>
              </a:rPr>
              <a:t>huyết</a:t>
            </a:r>
            <a:r>
              <a:rPr lang="en-US" sz="2400" dirty="0">
                <a:latin typeface="Times New Roman"/>
                <a:cs typeface="Times New Roman"/>
              </a:rPr>
              <a:t> ( glucose &gt; 7.8 </a:t>
            </a:r>
            <a:r>
              <a:rPr lang="en-US" sz="2400" dirty="0" err="1">
                <a:latin typeface="Times New Roman"/>
                <a:cs typeface="Times New Roman"/>
              </a:rPr>
              <a:t>mmol</a:t>
            </a:r>
            <a:r>
              <a:rPr lang="en-US" sz="2400" dirty="0">
                <a:latin typeface="Times New Roman"/>
                <a:cs typeface="Times New Roman"/>
              </a:rPr>
              <a:t>/l) </a:t>
            </a:r>
            <a:r>
              <a:rPr lang="en-US" sz="2400" dirty="0" err="1">
                <a:latin typeface="Times New Roman"/>
                <a:cs typeface="Times New Roman"/>
              </a:rPr>
              <a:t>khi</a:t>
            </a:r>
            <a:r>
              <a:rPr lang="en-US" sz="2400" dirty="0">
                <a:latin typeface="Times New Roman"/>
                <a:cs typeface="Times New Roman"/>
              </a:rPr>
              <a:t> </a:t>
            </a:r>
            <a:r>
              <a:rPr lang="en-US" sz="2400" dirty="0" err="1">
                <a:latin typeface="Times New Roman"/>
                <a:cs typeface="Times New Roman"/>
              </a:rPr>
              <a:t>nhập</a:t>
            </a:r>
            <a:r>
              <a:rPr lang="en-US" sz="2400" dirty="0">
                <a:latin typeface="Times New Roman"/>
                <a:cs typeface="Times New Roman"/>
              </a:rPr>
              <a:t> </a:t>
            </a:r>
            <a:r>
              <a:rPr lang="en-US" sz="2400" dirty="0" err="1">
                <a:latin typeface="Times New Roman"/>
                <a:cs typeface="Times New Roman"/>
              </a:rPr>
              <a:t>viện</a:t>
            </a:r>
            <a:r>
              <a:rPr lang="en-US" sz="2400" dirty="0">
                <a:latin typeface="Times New Roman"/>
                <a:cs typeface="Times New Roman"/>
              </a:rPr>
              <a:t> </a:t>
            </a:r>
            <a:r>
              <a:rPr lang="en-US" sz="2400" dirty="0" err="1">
                <a:latin typeface="Times New Roman"/>
                <a:cs typeface="Times New Roman"/>
              </a:rPr>
              <a:t>nếu</a:t>
            </a:r>
            <a:r>
              <a:rPr lang="en-US" sz="2400" dirty="0">
                <a:latin typeface="Times New Roman"/>
                <a:cs typeface="Times New Roman"/>
              </a:rPr>
              <a:t> </a:t>
            </a:r>
            <a:r>
              <a:rPr lang="en-US" sz="2400" dirty="0" err="1">
                <a:latin typeface="Times New Roman"/>
                <a:cs typeface="Times New Roman"/>
              </a:rPr>
              <a:t>chưa</a:t>
            </a:r>
            <a:r>
              <a:rPr lang="en-US" sz="2400" dirty="0">
                <a:latin typeface="Times New Roman"/>
                <a:cs typeface="Times New Roman"/>
              </a:rPr>
              <a:t> </a:t>
            </a:r>
            <a:r>
              <a:rPr lang="en-US" sz="2400" dirty="0" err="1">
                <a:latin typeface="Times New Roman"/>
                <a:cs typeface="Times New Roman"/>
              </a:rPr>
              <a:t>được</a:t>
            </a:r>
            <a:r>
              <a:rPr lang="en-US" sz="2400" dirty="0">
                <a:latin typeface="Times New Roman"/>
                <a:cs typeface="Times New Roman"/>
              </a:rPr>
              <a:t> </a:t>
            </a:r>
            <a:r>
              <a:rPr lang="en-US" sz="2400" dirty="0" err="1">
                <a:latin typeface="Times New Roman"/>
                <a:cs typeface="Times New Roman"/>
              </a:rPr>
              <a:t>làm</a:t>
            </a:r>
            <a:r>
              <a:rPr lang="en-US" sz="2400" dirty="0">
                <a:latin typeface="Times New Roman"/>
                <a:cs typeface="Times New Roman"/>
              </a:rPr>
              <a:t> 3 </a:t>
            </a:r>
            <a:r>
              <a:rPr lang="en-US" sz="2400" dirty="0" err="1">
                <a:latin typeface="Times New Roman"/>
                <a:cs typeface="Times New Roman"/>
              </a:rPr>
              <a:t>tháng</a:t>
            </a:r>
            <a:r>
              <a:rPr lang="en-US" sz="2400" dirty="0">
                <a:latin typeface="Times New Roman"/>
                <a:cs typeface="Times New Roman"/>
              </a:rPr>
              <a:t> </a:t>
            </a:r>
            <a:r>
              <a:rPr lang="en-US" sz="2400" dirty="0" err="1">
                <a:latin typeface="Times New Roman"/>
                <a:cs typeface="Times New Roman"/>
              </a:rPr>
              <a:t>trước</a:t>
            </a:r>
            <a:r>
              <a:rPr lang="en-US" sz="2400" dirty="0">
                <a:latin typeface="Times New Roman"/>
                <a:cs typeface="Times New Roman"/>
              </a:rPr>
              <a:t> </a:t>
            </a:r>
            <a:r>
              <a:rPr lang="en-US" sz="2400" dirty="0" err="1">
                <a:latin typeface="Times New Roman"/>
                <a:cs typeface="Times New Roman"/>
              </a:rPr>
              <a:t>đó</a:t>
            </a:r>
            <a:endParaRPr lang="en-US" sz="2400" dirty="0">
              <a:latin typeface="Times New Roman"/>
              <a:cs typeface="Times New Roman"/>
            </a:endParaRPr>
          </a:p>
          <a:p>
            <a:pPr algn="just"/>
            <a:r>
              <a:rPr lang="en-US" sz="2400" dirty="0" err="1">
                <a:latin typeface="Times New Roman"/>
                <a:cs typeface="Times New Roman"/>
              </a:rPr>
              <a:t>Mục</a:t>
            </a:r>
            <a:r>
              <a:rPr lang="en-US" sz="2400" dirty="0">
                <a:latin typeface="Times New Roman"/>
                <a:cs typeface="Times New Roman"/>
              </a:rPr>
              <a:t> </a:t>
            </a:r>
            <a:r>
              <a:rPr lang="en-US" sz="2400" dirty="0" err="1">
                <a:latin typeface="Times New Roman"/>
                <a:cs typeface="Times New Roman"/>
              </a:rPr>
              <a:t>tiêu</a:t>
            </a:r>
            <a:r>
              <a:rPr lang="en-US" sz="2400" dirty="0">
                <a:latin typeface="Times New Roman"/>
                <a:cs typeface="Times New Roman"/>
              </a:rPr>
              <a:t> </a:t>
            </a:r>
            <a:r>
              <a:rPr lang="en-US" sz="2400" dirty="0" err="1">
                <a:latin typeface="Times New Roman"/>
                <a:cs typeface="Times New Roman"/>
              </a:rPr>
              <a:t>đường</a:t>
            </a:r>
            <a:r>
              <a:rPr lang="en-US" sz="2400" dirty="0">
                <a:latin typeface="Times New Roman"/>
                <a:cs typeface="Times New Roman"/>
              </a:rPr>
              <a:t> </a:t>
            </a:r>
            <a:r>
              <a:rPr lang="en-US" sz="2400" dirty="0" err="1">
                <a:latin typeface="Times New Roman"/>
                <a:cs typeface="Times New Roman"/>
              </a:rPr>
              <a:t>máu</a:t>
            </a:r>
            <a:r>
              <a:rPr lang="en-US" sz="2400" dirty="0">
                <a:latin typeface="Times New Roman"/>
                <a:cs typeface="Times New Roman"/>
              </a:rPr>
              <a:t> </a:t>
            </a:r>
            <a:r>
              <a:rPr lang="en-US" sz="2400" dirty="0" err="1">
                <a:latin typeface="Times New Roman"/>
                <a:cs typeface="Times New Roman"/>
              </a:rPr>
              <a:t>nội</a:t>
            </a:r>
            <a:r>
              <a:rPr lang="en-US" sz="2400" dirty="0">
                <a:latin typeface="Times New Roman"/>
                <a:cs typeface="Times New Roman"/>
              </a:rPr>
              <a:t> </a:t>
            </a:r>
            <a:r>
              <a:rPr lang="en-US" sz="2400" dirty="0" err="1">
                <a:latin typeface="Times New Roman"/>
                <a:cs typeface="Times New Roman"/>
              </a:rPr>
              <a:t>viện</a:t>
            </a:r>
            <a:r>
              <a:rPr lang="en-US" sz="2400" dirty="0">
                <a:latin typeface="Times New Roman"/>
                <a:cs typeface="Times New Roman"/>
              </a:rPr>
              <a:t> : </a:t>
            </a:r>
            <a:r>
              <a:rPr lang="en-US" sz="2400" dirty="0">
                <a:solidFill>
                  <a:srgbClr val="FF0000"/>
                </a:solidFill>
                <a:latin typeface="Times New Roman"/>
                <a:cs typeface="Times New Roman"/>
              </a:rPr>
              <a:t>7.8 – 10 </a:t>
            </a:r>
            <a:r>
              <a:rPr lang="en-US" sz="2400" dirty="0" err="1">
                <a:solidFill>
                  <a:srgbClr val="FF0000"/>
                </a:solidFill>
                <a:latin typeface="Times New Roman"/>
                <a:cs typeface="Times New Roman"/>
              </a:rPr>
              <a:t>mmol</a:t>
            </a:r>
            <a:r>
              <a:rPr lang="en-US" sz="2400" dirty="0">
                <a:solidFill>
                  <a:srgbClr val="FF0000"/>
                </a:solidFill>
                <a:latin typeface="Times New Roman"/>
                <a:cs typeface="Times New Roman"/>
              </a:rPr>
              <a:t>/l </a:t>
            </a:r>
            <a:r>
              <a:rPr lang="en-US" sz="2400" dirty="0" err="1">
                <a:latin typeface="Times New Roman"/>
                <a:cs typeface="Times New Roman"/>
              </a:rPr>
              <a:t>áp</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với</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trường</a:t>
            </a:r>
            <a:r>
              <a:rPr lang="en-US" sz="2400" dirty="0">
                <a:latin typeface="Times New Roman"/>
                <a:cs typeface="Times New Roman"/>
              </a:rPr>
              <a:t> </a:t>
            </a:r>
            <a:r>
              <a:rPr lang="en-US" sz="2400" dirty="0" err="1">
                <a:latin typeface="Times New Roman"/>
                <a:cs typeface="Times New Roman"/>
              </a:rPr>
              <a:t>hợp</a:t>
            </a:r>
            <a:r>
              <a:rPr lang="en-US" sz="2400" dirty="0">
                <a:latin typeface="Times New Roman"/>
                <a:cs typeface="Times New Roman"/>
              </a:rPr>
              <a:t> critical illness </a:t>
            </a:r>
            <a:r>
              <a:rPr lang="en-US" sz="2400" dirty="0" err="1">
                <a:latin typeface="Times New Roman"/>
                <a:cs typeface="Times New Roman"/>
              </a:rPr>
              <a:t>và</a:t>
            </a:r>
            <a:r>
              <a:rPr lang="en-US" sz="2400" dirty="0">
                <a:latin typeface="Times New Roman"/>
                <a:cs typeface="Times New Roman"/>
              </a:rPr>
              <a:t> non- critical illness</a:t>
            </a:r>
          </a:p>
          <a:p>
            <a:pPr algn="just"/>
            <a:r>
              <a:rPr lang="en-US" sz="2400" dirty="0" err="1">
                <a:latin typeface="Times New Roman"/>
                <a:cs typeface="Times New Roman"/>
              </a:rPr>
              <a:t>Mục</a:t>
            </a:r>
            <a:r>
              <a:rPr lang="en-US" sz="2400" dirty="0">
                <a:latin typeface="Times New Roman"/>
                <a:cs typeface="Times New Roman"/>
              </a:rPr>
              <a:t> </a:t>
            </a:r>
            <a:r>
              <a:rPr lang="en-US" sz="2400" dirty="0" err="1">
                <a:latin typeface="Times New Roman"/>
                <a:cs typeface="Times New Roman"/>
              </a:rPr>
              <a:t>tiêu</a:t>
            </a:r>
            <a:r>
              <a:rPr lang="en-US" sz="2400" dirty="0">
                <a:latin typeface="Times New Roman"/>
                <a:cs typeface="Times New Roman"/>
              </a:rPr>
              <a:t> : </a:t>
            </a:r>
            <a:r>
              <a:rPr lang="en-US" sz="2400" dirty="0">
                <a:solidFill>
                  <a:srgbClr val="FF0000"/>
                </a:solidFill>
                <a:latin typeface="Times New Roman"/>
                <a:cs typeface="Times New Roman"/>
              </a:rPr>
              <a:t>6.1 – 7.8 mmol/l </a:t>
            </a:r>
            <a:r>
              <a:rPr lang="en-US" sz="2400" dirty="0" err="1">
                <a:latin typeface="Times New Roman"/>
                <a:cs typeface="Times New Roman"/>
              </a:rPr>
              <a:t>có</a:t>
            </a:r>
            <a:r>
              <a:rPr lang="en-US" sz="2400" dirty="0">
                <a:latin typeface="Times New Roman"/>
                <a:cs typeface="Times New Roman"/>
              </a:rPr>
              <a:t> </a:t>
            </a:r>
            <a:r>
              <a:rPr lang="en-US" sz="2400" dirty="0" err="1">
                <a:latin typeface="Times New Roman"/>
                <a:cs typeface="Times New Roman"/>
              </a:rPr>
              <a:t>thể</a:t>
            </a:r>
            <a:r>
              <a:rPr lang="en-US" sz="2400" dirty="0">
                <a:latin typeface="Times New Roman"/>
                <a:cs typeface="Times New Roman"/>
              </a:rPr>
              <a:t> </a:t>
            </a:r>
            <a:r>
              <a:rPr lang="en-US" sz="2400" dirty="0" err="1">
                <a:latin typeface="Times New Roman"/>
                <a:cs typeface="Times New Roman"/>
              </a:rPr>
              <a:t>áp</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nếu</a:t>
            </a:r>
            <a:r>
              <a:rPr lang="en-US" sz="2400" dirty="0">
                <a:latin typeface="Times New Roman"/>
                <a:cs typeface="Times New Roman"/>
              </a:rPr>
              <a:t> </a:t>
            </a:r>
            <a:r>
              <a:rPr lang="en-US" sz="2400" dirty="0" err="1">
                <a:latin typeface="Times New Roman"/>
                <a:cs typeface="Times New Roman"/>
              </a:rPr>
              <a:t>không</a:t>
            </a:r>
            <a:r>
              <a:rPr lang="en-US" sz="2400" dirty="0">
                <a:latin typeface="Times New Roman"/>
                <a:cs typeface="Times New Roman"/>
              </a:rPr>
              <a:t> </a:t>
            </a:r>
            <a:r>
              <a:rPr lang="en-US" sz="2400" dirty="0" err="1">
                <a:latin typeface="Times New Roman"/>
                <a:cs typeface="Times New Roman"/>
              </a:rPr>
              <a:t>bị</a:t>
            </a:r>
            <a:r>
              <a:rPr lang="en-US" sz="2400" dirty="0">
                <a:latin typeface="Times New Roman"/>
                <a:cs typeface="Times New Roman"/>
              </a:rPr>
              <a:t> </a:t>
            </a:r>
            <a:r>
              <a:rPr lang="en-US" sz="2400" dirty="0" err="1">
                <a:latin typeface="Times New Roman"/>
                <a:cs typeface="Times New Roman"/>
              </a:rPr>
              <a:t>hạ</a:t>
            </a:r>
            <a:r>
              <a:rPr lang="en-US" sz="2400" dirty="0">
                <a:latin typeface="Times New Roman"/>
                <a:cs typeface="Times New Roman"/>
              </a:rPr>
              <a:t> </a:t>
            </a:r>
            <a:r>
              <a:rPr lang="en-US" sz="2400" dirty="0" err="1">
                <a:latin typeface="Times New Roman"/>
                <a:cs typeface="Times New Roman"/>
              </a:rPr>
              <a:t>đường</a:t>
            </a:r>
            <a:r>
              <a:rPr lang="en-US" sz="2400" dirty="0">
                <a:latin typeface="Times New Roman"/>
                <a:cs typeface="Times New Roman"/>
              </a:rPr>
              <a:t> </a:t>
            </a:r>
            <a:r>
              <a:rPr lang="en-US" sz="2400" dirty="0" err="1">
                <a:latin typeface="Times New Roman"/>
                <a:cs typeface="Times New Roman"/>
              </a:rPr>
              <a:t>huyết</a:t>
            </a:r>
            <a:endParaRPr lang="en-US" sz="2400" dirty="0">
              <a:latin typeface="Times New Roman"/>
              <a:cs typeface="Times New Roman"/>
            </a:endParaRPr>
          </a:p>
          <a:p>
            <a:pPr algn="just"/>
            <a:r>
              <a:rPr lang="en-US" sz="2400" dirty="0" err="1">
                <a:latin typeface="Times New Roman"/>
                <a:cs typeface="Times New Roman"/>
              </a:rPr>
              <a:t>Nhóm</a:t>
            </a:r>
            <a:r>
              <a:rPr lang="en-US" sz="2400" dirty="0">
                <a:latin typeface="Times New Roman"/>
                <a:cs typeface="Times New Roman"/>
              </a:rPr>
              <a:t> </a:t>
            </a:r>
            <a:r>
              <a:rPr lang="en-US" sz="2400" dirty="0" err="1">
                <a:latin typeface="Times New Roman"/>
                <a:cs typeface="Times New Roman"/>
              </a:rPr>
              <a:t>nguy</a:t>
            </a:r>
            <a:r>
              <a:rPr lang="en-US" sz="2400" dirty="0">
                <a:latin typeface="Times New Roman"/>
                <a:cs typeface="Times New Roman"/>
              </a:rPr>
              <a:t> </a:t>
            </a:r>
            <a:r>
              <a:rPr lang="en-US" sz="2400" dirty="0" err="1">
                <a:latin typeface="Times New Roman"/>
                <a:cs typeface="Times New Roman"/>
              </a:rPr>
              <a:t>cơ</a:t>
            </a:r>
            <a:r>
              <a:rPr lang="en-US" sz="2400" dirty="0">
                <a:latin typeface="Times New Roman"/>
                <a:cs typeface="Times New Roman"/>
              </a:rPr>
              <a:t> </a:t>
            </a:r>
            <a:r>
              <a:rPr lang="en-US" sz="2400" dirty="0" err="1">
                <a:latin typeface="Times New Roman"/>
                <a:cs typeface="Times New Roman"/>
              </a:rPr>
              <a:t>cao</a:t>
            </a:r>
            <a:r>
              <a:rPr lang="en-US" sz="2400" dirty="0">
                <a:latin typeface="Times New Roman"/>
                <a:cs typeface="Times New Roman"/>
              </a:rPr>
              <a:t> </a:t>
            </a:r>
            <a:r>
              <a:rPr lang="en-US" sz="2400" dirty="0" err="1">
                <a:latin typeface="Times New Roman"/>
                <a:cs typeface="Times New Roman"/>
              </a:rPr>
              <a:t>bị</a:t>
            </a:r>
            <a:r>
              <a:rPr lang="en-US" sz="2400" dirty="0">
                <a:latin typeface="Times New Roman"/>
                <a:cs typeface="Times New Roman"/>
              </a:rPr>
              <a:t> </a:t>
            </a:r>
            <a:r>
              <a:rPr lang="en-US" sz="2400" dirty="0" err="1">
                <a:latin typeface="Times New Roman"/>
                <a:cs typeface="Times New Roman"/>
              </a:rPr>
              <a:t>hạ</a:t>
            </a:r>
            <a:r>
              <a:rPr lang="en-US" sz="2400" dirty="0">
                <a:latin typeface="Times New Roman"/>
                <a:cs typeface="Times New Roman"/>
              </a:rPr>
              <a:t> </a:t>
            </a:r>
            <a:r>
              <a:rPr lang="en-US" sz="2400" dirty="0" err="1">
                <a:latin typeface="Times New Roman"/>
                <a:cs typeface="Times New Roman"/>
              </a:rPr>
              <a:t>đường</a:t>
            </a:r>
            <a:r>
              <a:rPr lang="en-US" sz="2400" dirty="0">
                <a:latin typeface="Times New Roman"/>
                <a:cs typeface="Times New Roman"/>
              </a:rPr>
              <a:t> </a:t>
            </a:r>
            <a:r>
              <a:rPr lang="en-US" sz="2400" dirty="0" err="1">
                <a:latin typeface="Times New Roman"/>
                <a:cs typeface="Times New Roman"/>
              </a:rPr>
              <a:t>máu</a:t>
            </a:r>
            <a:r>
              <a:rPr lang="en-US" sz="2400" dirty="0">
                <a:latin typeface="Times New Roman"/>
                <a:cs typeface="Times New Roman"/>
              </a:rPr>
              <a:t> : 7.8 – 14 mmol/l</a:t>
            </a:r>
          </a:p>
        </p:txBody>
      </p:sp>
    </p:spTree>
    <p:extLst>
      <p:ext uri="{BB962C8B-B14F-4D97-AF65-F5344CB8AC3E}">
        <p14:creationId xmlns:p14="http://schemas.microsoft.com/office/powerpoint/2010/main" val="76479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9136A8-0B96-D943-8533-31C70CC8872C}"/>
              </a:ext>
            </a:extLst>
          </p:cNvPr>
          <p:cNvPicPr>
            <a:picLocks noChangeAspect="1"/>
          </p:cNvPicPr>
          <p:nvPr/>
        </p:nvPicPr>
        <p:blipFill>
          <a:blip r:embed="rId2"/>
          <a:stretch>
            <a:fillRect/>
          </a:stretch>
        </p:blipFill>
        <p:spPr>
          <a:xfrm>
            <a:off x="76200" y="911819"/>
            <a:ext cx="8557023" cy="3857626"/>
          </a:xfrm>
          <a:prstGeom prst="rect">
            <a:avLst/>
          </a:prstGeom>
        </p:spPr>
      </p:pic>
      <p:sp>
        <p:nvSpPr>
          <p:cNvPr id="9" name="Oval 8">
            <a:extLst>
              <a:ext uri="{FF2B5EF4-FFF2-40B4-BE49-F238E27FC236}">
                <a16:creationId xmlns:a16="http://schemas.microsoft.com/office/drawing/2014/main" id="{2E04B5AB-D08F-F54E-9BB8-0562A50931B9}"/>
              </a:ext>
            </a:extLst>
          </p:cNvPr>
          <p:cNvSpPr/>
          <p:nvPr/>
        </p:nvSpPr>
        <p:spPr>
          <a:xfrm>
            <a:off x="3671174" y="1504950"/>
            <a:ext cx="885254" cy="8603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p>
        </p:txBody>
      </p:sp>
      <p:sp>
        <p:nvSpPr>
          <p:cNvPr id="5" name="Title 4">
            <a:extLst>
              <a:ext uri="{FF2B5EF4-FFF2-40B4-BE49-F238E27FC236}">
                <a16:creationId xmlns:a16="http://schemas.microsoft.com/office/drawing/2014/main" id="{AEDCEDB7-360C-3F49-A542-6C4AB32CDC13}"/>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3830499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XID" val="4"/>
  <p:tag name="SID" val="318"/>
  <p:tag name="NAME" val="Trân trọng cảm ơ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23970</TotalTime>
  <Words>4016</Words>
  <Application>Microsoft Macintosh PowerPoint</Application>
  <PresentationFormat>On-screen Show (16:9)</PresentationFormat>
  <Paragraphs>580</Paragraphs>
  <Slides>70</Slides>
  <Notes>19</Notes>
  <HiddenSlides>24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7" baseType="lpstr">
      <vt:lpstr>Arial</vt:lpstr>
      <vt:lpstr>Calibri</vt:lpstr>
      <vt:lpstr>Cambria</vt:lpstr>
      <vt:lpstr>Helvetica</vt:lpstr>
      <vt:lpstr>Times New Roman</vt:lpstr>
      <vt:lpstr>Office Theme</vt:lpstr>
      <vt:lpstr>Document</vt:lpstr>
      <vt:lpstr>TS.BS. LÊ BÁ NGỌC </vt:lpstr>
      <vt:lpstr>ĐỊNH NGHĨA</vt:lpstr>
      <vt:lpstr>TẠI SAO?</vt:lpstr>
      <vt:lpstr>TẠI SAO?</vt:lpstr>
      <vt:lpstr>TÍNH CẦN THIẾT?</vt:lpstr>
      <vt:lpstr>MỤC TIÊU KỲ VỌNG</vt:lpstr>
      <vt:lpstr>PowerPoint Presentation</vt:lpstr>
      <vt:lpstr>THEO DÕI VÀ KIỂM SOÁT ĐM NỘI VIỆN</vt:lpstr>
      <vt:lpstr>PowerPoint Presentation</vt:lpstr>
      <vt:lpstr>KHUYẾN CÁO THỬ ĐƯỜNG MÁU</vt:lpstr>
      <vt:lpstr>PowerPoint Presentation</vt:lpstr>
      <vt:lpstr>PowerPoint Presentation</vt:lpstr>
      <vt:lpstr>CÓ NHỮNG PHÁC ĐỒ NÀO?</vt:lpstr>
      <vt:lpstr>CÓ NHỮNG PHÁC ĐỒ NÀO?</vt:lpstr>
      <vt:lpstr>CÓ NHỮNG PHÁC ĐỒ NÀO?</vt:lpstr>
      <vt:lpstr>PowerPoint Presentation</vt:lpstr>
      <vt:lpstr>Ca lâm sàng 1</vt:lpstr>
      <vt:lpstr>Ca lâm sàng 1</vt:lpstr>
      <vt:lpstr>Ca lâm sàng 2 </vt:lpstr>
      <vt:lpstr>Ca lâm sàng 2 </vt:lpstr>
      <vt:lpstr>CA LÂM SÀNG 3</vt:lpstr>
      <vt:lpstr>CA LÂM SÀNG 3</vt:lpstr>
      <vt:lpstr>PowerPoint Presentation</vt:lpstr>
      <vt:lpstr>CA LÂM SÀNG SỬ DỤNG CORTICOID</vt:lpstr>
      <vt:lpstr>YẾU TỐ CẦN QUAN TÂM TRONG PHÁC ĐỒ TRUYỀN INSULIN TĨNH MẠCH LIÊN TỤC?</vt:lpstr>
      <vt:lpstr>MỘT SỐ CHỈ ĐỊNH TRUYỀN INSULIN</vt:lpstr>
      <vt:lpstr>ÁP DỤNG PHÁC ĐỒ NÀO?</vt:lpstr>
      <vt:lpstr>PowerPoint Presentation</vt:lpstr>
      <vt:lpstr>Dao động đường huyết ( glucose variability)</vt:lpstr>
      <vt:lpstr>DIỄN BIẾN ĐƯỜNG MÁU MAO MẠCH</vt:lpstr>
      <vt:lpstr>DIỄN BIẾN ĐƯỜNG MÁU MAO MẠCH</vt:lpstr>
      <vt:lpstr>DIỄN BIẾN ĐƯỜNG MÁU MAO MẠCH</vt:lpstr>
      <vt:lpstr>DIỄN BIẾN ĐƯỜNG MÁU MAO MẠCH</vt:lpstr>
      <vt:lpstr>PHÁC ĐỒ TRUYỀN INSULIN </vt:lpstr>
      <vt:lpstr>PowerPoint Presentation</vt:lpstr>
      <vt:lpstr>BỔ SUNG INSULIN THEO NHU CẦU DINH DƯỠNG</vt:lpstr>
      <vt:lpstr>Diễn biến đường máu ( phác đồ mới)</vt:lpstr>
      <vt:lpstr>DIỄN BIẾN ĐƯỜNG MÁU MAO MẠCH</vt:lpstr>
      <vt:lpstr>Diễn biến đường máu ( phác đồ mới)</vt:lpstr>
      <vt:lpstr>DIỄN BIẾN ĐƯỜNG MÁU MAO MẠCH</vt:lpstr>
      <vt:lpstr>Diễn biến đường máu ( phác đồ mới)</vt:lpstr>
      <vt:lpstr>DIỄN BIẾN ĐƯỜNG MÁU MAO MẠCH</vt:lpstr>
      <vt:lpstr>PowerPoint Presentation</vt:lpstr>
      <vt:lpstr>PowerPoint Presentation</vt:lpstr>
      <vt:lpstr>CA LÂM SÀNG</vt:lpstr>
      <vt:lpstr>PowerPoint Presentation</vt:lpstr>
      <vt:lpstr>PowerPoint Presentation</vt:lpstr>
      <vt:lpstr>CA LÂM SÀNG</vt:lpstr>
      <vt:lpstr>CA LÂM SÀNG</vt:lpstr>
      <vt:lpstr>PowerPoint Presentation</vt:lpstr>
      <vt:lpstr>CA LÂM SÀNG</vt:lpstr>
      <vt:lpstr>PowerPoint Presentation</vt:lpstr>
      <vt:lpstr>PowerPoint Presentation</vt:lpstr>
      <vt:lpstr>PowerPoint Presentation</vt:lpstr>
      <vt:lpstr>CA LÂM SÀNG</vt:lpstr>
      <vt:lpstr>CA LÂM SÀNG</vt:lpstr>
      <vt:lpstr>PowerPoint Presentation</vt:lpstr>
      <vt:lpstr>CA LÂM SÀNG</vt:lpstr>
      <vt:lpstr>PowerPoint Presentation</vt:lpstr>
      <vt:lpstr>PowerPoint Presentation</vt:lpstr>
      <vt:lpstr>CA LÂM SÀNG</vt:lpstr>
      <vt:lpstr>CA LÂM SÀNG</vt:lpstr>
      <vt:lpstr>CA LÂM SÀNG</vt:lpstr>
      <vt:lpstr>CA LÂM SÀNG</vt:lpstr>
      <vt:lpstr>CHUYỂN PHÁC ĐỒ TRUYỀN SANG DƯỚI DA</vt:lpstr>
      <vt:lpstr>PowerPoint Presentation</vt:lpstr>
      <vt:lpstr>CA LÂM SÀNG</vt:lpstr>
      <vt:lpstr>THẢO LUẬN</vt:lpstr>
      <vt:lpstr>KIỂM SOÁT ĐH KHI THỰC HIỆN THỦ THUẬT CHẨN ĐOÁN</vt:lpstr>
      <vt:lpstr>Trân trọng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ITL_Sager</dc:creator>
  <cp:lastModifiedBy>ngocendo@gmail.com</cp:lastModifiedBy>
  <cp:revision>980</cp:revision>
  <dcterms:created xsi:type="dcterms:W3CDTF">2016-02-10T20:50:58Z</dcterms:created>
  <dcterms:modified xsi:type="dcterms:W3CDTF">2022-01-03T07:57:27Z</dcterms:modified>
</cp:coreProperties>
</file>