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368" r:id="rId2"/>
    <p:sldId id="371" r:id="rId3"/>
    <p:sldId id="380" r:id="rId4"/>
    <p:sldId id="381" r:id="rId5"/>
    <p:sldId id="382" r:id="rId6"/>
    <p:sldId id="359" r:id="rId7"/>
    <p:sldId id="360" r:id="rId8"/>
    <p:sldId id="361" r:id="rId9"/>
    <p:sldId id="370" r:id="rId10"/>
    <p:sldId id="362" r:id="rId11"/>
    <p:sldId id="363" r:id="rId12"/>
    <p:sldId id="258" r:id="rId13"/>
    <p:sldId id="364" r:id="rId14"/>
    <p:sldId id="365" r:id="rId15"/>
    <p:sldId id="383" r:id="rId16"/>
    <p:sldId id="366" r:id="rId17"/>
    <p:sldId id="367" r:id="rId18"/>
    <p:sldId id="369" r:id="rId19"/>
    <p:sldId id="384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31"/>
    </p:embeddedFont>
    <p:embeddedFont>
      <p:font typeface="나눔손글씨 펜" panose="020B0600000101010101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>
      <p:cViewPr varScale="1">
        <p:scale>
          <a:sx n="110" d="100"/>
          <a:sy n="110" d="100"/>
        </p:scale>
        <p:origin x="16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7EA4F-E52F-483E-87D5-3C4B721D7C8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55EBA-934E-483F-8030-D9FCCBE74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2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68152"/>
          </a:xfrm>
          <a:prstGeom prst="rect">
            <a:avLst/>
          </a:prstGeom>
          <a:solidFill>
            <a:srgbClr val="FC8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251520" y="5709740"/>
            <a:ext cx="8229600" cy="1031628"/>
          </a:xfrm>
        </p:spPr>
        <p:txBody>
          <a:bodyPr/>
          <a:lstStyle>
            <a:lvl1pPr algn="l">
              <a:defRPr sz="4400" b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 userDrawn="1"/>
        </p:nvGrpSpPr>
        <p:grpSpPr>
          <a:xfrm>
            <a:off x="5371176" y="1963501"/>
            <a:ext cx="3772823" cy="3553731"/>
            <a:chOff x="5371176" y="1963501"/>
            <a:chExt cx="3772823" cy="3553731"/>
          </a:xfrm>
        </p:grpSpPr>
        <p:pic>
          <p:nvPicPr>
            <p:cNvPr id="12" name="Picture 3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749" r="8333" b="19249"/>
            <a:stretch/>
          </p:blipFill>
          <p:spPr bwMode="auto">
            <a:xfrm>
              <a:off x="5371176" y="1963501"/>
              <a:ext cx="3772823" cy="355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 userDrawn="1"/>
          </p:nvSpPr>
          <p:spPr>
            <a:xfrm>
              <a:off x="7596336" y="1963501"/>
              <a:ext cx="1080120" cy="993616"/>
            </a:xfrm>
            <a:prstGeom prst="rect">
              <a:avLst/>
            </a:prstGeom>
            <a:noFill/>
            <a:ln w="57150">
              <a:gradFill flip="none" rotWithShape="1">
                <a:gsLst>
                  <a:gs pos="0">
                    <a:srgbClr val="F90F15"/>
                  </a:gs>
                  <a:gs pos="55000">
                    <a:srgbClr val="FC888B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5402746" y="4819650"/>
              <a:ext cx="648072" cy="572616"/>
            </a:xfrm>
            <a:prstGeom prst="rect">
              <a:avLst/>
            </a:prstGeom>
            <a:noFill/>
            <a:ln w="57150">
              <a:gradFill flip="none" rotWithShape="1">
                <a:gsLst>
                  <a:gs pos="0">
                    <a:srgbClr val="F90F15"/>
                  </a:gs>
                  <a:gs pos="55000">
                    <a:srgbClr val="FC888B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r="12584" b="78836"/>
          <a:stretch/>
        </p:blipFill>
        <p:spPr bwMode="auto">
          <a:xfrm>
            <a:off x="210394" y="3941603"/>
            <a:ext cx="3929558" cy="140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3275856" y="5013176"/>
            <a:ext cx="822970" cy="2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1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1199976" y="2348880"/>
            <a:ext cx="5100216" cy="1031628"/>
          </a:xfrm>
        </p:spPr>
        <p:txBody>
          <a:bodyPr/>
          <a:lstStyle>
            <a:lvl1pPr algn="l">
              <a:defRPr sz="4400" b="0">
                <a:solidFill>
                  <a:schemeClr val="accent5">
                    <a:lumMod val="50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0" y="6237312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4801" r="19532" b="9887"/>
          <a:stretch/>
        </p:blipFill>
        <p:spPr bwMode="auto">
          <a:xfrm>
            <a:off x="6643598" y="3822400"/>
            <a:ext cx="2500401" cy="30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6410941" y="3284984"/>
            <a:ext cx="465315" cy="496808"/>
          </a:xfrm>
          <a:prstGeom prst="rect">
            <a:avLst/>
          </a:prstGeom>
          <a:noFill/>
          <a:ln w="57150">
            <a:solidFill>
              <a:srgbClr val="ED19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7219875" y="1939423"/>
            <a:ext cx="303684" cy="303023"/>
          </a:xfrm>
          <a:prstGeom prst="rect">
            <a:avLst/>
          </a:prstGeom>
          <a:noFill/>
          <a:ln w="57150">
            <a:solidFill>
              <a:srgbClr val="BC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912341" y="2203146"/>
            <a:ext cx="5747891" cy="1328780"/>
          </a:xfrm>
          <a:prstGeom prst="rect">
            <a:avLst/>
          </a:prstGeom>
          <a:noFill/>
          <a:ln w="127000">
            <a:solidFill>
              <a:srgbClr val="BC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12341" y="1610891"/>
            <a:ext cx="4725559" cy="447607"/>
            <a:chOff x="1587302" y="1206947"/>
            <a:chExt cx="7737226" cy="565869"/>
          </a:xfrm>
        </p:grpSpPr>
        <p:pic>
          <p:nvPicPr>
            <p:cNvPr id="16" name="Picture 3"/>
            <p:cNvPicPr>
              <a:picLocks noChangeAspect="1" noChangeArrowheads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" t="7712" r="12584" b="83763"/>
            <a:stretch/>
          </p:blipFill>
          <p:spPr bwMode="auto">
            <a:xfrm>
              <a:off x="5394970" y="1206947"/>
              <a:ext cx="3929558" cy="565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" r="15164" b="92157"/>
            <a:stretch/>
          </p:blipFill>
          <p:spPr bwMode="auto">
            <a:xfrm>
              <a:off x="1587302" y="1231989"/>
              <a:ext cx="3813373" cy="520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직사각형 16"/>
          <p:cNvSpPr/>
          <p:nvPr userDrawn="1"/>
        </p:nvSpPr>
        <p:spPr>
          <a:xfrm>
            <a:off x="6848475" y="1609725"/>
            <a:ext cx="511902" cy="468119"/>
          </a:xfrm>
          <a:prstGeom prst="rect">
            <a:avLst/>
          </a:prstGeom>
          <a:noFill/>
          <a:ln w="57150">
            <a:solidFill>
              <a:srgbClr val="BC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9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620688"/>
            <a:ext cx="7344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각 절에서 다루는 내용</a:t>
            </a:r>
            <a:endParaRPr kumimoji="0"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Tahoma" pitchFamily="34" charset="0"/>
            </a:endParaRP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C0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1412776"/>
            <a:ext cx="7776864" cy="468052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542925" indent="-276225">
              <a:buClr>
                <a:schemeClr val="accent3">
                  <a:lumMod val="75000"/>
                </a:schemeClr>
              </a:buClr>
              <a:buFont typeface="나눔손글씨 펜" pitchFamily="66" charset="-127"/>
              <a:buChar char="→"/>
              <a:defRPr sz="1800">
                <a:latin typeface="나눔손글씨 펜" pitchFamily="66" charset="-127"/>
                <a:ea typeface="나눔손글씨 펜" pitchFamily="66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 둘째 수준</a:t>
            </a:r>
          </a:p>
        </p:txBody>
      </p:sp>
    </p:spTree>
    <p:extLst>
      <p:ext uri="{BB962C8B-B14F-4D97-AF65-F5344CB8AC3E}">
        <p14:creationId xmlns:p14="http://schemas.microsoft.com/office/powerpoint/2010/main" val="14042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792088" cy="568863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827584" y="908720"/>
            <a:ext cx="7992888" cy="568863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600" b="0">
                <a:latin typeface="+mj-ea"/>
                <a:ea typeface="+mj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1238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2022-07-18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77" r:id="rId3"/>
    <p:sldLayoutId id="2147483679" r:id="rId4"/>
    <p:sldLayoutId id="2147483682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1988840"/>
            <a:ext cx="8784976" cy="136815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dirty="0"/>
              <a:t>응용학습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608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4FB7BD-B65C-7CE2-19A1-B9015894B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데이터의 개수가 적으므로 브라우저로 직접 수집합니다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가능한 </a:t>
            </a:r>
            <a:r>
              <a:rPr lang="en-US" altLang="ko-KR" dirty="0"/>
              <a:t>12</a:t>
            </a:r>
            <a:r>
              <a:rPr lang="ko-KR" altLang="en-US" dirty="0"/>
              <a:t>개의 문자</a:t>
            </a:r>
            <a:r>
              <a:rPr lang="en-US" altLang="ko-KR" dirty="0"/>
              <a:t>: 0, 1, 2, 3, 4, 5, 6, 7, 8, 9, +, -, * </a:t>
            </a:r>
          </a:p>
          <a:p>
            <a:pPr lvl="1"/>
            <a:r>
              <a:rPr lang="ko-KR" altLang="en-US" dirty="0"/>
              <a:t>대략적으로 최소한 </a:t>
            </a:r>
            <a:r>
              <a:rPr lang="en-US" altLang="ko-KR" dirty="0"/>
              <a:t>5</a:t>
            </a:r>
            <a:r>
              <a:rPr lang="ko-KR" altLang="en-US" dirty="0"/>
              <a:t>개 이상의 이미지가 필요합니다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여러 번의 실행을 통해 </a:t>
            </a:r>
            <a:r>
              <a:rPr lang="en-US" altLang="ko-KR" dirty="0"/>
              <a:t>12</a:t>
            </a:r>
            <a:r>
              <a:rPr lang="ko-KR" altLang="en-US" dirty="0"/>
              <a:t>개의 모든 숫자 및 문자를 수집합니다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데이터 분석하기</a:t>
            </a:r>
            <a:endParaRPr lang="en-US" altLang="ko-KR" dirty="0"/>
          </a:p>
          <a:p>
            <a:pPr lvl="1"/>
            <a:r>
              <a:rPr lang="ko-KR" altLang="en-US" dirty="0"/>
              <a:t>색상 추출기를 활용하여</a:t>
            </a:r>
            <a:r>
              <a:rPr lang="en-US" altLang="ko-KR" dirty="0"/>
              <a:t>, </a:t>
            </a:r>
            <a:r>
              <a:rPr lang="ko-KR" altLang="en-US" dirty="0"/>
              <a:t>각 문자의 색상이 어떻게 구성되어 있는지 확인합니다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97CC0-C621-2A5E-18F5-C1906A45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47" y="908720"/>
            <a:ext cx="3236975" cy="15564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237B47-31B5-37B1-9B01-9DB1E0170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73" y="4404745"/>
            <a:ext cx="3672408" cy="11815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924C22-0D74-C7C5-7C93-01C35CFD9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554" y="3999188"/>
            <a:ext cx="1162521" cy="259816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8CA633-223D-8AF8-34CA-548AF6E99F2D}"/>
              </a:ext>
            </a:extLst>
          </p:cNvPr>
          <p:cNvCxnSpPr>
            <a:cxnSpLocks/>
          </p:cNvCxnSpPr>
          <p:nvPr/>
        </p:nvCxnSpPr>
        <p:spPr>
          <a:xfrm flipV="1">
            <a:off x="2627784" y="4188721"/>
            <a:ext cx="3096344" cy="5760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53FC6D-F9CE-D8B6-4E89-E8866A603291}"/>
              </a:ext>
            </a:extLst>
          </p:cNvPr>
          <p:cNvSpPr txBox="1"/>
          <p:nvPr/>
        </p:nvSpPr>
        <p:spPr>
          <a:xfrm>
            <a:off x="7115718" y="5157192"/>
            <a:ext cx="16701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제공 소프트웨어 활용 </a:t>
            </a:r>
            <a:r>
              <a:rPr lang="en-US" altLang="ko-KR" sz="1400" dirty="0">
                <a:solidFill>
                  <a:srgbClr val="FF0000"/>
                </a:solidFill>
              </a:rPr>
              <a:t>OiColorPicker_0.9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8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4FB7BD-B65C-7CE2-19A1-B9015894B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/>
              <a:t>데이터 분석하기</a:t>
            </a:r>
            <a:endParaRPr lang="en-US" altLang="ko-KR" dirty="0"/>
          </a:p>
          <a:p>
            <a:pPr lvl="1"/>
            <a:r>
              <a:rPr lang="ko-KR" altLang="en-US" dirty="0"/>
              <a:t>파란색</a:t>
            </a:r>
            <a:r>
              <a:rPr lang="en-US" altLang="ko-KR" dirty="0"/>
              <a:t>: RGB</a:t>
            </a:r>
            <a:r>
              <a:rPr lang="ko-KR" altLang="en-US" dirty="0"/>
              <a:t>에서 </a:t>
            </a:r>
            <a:r>
              <a:rPr lang="en-US" altLang="ko-KR" dirty="0"/>
              <a:t>B </a:t>
            </a:r>
            <a:r>
              <a:rPr lang="ko-KR" altLang="en-US" dirty="0"/>
              <a:t>값이 항상 </a:t>
            </a:r>
            <a:r>
              <a:rPr lang="en-US" altLang="ko-KR" dirty="0"/>
              <a:t>FF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초록색</a:t>
            </a:r>
            <a:r>
              <a:rPr lang="en-US" altLang="ko-KR" dirty="0"/>
              <a:t>: RGB</a:t>
            </a:r>
            <a:r>
              <a:rPr lang="ko-KR" altLang="en-US" dirty="0"/>
              <a:t>에서 </a:t>
            </a:r>
            <a:r>
              <a:rPr lang="en-US" altLang="ko-KR" dirty="0"/>
              <a:t>G </a:t>
            </a:r>
            <a:r>
              <a:rPr lang="ko-KR" altLang="en-US" dirty="0"/>
              <a:t>값이 항상 </a:t>
            </a:r>
            <a:r>
              <a:rPr lang="en-US" altLang="ko-KR" dirty="0"/>
              <a:t>FF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빨간색</a:t>
            </a:r>
            <a:r>
              <a:rPr lang="en-US" altLang="ko-KR" dirty="0"/>
              <a:t>: RGB</a:t>
            </a:r>
            <a:r>
              <a:rPr lang="ko-KR" altLang="en-US" dirty="0"/>
              <a:t>에서 </a:t>
            </a:r>
            <a:r>
              <a:rPr lang="en-US" altLang="ko-KR" dirty="0"/>
              <a:t>R </a:t>
            </a:r>
            <a:r>
              <a:rPr lang="ko-KR" altLang="en-US" dirty="0"/>
              <a:t>값이 항상 </a:t>
            </a:r>
            <a:r>
              <a:rPr lang="en-US" altLang="ko-KR" dirty="0"/>
              <a:t>FF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파란색 </a:t>
            </a:r>
            <a:r>
              <a:rPr lang="en-US" altLang="ko-KR" dirty="0"/>
              <a:t>&amp; </a:t>
            </a:r>
            <a:r>
              <a:rPr lang="ko-KR" altLang="en-US" dirty="0"/>
              <a:t>초록색</a:t>
            </a:r>
            <a:r>
              <a:rPr lang="en-US" altLang="ko-KR" dirty="0"/>
              <a:t>: RGB</a:t>
            </a:r>
            <a:r>
              <a:rPr lang="ko-KR" altLang="en-US" dirty="0"/>
              <a:t>에서 </a:t>
            </a:r>
            <a:r>
              <a:rPr lang="en-US" altLang="ko-KR" dirty="0"/>
              <a:t>R </a:t>
            </a:r>
            <a:r>
              <a:rPr lang="ko-KR" altLang="en-US" dirty="0"/>
              <a:t>값이 항상 </a:t>
            </a:r>
            <a:r>
              <a:rPr lang="en-US" altLang="ko-KR" dirty="0"/>
              <a:t>AA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파란색 </a:t>
            </a:r>
            <a:r>
              <a:rPr lang="en-US" altLang="ko-KR" dirty="0"/>
              <a:t>&amp; </a:t>
            </a:r>
            <a:r>
              <a:rPr lang="ko-KR" altLang="en-US" dirty="0"/>
              <a:t>빨간색</a:t>
            </a:r>
            <a:r>
              <a:rPr lang="en-US" altLang="ko-KR" dirty="0"/>
              <a:t>: RGB</a:t>
            </a:r>
            <a:r>
              <a:rPr lang="ko-KR" altLang="en-US" dirty="0"/>
              <a:t>에서 </a:t>
            </a:r>
            <a:r>
              <a:rPr lang="en-US" altLang="ko-KR" dirty="0"/>
              <a:t>G </a:t>
            </a:r>
            <a:r>
              <a:rPr lang="ko-KR" altLang="en-US" dirty="0"/>
              <a:t>값이 항상 </a:t>
            </a:r>
            <a:r>
              <a:rPr lang="en-US" altLang="ko-KR" dirty="0"/>
              <a:t>AA </a:t>
            </a:r>
            <a:r>
              <a:rPr lang="ko-KR" altLang="en-US" dirty="0"/>
              <a:t>이하입니다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초록색 </a:t>
            </a:r>
            <a:r>
              <a:rPr lang="en-US" altLang="ko-KR" dirty="0"/>
              <a:t>&amp; </a:t>
            </a:r>
            <a:r>
              <a:rPr lang="ko-KR" altLang="en-US" dirty="0"/>
              <a:t>빨간색</a:t>
            </a:r>
            <a:r>
              <a:rPr lang="en-US" altLang="ko-KR" dirty="0"/>
              <a:t>: RGB</a:t>
            </a:r>
            <a:r>
              <a:rPr lang="ko-KR" altLang="en-US" dirty="0"/>
              <a:t>에서 </a:t>
            </a:r>
            <a:r>
              <a:rPr lang="en-US" altLang="ko-KR" dirty="0"/>
              <a:t>B </a:t>
            </a:r>
            <a:r>
              <a:rPr lang="ko-KR" altLang="en-US" dirty="0"/>
              <a:t>값이 항상 </a:t>
            </a:r>
            <a:r>
              <a:rPr lang="en-US" altLang="ko-KR" dirty="0"/>
              <a:t>AA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56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1988840"/>
            <a:ext cx="8784976" cy="136815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dirty="0"/>
              <a:t>데이터 정제하기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235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4FB7BD-B65C-7CE2-19A1-B9015894B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/>
              <a:t>데이터 정제하기 </a:t>
            </a:r>
            <a:endParaRPr lang="en-US" altLang="ko-KR" dirty="0"/>
          </a:p>
          <a:p>
            <a:pPr lvl="1"/>
            <a:r>
              <a:rPr lang="ko-KR" altLang="en-US" dirty="0"/>
              <a:t>색상별로 이미지 추출 </a:t>
            </a:r>
            <a:r>
              <a:rPr lang="en-US" altLang="ko-KR" dirty="0"/>
              <a:t>(utils.py)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5729B4-2482-8E2E-43F8-DADDCB81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486265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3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4FB7BD-B65C-7CE2-19A1-B9015894B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/>
              <a:t>데이터 정제하기 </a:t>
            </a:r>
            <a:endParaRPr lang="en-US" altLang="ko-KR" dirty="0"/>
          </a:p>
          <a:p>
            <a:pPr lvl="1"/>
            <a:r>
              <a:rPr lang="ko-KR" altLang="en-US" dirty="0"/>
              <a:t>테스트 </a:t>
            </a:r>
            <a:r>
              <a:rPr lang="en-US" altLang="ko-KR" dirty="0"/>
              <a:t>(test.py)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8A9E21-37FE-253B-EE55-05FE7F0D4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523948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6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01D274-53AF-F84B-508B-77C50C94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" y="915572"/>
            <a:ext cx="3639058" cy="24673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68F32A-BFEB-C781-60F5-79CC762F0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5" y="3880173"/>
            <a:ext cx="4342140" cy="12770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DA6CD2-6A34-E210-C4A2-16D74BDD0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683" y="915572"/>
            <a:ext cx="5419290" cy="24673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6333CC8-76A8-0502-B4A2-D0A994E41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3483698"/>
            <a:ext cx="4896533" cy="16099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536B952-9DF9-D38A-10EB-73D5F9304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951" y="5180321"/>
            <a:ext cx="489653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12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4FB7BD-B65C-7CE2-19A1-B9015894B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/>
              <a:t>데이터 정제하기 </a:t>
            </a:r>
            <a:endParaRPr lang="en-US" altLang="ko-KR" dirty="0"/>
          </a:p>
          <a:p>
            <a:pPr lvl="1"/>
            <a:r>
              <a:rPr lang="ko-KR" altLang="en-US" dirty="0"/>
              <a:t>트레이닝 데이터 만들기</a:t>
            </a:r>
            <a:r>
              <a:rPr lang="en-US" altLang="ko-KR" dirty="0"/>
              <a:t>: </a:t>
            </a:r>
            <a:r>
              <a:rPr lang="ko-KR" altLang="en-US" dirty="0"/>
              <a:t>전체 이미지에서 왼쪽부터 단어별로 추출</a:t>
            </a:r>
            <a:r>
              <a:rPr lang="en-US" altLang="ko-KR" dirty="0"/>
              <a:t>(utils.py)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1AB9FD-D426-1ED4-51FD-CDADF1B6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6" y="1916832"/>
            <a:ext cx="7442804" cy="46085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A09B46-B288-6832-4154-8101C3F7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916832"/>
            <a:ext cx="3600400" cy="1098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4ED7C-3DE5-A678-CB5D-5C3C6B037531}"/>
              </a:ext>
            </a:extLst>
          </p:cNvPr>
          <p:cNvSpPr txBox="1"/>
          <p:nvPr/>
        </p:nvSpPr>
        <p:spPr>
          <a:xfrm>
            <a:off x="7164288" y="4967300"/>
            <a:ext cx="1161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노이즈 제거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83E2C0-DF52-F8E8-F421-78030247066F}"/>
              </a:ext>
            </a:extLst>
          </p:cNvPr>
          <p:cNvCxnSpPr>
            <a:cxnSpLocks/>
          </p:cNvCxnSpPr>
          <p:nvPr/>
        </p:nvCxnSpPr>
        <p:spPr>
          <a:xfrm flipH="1" flipV="1">
            <a:off x="6732240" y="4941168"/>
            <a:ext cx="43204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9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4FB7BD-B65C-7CE2-19A1-B9015894B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/>
              <a:t>데이터 정제하기 </a:t>
            </a:r>
            <a:endParaRPr lang="en-US" altLang="ko-KR" dirty="0"/>
          </a:p>
          <a:p>
            <a:pPr lvl="1"/>
            <a:r>
              <a:rPr lang="ko-KR" altLang="en-US" dirty="0"/>
              <a:t>트레이닝 데이터 만들기</a:t>
            </a:r>
            <a:r>
              <a:rPr lang="en-US" altLang="ko-KR" dirty="0"/>
              <a:t>: </a:t>
            </a:r>
            <a:r>
              <a:rPr lang="ko-KR" altLang="en-US" dirty="0"/>
              <a:t>이미지를 </a:t>
            </a:r>
            <a:r>
              <a:rPr lang="en-US" altLang="ko-KR" dirty="0"/>
              <a:t>(20 x 20) </a:t>
            </a:r>
            <a:r>
              <a:rPr lang="ko-KR" altLang="en-US" dirty="0"/>
              <a:t>크기로 통일 </a:t>
            </a:r>
            <a:r>
              <a:rPr lang="en-US" altLang="ko-KR" dirty="0"/>
              <a:t>(utils.py)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E9FFBD-8EBC-B3B6-65DB-5299D796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09577"/>
            <a:ext cx="6039120" cy="17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2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4FB7BD-B65C-7CE2-19A1-B9015894B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/>
              <a:t>데이터 정제하기 </a:t>
            </a:r>
            <a:endParaRPr lang="en-US" altLang="ko-KR" dirty="0"/>
          </a:p>
          <a:p>
            <a:pPr lvl="1"/>
            <a:r>
              <a:rPr lang="ko-KR" altLang="en-US" dirty="0"/>
              <a:t>트레이닝 데이터 만들기</a:t>
            </a:r>
            <a:r>
              <a:rPr lang="en-US" altLang="ko-KR" dirty="0"/>
              <a:t>: </a:t>
            </a:r>
            <a:r>
              <a:rPr lang="ko-KR" altLang="en-US" dirty="0"/>
              <a:t>데이터 만들기 </a:t>
            </a:r>
            <a:r>
              <a:rPr lang="en-US" altLang="ko-KR" dirty="0"/>
              <a:t>(make_train_data.py)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F41BF2-0CB1-D965-8158-B13F6801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0" y="1844824"/>
            <a:ext cx="7672757" cy="4752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55A5B2-914A-92B3-7F2C-BB65C66FDF20}"/>
              </a:ext>
            </a:extLst>
          </p:cNvPr>
          <p:cNvSpPr txBox="1"/>
          <p:nvPr/>
        </p:nvSpPr>
        <p:spPr>
          <a:xfrm>
            <a:off x="5004048" y="4077072"/>
            <a:ext cx="3643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file_count</a:t>
            </a:r>
            <a:r>
              <a:rPr lang="ko-KR" altLang="en-US" sz="1400" dirty="0">
                <a:solidFill>
                  <a:srgbClr val="FF0000"/>
                </a:solidFill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</a:rPr>
              <a:t>len</a:t>
            </a:r>
            <a:r>
              <a:rPr lang="ko-KR" altLang="en-US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</a:rPr>
              <a:t>os.listdir</a:t>
            </a:r>
            <a:r>
              <a:rPr lang="ko-KR" altLang="en-US" sz="1400" dirty="0">
                <a:solidFill>
                  <a:srgbClr val="FF0000"/>
                </a:solidFill>
              </a:rPr>
              <a:t>('./</a:t>
            </a:r>
            <a:r>
              <a:rPr lang="ko-KR" altLang="en-US" sz="1400" dirty="0" err="1">
                <a:solidFill>
                  <a:srgbClr val="FF0000"/>
                </a:solidFill>
              </a:rPr>
              <a:t>training_data</a:t>
            </a:r>
            <a:r>
              <a:rPr lang="ko-KR" altLang="en-US" sz="1400" dirty="0">
                <a:solidFill>
                  <a:srgbClr val="FF0000"/>
                </a:solidFill>
              </a:rPr>
              <a:t>/' + </a:t>
            </a:r>
            <a:r>
              <a:rPr lang="ko-KR" altLang="en-US" sz="1400" dirty="0" err="1">
                <a:solidFill>
                  <a:srgbClr val="FF0000"/>
                </a:solidFill>
              </a:rPr>
              <a:t>name</a:t>
            </a:r>
            <a:r>
              <a:rPr lang="ko-KR" altLang="en-US" sz="1400" dirty="0">
                <a:solidFill>
                  <a:srgbClr val="FF0000"/>
                </a:solidFill>
              </a:rPr>
              <a:t> + '/'))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006136-B5D4-2F43-98DE-288D21A89306}"/>
              </a:ext>
            </a:extLst>
          </p:cNvPr>
          <p:cNvCxnSpPr/>
          <p:nvPr/>
        </p:nvCxnSpPr>
        <p:spPr>
          <a:xfrm flipH="1">
            <a:off x="4226708" y="4437112"/>
            <a:ext cx="7773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021D67-86A2-12C2-2E77-FDD3311A517B}"/>
              </a:ext>
            </a:extLst>
          </p:cNvPr>
          <p:cNvCxnSpPr/>
          <p:nvPr/>
        </p:nvCxnSpPr>
        <p:spPr>
          <a:xfrm flipH="1">
            <a:off x="5364088" y="4689140"/>
            <a:ext cx="648072" cy="12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E450BE-F84B-50F2-5A26-B27DB399BEF3}"/>
              </a:ext>
            </a:extLst>
          </p:cNvPr>
          <p:cNvSpPr txBox="1"/>
          <p:nvPr/>
        </p:nvSpPr>
        <p:spPr>
          <a:xfrm>
            <a:off x="6932037" y="5038031"/>
            <a:ext cx="203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Ex)+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a,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b,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x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c</a:t>
            </a:r>
            <a:r>
              <a:rPr lang="ko-KR" altLang="en-US" sz="1400" dirty="0">
                <a:solidFill>
                  <a:srgbClr val="FF0000"/>
                </a:solidFill>
              </a:rPr>
              <a:t> 입력으로 정의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50DCD3-6ECD-1038-BADD-6112B8893FB3}"/>
              </a:ext>
            </a:extLst>
          </p:cNvPr>
          <p:cNvCxnSpPr>
            <a:cxnSpLocks/>
          </p:cNvCxnSpPr>
          <p:nvPr/>
        </p:nvCxnSpPr>
        <p:spPr>
          <a:xfrm flipH="1">
            <a:off x="6300192" y="5299641"/>
            <a:ext cx="663425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7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048F23-9F1B-036B-D24C-0FC0B86D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2629267" cy="5334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4195D-E053-CB6C-159A-CC869BB8F189}"/>
              </a:ext>
            </a:extLst>
          </p:cNvPr>
          <p:cNvSpPr txBox="1"/>
          <p:nvPr/>
        </p:nvSpPr>
        <p:spPr>
          <a:xfrm>
            <a:off x="1134105" y="6460568"/>
            <a:ext cx="1440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디렉터리 생성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8EE4CF-F08D-28E0-0F1D-37FFEC514A75}"/>
              </a:ext>
            </a:extLst>
          </p:cNvPr>
          <p:cNvSpPr/>
          <p:nvPr/>
        </p:nvSpPr>
        <p:spPr>
          <a:xfrm>
            <a:off x="755577" y="1268760"/>
            <a:ext cx="864096" cy="27363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880E3A-2377-0B8B-60E7-11687562C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12" y="836712"/>
            <a:ext cx="4342140" cy="12770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9E007E-B1B7-4E59-4495-6F6D2EB64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840" y="1988840"/>
            <a:ext cx="1143160" cy="10097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A4760A-E73B-93E4-2BFA-86AF658EB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422" y="1962877"/>
            <a:ext cx="1181265" cy="10478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6DE783B-55B4-44FF-B663-D5E70B0CD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319" y="1973924"/>
            <a:ext cx="1143160" cy="10574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0E0CA29-BC81-7759-763B-0ECFE949D4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2072" y="1988839"/>
            <a:ext cx="1162212" cy="104250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AD781CB-F851-C84F-F420-62B9448FF2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9909" y="3031346"/>
            <a:ext cx="1152686" cy="100026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DB013E6-BA41-055E-52C6-97753F6D79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1068" y="3039855"/>
            <a:ext cx="1181265" cy="80021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8934BE5-A8AB-A75E-EA1E-C78D9201D7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7105" y="3039855"/>
            <a:ext cx="1181265" cy="99073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2E7C185-3669-970F-705C-EE6179CB4B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5488" y="3039855"/>
            <a:ext cx="1181265" cy="100979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0A61F92-6F63-2E78-231D-2FFF2516FD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9803" y="4077231"/>
            <a:ext cx="1181265" cy="100979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661A065-6C16-79F2-0252-4DF0EC7F6B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8054" y="4079755"/>
            <a:ext cx="1181265" cy="100979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C8DB4A6-B9AA-335B-D95B-F391961CAA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5210" y="4077231"/>
            <a:ext cx="1143160" cy="102884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1A59519-C872-5CBA-7FE3-74336EDF7F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1680" y="4094282"/>
            <a:ext cx="2042234" cy="26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4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1988840"/>
            <a:ext cx="8784976" cy="136815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Configuration / Problem</a:t>
            </a:r>
            <a:r>
              <a:rPr lang="ko-KR" altLang="en-US" sz="2800" dirty="0"/>
              <a:t> </a:t>
            </a:r>
            <a:r>
              <a:rPr lang="en-US" altLang="ko-KR" sz="2800" dirty="0"/>
              <a:t>Definition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30690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1988840"/>
            <a:ext cx="8784976" cy="136815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800" dirty="0"/>
              <a:t>KNN</a:t>
            </a:r>
            <a:r>
              <a:rPr lang="ko-KR" altLang="en-US" sz="2800" dirty="0"/>
              <a:t> 모델 학습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819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4FB7BD-B65C-7CE2-19A1-B9015894B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en-US" altLang="ko-KR" dirty="0"/>
              <a:t>KNN </a:t>
            </a:r>
            <a:r>
              <a:rPr lang="ko-KR" altLang="en-US" dirty="0"/>
              <a:t>모델 학습</a:t>
            </a:r>
            <a:endParaRPr lang="en-US" altLang="ko-KR" dirty="0"/>
          </a:p>
          <a:p>
            <a:pPr lvl="1"/>
            <a:r>
              <a:rPr lang="en-US" altLang="ko-KR" dirty="0"/>
              <a:t>KNN </a:t>
            </a:r>
            <a:r>
              <a:rPr lang="ko-KR" altLang="en-US" dirty="0"/>
              <a:t>모델 학습하기</a:t>
            </a:r>
            <a:r>
              <a:rPr lang="en-US" altLang="ko-KR" dirty="0"/>
              <a:t>: (knn_trainer.py)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2A1795-47F6-2371-5095-5CDAAE1B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30200"/>
            <a:ext cx="5789931" cy="488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0BBDC9-AEFF-BE22-E66C-2C8F2E55CE8D}"/>
              </a:ext>
            </a:extLst>
          </p:cNvPr>
          <p:cNvSpPr txBox="1"/>
          <p:nvPr/>
        </p:nvSpPr>
        <p:spPr>
          <a:xfrm>
            <a:off x="6767196" y="2006226"/>
            <a:ext cx="2358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52</a:t>
            </a:r>
            <a:r>
              <a:rPr lang="ko-KR" altLang="en-US" sz="1600" dirty="0">
                <a:solidFill>
                  <a:srgbClr val="FF0000"/>
                </a:solidFill>
              </a:rPr>
              <a:t>개의 데이터 </a:t>
            </a:r>
            <a:r>
              <a:rPr lang="en-US" altLang="ko-KR" sz="1600" dirty="0">
                <a:solidFill>
                  <a:srgbClr val="FF0000"/>
                </a:solidFill>
              </a:rPr>
              <a:t>400</a:t>
            </a:r>
            <a:r>
              <a:rPr lang="ko-KR" altLang="en-US" sz="1600" dirty="0">
                <a:solidFill>
                  <a:srgbClr val="FF0000"/>
                </a:solidFill>
              </a:rPr>
              <a:t>크기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0</a:t>
            </a:r>
            <a:r>
              <a:rPr lang="ko-KR" altLang="en-US" sz="1600" dirty="0">
                <a:solidFill>
                  <a:srgbClr val="FF0000"/>
                </a:solidFill>
              </a:rPr>
              <a:t>이 </a:t>
            </a:r>
            <a:r>
              <a:rPr lang="en-US" altLang="ko-KR" sz="1600" dirty="0">
                <a:solidFill>
                  <a:srgbClr val="FF0000"/>
                </a:solidFill>
              </a:rPr>
              <a:t>9</a:t>
            </a:r>
            <a:r>
              <a:rPr lang="ko-KR" altLang="en-US" sz="1600" dirty="0">
                <a:solidFill>
                  <a:srgbClr val="FF0000"/>
                </a:solidFill>
              </a:rPr>
              <a:t>개</a:t>
            </a:r>
            <a:r>
              <a:rPr lang="en-US" altLang="ko-KR" sz="1600" dirty="0">
                <a:solidFill>
                  <a:srgbClr val="FF0000"/>
                </a:solidFill>
              </a:rPr>
              <a:t>,  1</a:t>
            </a:r>
            <a:r>
              <a:rPr lang="ko-KR" altLang="en-US" sz="1600" dirty="0">
                <a:solidFill>
                  <a:srgbClr val="FF0000"/>
                </a:solidFill>
              </a:rPr>
              <a:t>이 </a:t>
            </a:r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ko-KR" altLang="en-US" sz="1600" dirty="0">
                <a:solidFill>
                  <a:srgbClr val="FF0000"/>
                </a:solidFill>
              </a:rPr>
              <a:t>개</a:t>
            </a:r>
            <a:r>
              <a:rPr lang="en-US" altLang="ko-KR" sz="1600" dirty="0">
                <a:solidFill>
                  <a:srgbClr val="FF0000"/>
                </a:solidFill>
              </a:rPr>
              <a:t>…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CC49E7-FAD6-29C9-5C18-FEBD8A0A8E6A}"/>
              </a:ext>
            </a:extLst>
          </p:cNvPr>
          <p:cNvCxnSpPr/>
          <p:nvPr/>
        </p:nvCxnSpPr>
        <p:spPr>
          <a:xfrm flipH="1">
            <a:off x="4932040" y="6070893"/>
            <a:ext cx="1080120" cy="29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AE6FCD9-19C5-BC86-97C1-399742FEF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422" y="2697329"/>
            <a:ext cx="96215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4FB7BD-B65C-7CE2-19A1-B9015894B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en-US" altLang="ko-KR" dirty="0"/>
              <a:t>KNN </a:t>
            </a:r>
            <a:r>
              <a:rPr lang="ko-KR" altLang="en-US" dirty="0"/>
              <a:t>모델 학습</a:t>
            </a:r>
            <a:endParaRPr lang="en-US" altLang="ko-KR" dirty="0"/>
          </a:p>
          <a:p>
            <a:pPr lvl="1"/>
            <a:r>
              <a:rPr lang="ko-KR" altLang="en-US" dirty="0"/>
              <a:t>학습된 모델로 테스트 하기</a:t>
            </a:r>
            <a:r>
              <a:rPr lang="en-US" altLang="ko-KR" dirty="0"/>
              <a:t>: </a:t>
            </a:r>
            <a:r>
              <a:rPr lang="ko-KR" altLang="en-US" dirty="0"/>
              <a:t>학습된 </a:t>
            </a:r>
            <a:r>
              <a:rPr lang="en-US" altLang="ko-KR" dirty="0"/>
              <a:t>KNN </a:t>
            </a:r>
            <a:r>
              <a:rPr lang="ko-KR" altLang="en-US" dirty="0"/>
              <a:t>모델 불러오기 </a:t>
            </a:r>
            <a:r>
              <a:rPr lang="en-US" altLang="ko-KR" dirty="0"/>
              <a:t>(run.py)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FAC1F3-99CA-61A2-9FBA-5A0ED937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95319"/>
            <a:ext cx="8814600" cy="38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55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4FB7BD-B65C-7CE2-19A1-B9015894B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en-US" altLang="ko-KR" dirty="0"/>
              <a:t>KNN </a:t>
            </a:r>
            <a:r>
              <a:rPr lang="ko-KR" altLang="en-US" dirty="0"/>
              <a:t>모델 학습</a:t>
            </a:r>
            <a:endParaRPr lang="en-US" altLang="ko-KR" dirty="0"/>
          </a:p>
          <a:p>
            <a:pPr lvl="1"/>
            <a:r>
              <a:rPr lang="ko-KR" altLang="en-US" dirty="0"/>
              <a:t>학습된 모델로 테스트 하기</a:t>
            </a:r>
            <a:r>
              <a:rPr lang="en-US" altLang="ko-KR" dirty="0"/>
              <a:t>: </a:t>
            </a:r>
            <a:r>
              <a:rPr lang="ko-KR" altLang="en-US" dirty="0"/>
              <a:t>테스트 결과 확인하기 </a:t>
            </a:r>
            <a:r>
              <a:rPr lang="en-US" altLang="ko-KR" dirty="0"/>
              <a:t>(run.py)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B23DBF-74CC-ADDA-8712-65983F6F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6515802" cy="43992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087936-CB2A-ABFD-D738-770A3E0DD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002" y="5218409"/>
            <a:ext cx="2015091" cy="12022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F6E792-D430-908E-E065-622092D4C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266291"/>
            <a:ext cx="2541089" cy="78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55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1988840"/>
            <a:ext cx="8784976" cy="136815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dirty="0"/>
              <a:t>개별학습</a:t>
            </a:r>
            <a:endParaRPr lang="en-US" altLang="ko-KR" sz="2800" dirty="0"/>
          </a:p>
          <a:p>
            <a:pPr marL="0" indent="0" algn="ctr">
              <a:buNone/>
            </a:pPr>
            <a:r>
              <a:rPr lang="ko-KR" altLang="en-US" sz="2800" dirty="0"/>
              <a:t>해킹 자동화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6729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4FB7BD-B65C-7CE2-19A1-B9015894B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/>
              <a:t>해킹 자동화</a:t>
            </a:r>
            <a:endParaRPr lang="en-US" altLang="ko-KR" dirty="0"/>
          </a:p>
          <a:p>
            <a:pPr lvl="1"/>
            <a:r>
              <a:rPr lang="ko-KR" altLang="en-US" dirty="0"/>
              <a:t>수식 정제 </a:t>
            </a:r>
            <a:r>
              <a:rPr lang="en-US" altLang="ko-KR" dirty="0"/>
              <a:t>(utils.py)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49E435-7629-7940-103C-0B10E64C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20559"/>
            <a:ext cx="4320480" cy="48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59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4FB7BD-B65C-7CE2-19A1-B9015894B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/>
              <a:t>해킹 자동화</a:t>
            </a:r>
            <a:endParaRPr lang="en-US" altLang="ko-KR" dirty="0"/>
          </a:p>
          <a:p>
            <a:pPr lvl="1"/>
            <a:r>
              <a:rPr lang="ko-KR" altLang="en-US" dirty="0"/>
              <a:t>구현 완료 </a:t>
            </a:r>
            <a:r>
              <a:rPr lang="en-US" altLang="ko-KR" dirty="0"/>
              <a:t>(run.py)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FA29D3-F8F5-017A-72D6-01C598D3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575902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12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4FB7BD-B65C-7CE2-19A1-B9015894B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/>
              <a:t>해킹 자동화</a:t>
            </a:r>
            <a:endParaRPr lang="en-US" altLang="ko-KR" dirty="0"/>
          </a:p>
          <a:p>
            <a:pPr lvl="1"/>
            <a:r>
              <a:rPr lang="ko-KR" altLang="en-US" dirty="0"/>
              <a:t>구현 완료 </a:t>
            </a:r>
            <a:r>
              <a:rPr lang="en-US" altLang="ko-KR" dirty="0"/>
              <a:t>(run.py)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A947BB-1780-AC26-FB0C-BB9E03DB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90524"/>
            <a:ext cx="5328592" cy="36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9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4FB7BD-B65C-7CE2-19A1-B9015894B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/>
              <a:t>제공 </a:t>
            </a:r>
            <a:r>
              <a:rPr lang="en-US" altLang="ko-KR" dirty="0"/>
              <a:t>resource </a:t>
            </a:r>
            <a:r>
              <a:rPr lang="ko-KR" altLang="en-US" dirty="0"/>
              <a:t>다운로드 및 활용</a:t>
            </a:r>
            <a:endParaRPr lang="en-US" altLang="ko-KR" dirty="0"/>
          </a:p>
          <a:p>
            <a:r>
              <a:rPr lang="en-US" altLang="ko-KR" dirty="0"/>
              <a:t>static – images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r>
              <a:rPr lang="en-US" altLang="ko-KR" dirty="0"/>
              <a:t>Flask, PIP</a:t>
            </a:r>
            <a:r>
              <a:rPr lang="ko-KR" altLang="en-US" dirty="0"/>
              <a:t> 설치</a:t>
            </a:r>
            <a:endParaRPr lang="en-US" altLang="ko-KR" dirty="0"/>
          </a:p>
          <a:p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 err="1"/>
              <a:t>결과창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9358E-61D7-62CD-9C28-AC260C85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484784"/>
            <a:ext cx="2038635" cy="21624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C630CB-8565-D8D7-0D62-25F6FE45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983" y="473278"/>
            <a:ext cx="2384928" cy="3215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DF885A-6651-F744-7F76-5DEF6A38A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81" y="3331092"/>
            <a:ext cx="3719602" cy="33828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2CF39E-0D8C-CFA1-693B-A1E6CC56E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396" y="4648181"/>
            <a:ext cx="4749092" cy="17743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74C316-D320-48DF-CB29-648981F1BF15}"/>
              </a:ext>
            </a:extLst>
          </p:cNvPr>
          <p:cNvSpPr/>
          <p:nvPr/>
        </p:nvSpPr>
        <p:spPr>
          <a:xfrm>
            <a:off x="1403648" y="3429000"/>
            <a:ext cx="1080120" cy="434285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92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D5E069-3BDD-1750-D67D-C8442C27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8" y="976077"/>
            <a:ext cx="8189403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7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623D01-3E87-4CB7-3C6D-97EBCD04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02923"/>
            <a:ext cx="4001058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3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D4674F-8C77-609C-C8FA-72BC194C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5"/>
            <a:ext cx="5245378" cy="33123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44D25A-CC71-FDBE-65C1-954EA2828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488962"/>
            <a:ext cx="5162712" cy="421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9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4FB7BD-B65C-7CE2-19A1-B9015894B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en-US" altLang="ko-KR" dirty="0"/>
              <a:t>Problem Define</a:t>
            </a:r>
          </a:p>
          <a:p>
            <a:pPr lvl="1"/>
            <a:r>
              <a:rPr lang="ko-KR" altLang="en-US" dirty="0"/>
              <a:t>문제의 동작을 확인하기 </a:t>
            </a:r>
            <a:endParaRPr lang="en-US" altLang="ko-KR" dirty="0"/>
          </a:p>
          <a:p>
            <a:pPr lvl="2"/>
            <a:r>
              <a:rPr lang="en-US" altLang="ko-KR" dirty="0"/>
              <a:t>START </a:t>
            </a:r>
            <a:r>
              <a:rPr lang="ko-KR" altLang="en-US" dirty="0"/>
              <a:t>버튼을 누르면 </a:t>
            </a:r>
            <a:r>
              <a:rPr lang="en-US" altLang="ko-KR" dirty="0"/>
              <a:t>80</a:t>
            </a:r>
            <a:r>
              <a:rPr lang="ko-KR" altLang="en-US" dirty="0"/>
              <a:t>초 타이머가 동작합니다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Captcha</a:t>
            </a:r>
            <a:r>
              <a:rPr lang="ko-KR" altLang="en-US" dirty="0"/>
              <a:t>와 같은 형태로 수식이 등장하며</a:t>
            </a:r>
            <a:r>
              <a:rPr lang="en-US" altLang="ko-KR" dirty="0"/>
              <a:t>, </a:t>
            </a:r>
            <a:r>
              <a:rPr lang="ko-KR" altLang="en-US" dirty="0"/>
              <a:t>이를 반복적으로 풀어야 합니다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80</a:t>
            </a:r>
            <a:r>
              <a:rPr lang="ko-KR" altLang="en-US" dirty="0"/>
              <a:t>초 안에 </a:t>
            </a:r>
            <a:r>
              <a:rPr lang="en-US" altLang="ko-KR" dirty="0"/>
              <a:t>100</a:t>
            </a:r>
            <a:r>
              <a:rPr lang="ko-KR" altLang="en-US" dirty="0"/>
              <a:t>개의 수식에 대하여 연속적으로 정답 처리를 받아야 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ko-KR" altLang="en-US" dirty="0"/>
              <a:t>문제 해결 방법 생각하기 </a:t>
            </a:r>
            <a:endParaRPr lang="en-US" altLang="ko-KR" dirty="0"/>
          </a:p>
          <a:p>
            <a:pPr lvl="2"/>
            <a:r>
              <a:rPr lang="ko-KR" altLang="en-US" dirty="0"/>
              <a:t>특정한 수식 사진을 </a:t>
            </a:r>
            <a:r>
              <a:rPr lang="en-US" altLang="ko-KR" dirty="0"/>
              <a:t>OpenCV</a:t>
            </a:r>
            <a:r>
              <a:rPr lang="ko-KR" altLang="en-US" dirty="0"/>
              <a:t>로 처리하여</a:t>
            </a:r>
            <a:r>
              <a:rPr lang="en-US" altLang="ko-KR" dirty="0"/>
              <a:t>, </a:t>
            </a:r>
            <a:r>
              <a:rPr lang="ko-KR" altLang="en-US" dirty="0"/>
              <a:t>각 문자를 하나씩 분리합니다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분리된 각 문자가 어떤 문자에 해당하는지 인식합니다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인식된 수식을 계산하여 정답을 도출합니다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CF39CD-CC72-CF41-D913-6895A5571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509120"/>
            <a:ext cx="6408712" cy="163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7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응용학습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F4FB7BD-B65C-7CE2-19A1-B9015894B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/>
              <a:t>문제 해결의 난점</a:t>
            </a:r>
            <a:endParaRPr lang="en-US" altLang="ko-KR" dirty="0"/>
          </a:p>
          <a:p>
            <a:pPr lvl="1"/>
            <a:r>
              <a:rPr lang="ko-KR" altLang="en-US" dirty="0"/>
              <a:t>문제를 거듭하여 풀수록 수식의 길이가 길어집니다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이미지에서 각 문자는 색상으로 구분되어 있는데</a:t>
            </a:r>
            <a:r>
              <a:rPr lang="en-US" altLang="ko-KR" dirty="0"/>
              <a:t>, </a:t>
            </a:r>
            <a:r>
              <a:rPr lang="ko-KR" altLang="en-US" dirty="0"/>
              <a:t>이를 어떻게 정확히 분리할 수 있을지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06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1988840"/>
            <a:ext cx="8784976" cy="136815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2800" dirty="0"/>
              <a:t>데이터 수집과 분석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93336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6762</TotalTime>
  <Words>488</Words>
  <Application>Microsoft Office PowerPoint</Application>
  <PresentationFormat>화면 슬라이드 쇼(4:3)</PresentationFormat>
  <Paragraphs>89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Wingdings</vt:lpstr>
      <vt:lpstr>나눔손글씨 펜</vt:lpstr>
      <vt:lpstr>HY견고딕</vt:lpstr>
      <vt:lpstr>Arial</vt:lpstr>
      <vt:lpstr>맑은 고딕</vt:lpstr>
      <vt:lpstr>1_Office 테마</vt:lpstr>
      <vt:lpstr>PowerPoint 프레젠테이션</vt:lpstr>
      <vt:lpstr>PowerPoint 프레젠테이션</vt:lpstr>
      <vt:lpstr>응용학습</vt:lpstr>
      <vt:lpstr>응용학습</vt:lpstr>
      <vt:lpstr>응용학습</vt:lpstr>
      <vt:lpstr>응용학습</vt:lpstr>
      <vt:lpstr>응용학습</vt:lpstr>
      <vt:lpstr>응용학습</vt:lpstr>
      <vt:lpstr>PowerPoint 프레젠테이션</vt:lpstr>
      <vt:lpstr>응용학습</vt:lpstr>
      <vt:lpstr>응용학습</vt:lpstr>
      <vt:lpstr>PowerPoint 프레젠테이션</vt:lpstr>
      <vt:lpstr>응용학습</vt:lpstr>
      <vt:lpstr>응용학습</vt:lpstr>
      <vt:lpstr>응용학습</vt:lpstr>
      <vt:lpstr>응용학습</vt:lpstr>
      <vt:lpstr>응용학습</vt:lpstr>
      <vt:lpstr>응용학습</vt:lpstr>
      <vt:lpstr>응용학습</vt:lpstr>
      <vt:lpstr>PowerPoint 프레젠테이션</vt:lpstr>
      <vt:lpstr>응용학습</vt:lpstr>
      <vt:lpstr>응용학습</vt:lpstr>
      <vt:lpstr>응용학습</vt:lpstr>
      <vt:lpstr>PowerPoint 프레젠테이션</vt:lpstr>
      <vt:lpstr>응용학습</vt:lpstr>
      <vt:lpstr>응용학습</vt:lpstr>
      <vt:lpstr>응용학습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이준표</cp:lastModifiedBy>
  <cp:revision>1225</cp:revision>
  <dcterms:created xsi:type="dcterms:W3CDTF">2006-10-05T04:04:58Z</dcterms:created>
  <dcterms:modified xsi:type="dcterms:W3CDTF">2022-07-18T04:58:06Z</dcterms:modified>
</cp:coreProperties>
</file>