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82" r:id="rId5"/>
    <p:sldId id="283" r:id="rId6"/>
    <p:sldId id="263" r:id="rId7"/>
    <p:sldId id="284" r:id="rId8"/>
    <p:sldId id="295" r:id="rId9"/>
    <p:sldId id="288" r:id="rId10"/>
    <p:sldId id="285" r:id="rId11"/>
    <p:sldId id="287" r:id="rId12"/>
    <p:sldId id="264" r:id="rId13"/>
    <p:sldId id="267" r:id="rId14"/>
    <p:sldId id="269" r:id="rId15"/>
    <p:sldId id="270" r:id="rId16"/>
    <p:sldId id="271" r:id="rId17"/>
    <p:sldId id="274" r:id="rId18"/>
    <p:sldId id="275" r:id="rId19"/>
    <p:sldId id="289" r:id="rId20"/>
    <p:sldId id="290" r:id="rId21"/>
    <p:sldId id="294" r:id="rId22"/>
    <p:sldId id="291" r:id="rId23"/>
    <p:sldId id="292" r:id="rId24"/>
    <p:sldId id="293" r:id="rId25"/>
    <p:sldId id="29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F41"/>
    <a:srgbClr val="A4C63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3184-0084-4A78-B41D-958679D50A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5B9-AC79-4098-B252-E3026925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3184-0084-4A78-B41D-958679D50A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5B9-AC79-4098-B252-E3026925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8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3184-0084-4A78-B41D-958679D50A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5B9-AC79-4098-B252-E3026925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09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3184-0084-4A78-B41D-958679D50A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5B9-AC79-4098-B252-E3026925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14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3184-0084-4A78-B41D-958679D50A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5B9-AC79-4098-B252-E3026925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3184-0084-4A78-B41D-958679D50A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5B9-AC79-4098-B252-E3026925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3184-0084-4A78-B41D-958679D50A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5B9-AC79-4098-B252-E3026925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2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3184-0084-4A78-B41D-958679D50A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5B9-AC79-4098-B252-E3026925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6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3184-0084-4A78-B41D-958679D50A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5B9-AC79-4098-B252-E3026925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7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3184-0084-4A78-B41D-958679D50A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5B9-AC79-4098-B252-E3026925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3184-0084-4A78-B41D-958679D50A63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5B9-AC79-4098-B252-E30269255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60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EF183184-0084-4A78-B41D-958679D50A63}" type="datetimeFigureOut">
              <a:rPr lang="ko-KR" altLang="en-US" smtClean="0"/>
              <a:pPr/>
              <a:t>2020-06-23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fld id="{044A95B9-AC79-4098-B252-E30269255B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01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배달의민족 도현" panose="020B0600000101010101" pitchFamily="50" charset="-127"/>
          <a:ea typeface="배달의민족 도현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045181" y="2501982"/>
            <a:ext cx="410163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Android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539" y="1377718"/>
            <a:ext cx="1974922" cy="231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1485" y="3152565"/>
            <a:ext cx="10043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효율적인 프로그램을 위해 객체라는 단위로 코드를 나눔</a:t>
            </a:r>
            <a:endParaRPr lang="ko-KR" altLang="en-US" sz="3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3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06487" y="3092334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char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는 </a:t>
            </a:r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언어와 동일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6884" y="320842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36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4664" y="52944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077" y="529805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902" y="3009646"/>
            <a:ext cx="3329986" cy="8244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0" y="3056363"/>
            <a:ext cx="3550468" cy="7309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884" y="320842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0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22" y="3158797"/>
            <a:ext cx="3569023" cy="5261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4664" y="52944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1077" y="5298051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478" y="3158797"/>
            <a:ext cx="3402833" cy="5139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6884" y="320842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80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08" y="1420090"/>
            <a:ext cx="3532909" cy="35329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618" y="1832750"/>
            <a:ext cx="4058352" cy="27075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34280" y="52212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56628" y="5221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6884" y="320842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867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78" y="2220277"/>
            <a:ext cx="7189248" cy="31497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310254" y="276367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</a:t>
            </a:r>
            <a:endParaRPr lang="ko-KR" altLang="en-US" sz="24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10254" y="41103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0070C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</a:t>
            </a:r>
            <a:endParaRPr lang="ko-KR" altLang="en-US" sz="2400" dirty="0">
              <a:solidFill>
                <a:srgbClr val="0070C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7774" y="2460567"/>
            <a:ext cx="3408218" cy="9809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97774" y="3795149"/>
            <a:ext cx="4380808" cy="98090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6884" y="320842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9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49" y="1322501"/>
            <a:ext cx="7734834" cy="463772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64029" y="1712422"/>
            <a:ext cx="4804756" cy="1130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9604" y="2011956"/>
            <a:ext cx="3324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메소드</a:t>
            </a:r>
            <a:endParaRPr lang="en-US" altLang="ko-KR" sz="2400" dirty="0" smtClean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 안에 </a:t>
            </a:r>
            <a:r>
              <a:rPr lang="ko-KR" altLang="en-US" sz="2400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있는 함수</a:t>
            </a:r>
            <a:r>
              <a:rPr lang="en-US" altLang="ko-KR" sz="2400" dirty="0" smtClean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ko-KR" altLang="en-US" sz="2400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884" y="320842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 – method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4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78267" cy="69627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8189" y="374074"/>
            <a:ext cx="1920240" cy="3549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02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14304" y="1246909"/>
            <a:ext cx="3076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권한 설정 및 자바 </a:t>
            </a:r>
            <a:r>
              <a:rPr lang="ko-KR" altLang="en-US" sz="16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패키지명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정의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873" t="5133" r="82069" b="47590"/>
          <a:stretch/>
        </p:blipFill>
        <p:spPr>
          <a:xfrm>
            <a:off x="432260" y="640078"/>
            <a:ext cx="3549536" cy="553391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64524" y="3266902"/>
            <a:ext cx="906087" cy="2576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64524" y="4164676"/>
            <a:ext cx="1903614" cy="47382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4060" y="3224157"/>
            <a:ext cx="2640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Xml 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파일이 모여있는 폴더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22713" y="1404851"/>
            <a:ext cx="1845425" cy="32419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4060" y="4164676"/>
            <a:ext cx="3978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패키지 버전 설정</a:t>
            </a:r>
            <a:r>
              <a:rPr lang="en-US" altLang="ko-KR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최상위 파일 설정 재정의</a:t>
            </a:r>
            <a:endParaRPr lang="ko-KR" altLang="en-US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0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884" y="320842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XML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402" y="1311066"/>
            <a:ext cx="7717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Xml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태그를 감싸서 데이터를 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/>
              </a:rPr>
              <a:t>표현하는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마크업</a:t>
            </a:r>
            <a:r>
              <a:rPr lang="ko-KR" altLang="en-US" sz="24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언어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19" y="2172127"/>
            <a:ext cx="6148410" cy="4065167"/>
          </a:xfrm>
          <a:prstGeom prst="rect">
            <a:avLst/>
          </a:prstGeom>
        </p:spPr>
      </p:pic>
      <p:cxnSp>
        <p:nvCxnSpPr>
          <p:cNvPr id="6" name="구부러진 연결선 5"/>
          <p:cNvCxnSpPr/>
          <p:nvPr/>
        </p:nvCxnSpPr>
        <p:spPr>
          <a:xfrm>
            <a:off x="7032567" y="1714927"/>
            <a:ext cx="914400" cy="914400"/>
          </a:xfrm>
          <a:prstGeom prst="curvedConnector3">
            <a:avLst>
              <a:gd name="adj1" fmla="val 909"/>
            </a:avLst>
          </a:prstGeom>
          <a:ln w="28575">
            <a:solidFill>
              <a:srgbClr val="3C3F4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80505" y="2306161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/>
              </a:rPr>
              <a:t>마크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/>
              </a:rPr>
              <a:t>(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/>
              </a:rPr>
              <a:t>또는 태그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/>
              </a:rPr>
              <a:t>)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/>
              </a:rPr>
              <a:t>로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/>
            </a:endParaRPr>
          </a:p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/>
              </a:rPr>
              <a:t>둘러싸인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/>
              </a:rPr>
              <a:t>언어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4648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6" y="732820"/>
            <a:ext cx="4581524" cy="1499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251" y="4638415"/>
            <a:ext cx="4992362" cy="17540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277" y="2171006"/>
            <a:ext cx="6070282" cy="192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5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884" y="320842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생성시 </a:t>
            </a:r>
            <a:r>
              <a:rPr lang="en-US" altLang="ko-KR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XML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02" y="1147265"/>
            <a:ext cx="7081206" cy="493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5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06" y="784754"/>
            <a:ext cx="3615054" cy="2683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571" y="380297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XML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선언문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</a:t>
            </a:r>
            <a:r>
              <a: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xml</a:t>
            </a:r>
            <a:r>
              <a:rPr lang="ko-KR" altLang="en-US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파일의 대한 정보를 나타냄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06" y="1962288"/>
            <a:ext cx="3431670" cy="22768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8571" y="1519982"/>
            <a:ext cx="72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레이아웃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뷰를 </a:t>
            </a:r>
            <a:r>
              <a:rPr lang="ko-KR" altLang="en-US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배치하거나 </a:t>
            </a:r>
            <a:r>
              <a:rPr lang="en-US" altLang="ko-KR" sz="12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ConstraintLayout</a:t>
            </a:r>
            <a:r>
              <a:rPr lang="ko-KR" altLang="en-US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뷰의 위치에 제약을 </a:t>
            </a:r>
            <a:r>
              <a:rPr lang="ko-KR" altLang="en-US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걸어서 뷰 배치</a:t>
            </a:r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06" y="5075364"/>
            <a:ext cx="3459317" cy="14335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8571" y="4706032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뷰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화면을 </a:t>
            </a:r>
            <a:r>
              <a:rPr lang="ko-KR" altLang="en-US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나타내는 하나의 요소</a:t>
            </a:r>
            <a:r>
              <a:rPr lang="en-US" altLang="ko-KR" sz="1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en-US" altLang="ko-KR" sz="12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94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78267" cy="69627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17273" y="307572"/>
            <a:ext cx="1047404" cy="33250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-1"/>
            <a:ext cx="12378267" cy="6962775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solidFill>
              <a:srgbClr val="3C3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MainActivity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화면을 나타내는 파일로</a:t>
            </a:r>
            <a:r>
              <a:rPr lang="en-US" altLang="ko-KR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해당 화면을 구성하거나 꾸미는 역할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30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72"/>
            <a:ext cx="12378267" cy="69627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513512" y="1059412"/>
            <a:ext cx="3060007" cy="102338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6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8460" t="14379" r="46821" b="70628"/>
          <a:stretch/>
        </p:blipFill>
        <p:spPr>
          <a:xfrm>
            <a:off x="506201" y="1249623"/>
            <a:ext cx="6503145" cy="23026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6884" y="320842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생성시 </a:t>
            </a:r>
            <a:r>
              <a:rPr lang="ko-KR" altLang="en-US" sz="2400" dirty="0" err="1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자바코드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710" y="5549568"/>
            <a:ext cx="924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 Activity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란 사용자에게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UI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있는 화면을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제공하는 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컴포넌트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쉽게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말해 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xml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은 화면을 꾸미고 </a:t>
            </a:r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액티비티는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화면을 만들고 제공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815" y="3827669"/>
            <a:ext cx="121767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MainActivity</a:t>
            </a:r>
            <a:r>
              <a:rPr lang="en-US" altLang="ko-KR" sz="2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</a:t>
            </a:r>
            <a:r>
              <a:rPr lang="en-US" altLang="ko-KR" sz="22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AppCompatActivity</a:t>
            </a:r>
            <a:r>
              <a:rPr lang="en-US" altLang="ko-KR" sz="2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 -&gt; </a:t>
            </a:r>
            <a:r>
              <a:rPr lang="ko-KR" altLang="en-US" sz="22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액티비티를</a:t>
            </a:r>
            <a:r>
              <a:rPr lang="ko-KR" altLang="en-US" sz="2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상속받음</a:t>
            </a:r>
            <a:endParaRPr lang="en-US" altLang="ko-KR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Override fun </a:t>
            </a:r>
            <a:r>
              <a:rPr lang="en-US" altLang="ko-KR" sz="22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onCreate</a:t>
            </a:r>
            <a:r>
              <a:rPr lang="en-US" altLang="ko-KR" sz="2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22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saveInstanceState</a:t>
            </a:r>
            <a:r>
              <a:rPr lang="en-US" altLang="ko-KR" sz="2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Bundle?) {  } -&gt; </a:t>
            </a:r>
            <a:r>
              <a:rPr lang="ko-KR" altLang="en-US" sz="22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액티비티</a:t>
            </a:r>
            <a:r>
              <a:rPr lang="ko-KR" altLang="en-US" sz="22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생성시 자동 호출</a:t>
            </a:r>
            <a:endParaRPr lang="ko-KR" altLang="en-US" sz="2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2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8960" y="2286000"/>
            <a:ext cx="4246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  <a:endParaRPr lang="ko-KR" altLang="en-US" sz="9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6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11590" y="3128211"/>
            <a:ext cx="8295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구글에서 만든 스마트폰 </a:t>
            </a:r>
            <a:r>
              <a:rPr lang="ko-KR" altLang="en-US" sz="36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모바일 운영체제</a:t>
            </a:r>
            <a:endParaRPr lang="ko-KR" altLang="en-US" sz="36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6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C++ </a:t>
            </a:r>
            <a:r>
              <a:rPr lang="ko-KR" altLang="en-US" dirty="0" smtClean="0"/>
              <a:t>기반으로 만들어진 객체 지향 언어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dirty="0" smtClean="0"/>
              <a:t>JVM -&gt; </a:t>
            </a:r>
            <a:r>
              <a:rPr lang="ko-KR" altLang="en-US" dirty="0" smtClean="0"/>
              <a:t>운영체제에 상관없이 개발 가능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 앱 등 많은 프로그램 개발 가능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774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Kotlin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JVM(</a:t>
            </a:r>
            <a:r>
              <a:rPr lang="ko-KR" altLang="en-US" dirty="0" smtClean="0"/>
              <a:t>자바 가상 머신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ko-KR" altLang="en-US" dirty="0" smtClean="0"/>
              <a:t>구동 가능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자바와 </a:t>
            </a:r>
            <a:r>
              <a:rPr lang="ko-KR" altLang="en-US" dirty="0" err="1" smtClean="0"/>
              <a:t>상호운용</a:t>
            </a:r>
            <a:r>
              <a:rPr lang="ko-KR" altLang="en-US" dirty="0" smtClean="0"/>
              <a:t>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안드로이드 개발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Null </a:t>
            </a:r>
            <a:r>
              <a:rPr lang="ko-KR" altLang="en-US" dirty="0" smtClean="0"/>
              <a:t>안정성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정적 타입 지정 언어</a:t>
            </a:r>
            <a:endParaRPr lang="en-US" altLang="ko-KR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/>
              <a:t>= </a:t>
            </a:r>
            <a:r>
              <a:rPr lang="ko-KR" altLang="en-US" sz="1600" dirty="0" smtClean="0"/>
              <a:t>컴파일러가 타입을 검증해준다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 smtClean="0"/>
              <a:t>메소드</a:t>
            </a:r>
            <a:r>
              <a:rPr lang="ko-KR" altLang="en-US" sz="1600" dirty="0" smtClean="0"/>
              <a:t> 호출이 빠르며 컴파일러가 정확성을 검증하여 오류가 생길 확률이 줄어듦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객체의 타입을 알 수 있어서 코드를 볼 때 편함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610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" y="2240129"/>
            <a:ext cx="11566357" cy="25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9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04922" y="2903621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  <a:endParaRPr lang="ko-KR" altLang="en-US" sz="8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07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코코팜피치핑크복숭아 340ml 뚱캔 해태음료 캔음료수 - 옥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663" y="818024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884" y="320842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절차지향</a:t>
            </a:r>
            <a:r>
              <a:rPr lang="en-US" altLang="ko-KR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400" dirty="0" smtClean="0">
                <a:solidFill>
                  <a:srgbClr val="A4C63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객체지향 비교</a:t>
            </a:r>
            <a:endParaRPr lang="ko-KR" altLang="en-US" sz="2400" dirty="0">
              <a:solidFill>
                <a:srgbClr val="A4C63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7855" y="1986754"/>
            <a:ext cx="3934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돈을 준비한 후 자판기에 넣는다</a:t>
            </a:r>
            <a:r>
              <a:rPr lang="en-US" altLang="ko-KR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1317" y="3330635"/>
            <a:ext cx="3227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자판기에서 돈을 확인한 후 </a:t>
            </a:r>
            <a:endParaRPr lang="en-US" altLang="ko-KR" sz="2000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20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코코팜과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잔돈을 </a:t>
            </a:r>
            <a:r>
              <a:rPr lang="ko-KR" altLang="en-US" sz="20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꺼내줌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1317" y="4982292"/>
            <a:ext cx="318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코코팜과</a:t>
            </a:r>
            <a:r>
              <a:rPr lang="ko-KR" altLang="en-US" sz="2000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잔돈을 받아간다</a:t>
            </a:r>
            <a:endParaRPr lang="ko-KR" altLang="en-US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190044" y="2638462"/>
            <a:ext cx="340821" cy="440574"/>
          </a:xfrm>
          <a:prstGeom prst="downArrow">
            <a:avLst>
              <a:gd name="adj1" fmla="val 35367"/>
              <a:gd name="adj2" fmla="val 40244"/>
            </a:avLst>
          </a:prstGeom>
          <a:solidFill>
            <a:srgbClr val="A4C639"/>
          </a:solidFill>
          <a:ln>
            <a:solidFill>
              <a:srgbClr val="A4C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190044" y="4290119"/>
            <a:ext cx="340821" cy="440574"/>
          </a:xfrm>
          <a:prstGeom prst="downArrow">
            <a:avLst>
              <a:gd name="adj1" fmla="val 35367"/>
              <a:gd name="adj2" fmla="val 40244"/>
            </a:avLst>
          </a:prstGeom>
          <a:solidFill>
            <a:srgbClr val="A4C639"/>
          </a:solidFill>
          <a:ln>
            <a:solidFill>
              <a:srgbClr val="A4C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13658" y="1313411"/>
            <a:ext cx="4513811" cy="4671753"/>
          </a:xfrm>
          <a:prstGeom prst="roundRect">
            <a:avLst/>
          </a:prstGeom>
          <a:noFill/>
          <a:ln>
            <a:solidFill>
              <a:srgbClr val="3C3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405128" y="1313410"/>
            <a:ext cx="4513811" cy="4671753"/>
          </a:xfrm>
          <a:prstGeom prst="roundRect">
            <a:avLst/>
          </a:prstGeom>
          <a:noFill/>
          <a:ln>
            <a:solidFill>
              <a:srgbClr val="3C3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824920" y="1571105"/>
            <a:ext cx="3674225" cy="2078181"/>
          </a:xfrm>
          <a:prstGeom prst="roundRect">
            <a:avLst/>
          </a:prstGeom>
          <a:noFill/>
          <a:ln>
            <a:solidFill>
              <a:srgbClr val="3C3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24920" y="3778134"/>
            <a:ext cx="3674225" cy="2078181"/>
          </a:xfrm>
          <a:prstGeom prst="roundRect">
            <a:avLst/>
          </a:prstGeom>
          <a:noFill/>
          <a:ln>
            <a:solidFill>
              <a:srgbClr val="3C3F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21689" y="183173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돈을 넣는다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21689" y="238686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돈을 받는다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21689" y="3013891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코코팜을</a:t>
            </a: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받는다</a:t>
            </a:r>
            <a:r>
              <a:rPr lang="en-US" altLang="ko-KR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49339" y="1841781"/>
            <a:ext cx="64633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고객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돈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제품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8779" y="4084743"/>
            <a:ext cx="87716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자판기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돈</a:t>
            </a:r>
            <a:endParaRPr lang="en-US" altLang="ko-KR" dirty="0" smtClean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제품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1689" y="401138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돈을 받는다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21689" y="434067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돈을 검사한다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21689" y="476636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잔돈을 준다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21689" y="519773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제품을 준다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30062" y="6271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절차지향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08034" y="6271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객체지향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3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281</Words>
  <Application>Microsoft Office PowerPoint</Application>
  <PresentationFormat>와이드스크린</PresentationFormat>
  <Paragraphs>71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JAVA</vt:lpstr>
      <vt:lpstr>Kotlin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-1</dc:title>
  <dc:creator>user</dc:creator>
  <cp:lastModifiedBy>user</cp:lastModifiedBy>
  <cp:revision>40</cp:revision>
  <dcterms:created xsi:type="dcterms:W3CDTF">2020-06-20T15:24:38Z</dcterms:created>
  <dcterms:modified xsi:type="dcterms:W3CDTF">2020-06-23T13:05:48Z</dcterms:modified>
</cp:coreProperties>
</file>