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12" r:id="rId1"/>
  </p:sldMasterIdLst>
  <p:sldIdLst>
    <p:sldId id="271" r:id="rId2"/>
    <p:sldId id="293" r:id="rId3"/>
    <p:sldId id="298" r:id="rId4"/>
    <p:sldId id="281" r:id="rId5"/>
    <p:sldId id="295" r:id="rId6"/>
    <p:sldId id="300" r:id="rId7"/>
    <p:sldId id="284" r:id="rId8"/>
    <p:sldId id="265" r:id="rId9"/>
    <p:sldId id="273" r:id="rId10"/>
    <p:sldId id="267" r:id="rId11"/>
    <p:sldId id="299" r:id="rId12"/>
    <p:sldId id="286" r:id="rId13"/>
    <p:sldId id="287" r:id="rId14"/>
    <p:sldId id="268" r:id="rId15"/>
    <p:sldId id="302" r:id="rId16"/>
    <p:sldId id="303" r:id="rId17"/>
    <p:sldId id="301" r:id="rId18"/>
    <p:sldId id="296" r:id="rId19"/>
    <p:sldId id="297" r:id="rId20"/>
    <p:sldId id="294" r:id="rId21"/>
    <p:sldId id="30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21FF"/>
    <a:srgbClr val="04C409"/>
    <a:srgbClr val="DF57FF"/>
    <a:srgbClr val="E6E6E6"/>
    <a:srgbClr val="1FF4FF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等深淺樣式 4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4" autoAdjust="0"/>
  </p:normalViewPr>
  <p:slideViewPr>
    <p:cSldViewPr snapToGrid="0">
      <p:cViewPr varScale="1">
        <p:scale>
          <a:sx n="75" d="100"/>
          <a:sy n="75" d="100"/>
        </p:scale>
        <p:origin x="115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685800" y="5349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標題 28"/>
          <p:cNvSpPr>
            <a:spLocks noGrp="1"/>
          </p:cNvSpPr>
          <p:nvPr>
            <p:ph type="ctrTitle"/>
          </p:nvPr>
        </p:nvSpPr>
        <p:spPr>
          <a:xfrm>
            <a:off x="508000" y="4853412"/>
            <a:ext cx="11277600" cy="1222375"/>
          </a:xfrm>
        </p:spPr>
        <p:txBody>
          <a:bodyPr anchor="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副標題 8"/>
          <p:cNvSpPr>
            <a:spLocks noGrp="1"/>
          </p:cNvSpPr>
          <p:nvPr>
            <p:ph type="subTitle" idx="1"/>
          </p:nvPr>
        </p:nvSpPr>
        <p:spPr>
          <a:xfrm>
            <a:off x="508000" y="3886200"/>
            <a:ext cx="112776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/>
              <a:t>按一下以編輯母片副標題樣式</a:t>
            </a:r>
            <a:endParaRPr kumimoji="0" lang="en-US"/>
          </a:p>
        </p:txBody>
      </p:sp>
      <p:sp>
        <p:nvSpPr>
          <p:cNvPr id="16" name="日期版面配置區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2" name="頁尾版面配置區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投影片編號版面配置區 14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144000" y="549277"/>
            <a:ext cx="2438400" cy="5851525"/>
          </a:xfrm>
        </p:spPr>
        <p:txBody>
          <a:bodyPr vert="eaVert"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549277"/>
            <a:ext cx="8331200" cy="5851525"/>
          </a:xfrm>
        </p:spPr>
        <p:txBody>
          <a:bodyPr vert="eaVert"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 2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7" name="內容版面配置區 2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>
          <a:xfrm>
            <a:off x="4775200" y="76201"/>
            <a:ext cx="3860800" cy="288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>
          <a:xfrm>
            <a:off x="10972800" y="6473952"/>
            <a:ext cx="1011936" cy="246888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685800" y="3444903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文字版面配置區 5"/>
          <p:cNvSpPr>
            <a:spLocks noGrp="1"/>
          </p:cNvSpPr>
          <p:nvPr>
            <p:ph type="body" idx="1"/>
          </p:nvPr>
        </p:nvSpPr>
        <p:spPr>
          <a:xfrm>
            <a:off x="508000" y="1676400"/>
            <a:ext cx="112776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9" name="日期版面配置區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11" name="頁尾版面配置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投影片編號版面配置區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標題 7"/>
          <p:cNvSpPr>
            <a:spLocks noGrp="1"/>
          </p:cNvSpPr>
          <p:nvPr>
            <p:ph type="title"/>
          </p:nvPr>
        </p:nvSpPr>
        <p:spPr>
          <a:xfrm>
            <a:off x="240633" y="2947086"/>
            <a:ext cx="115824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標題 1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406400" y="1600200"/>
            <a:ext cx="5588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3" name="內容版面配置區 12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1" name="日期版面配置區 2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10" name="頁尾版面配置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28"/>
          <p:cNvSpPr>
            <a:spLocks noGrp="1"/>
          </p:cNvSpPr>
          <p:nvPr>
            <p:ph type="title"/>
          </p:nvPr>
        </p:nvSpPr>
        <p:spPr>
          <a:xfrm>
            <a:off x="406400" y="5410200"/>
            <a:ext cx="114808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375259" y="666750"/>
            <a:ext cx="57207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25" name="文字版面配置區 24"/>
          <p:cNvSpPr>
            <a:spLocks noGrp="1"/>
          </p:cNvSpPr>
          <p:nvPr>
            <p:ph type="body" sz="half" idx="3"/>
          </p:nvPr>
        </p:nvSpPr>
        <p:spPr>
          <a:xfrm>
            <a:off x="6193367" y="666750"/>
            <a:ext cx="5722988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375259" y="1316038"/>
            <a:ext cx="5720741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8" name="內容版面配置區 27"/>
          <p:cNvSpPr>
            <a:spLocks noGrp="1"/>
          </p:cNvSpPr>
          <p:nvPr>
            <p:ph sz="quarter" idx="4"/>
          </p:nvPr>
        </p:nvSpPr>
        <p:spPr>
          <a:xfrm>
            <a:off x="6198307" y="1316038"/>
            <a:ext cx="571804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10972800" y="6477000"/>
            <a:ext cx="1016000" cy="246888"/>
          </a:xfrm>
        </p:spPr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直線接點 10"/>
          <p:cNvSpPr>
            <a:spLocks noChangeShapeType="1"/>
          </p:cNvSpPr>
          <p:nvPr/>
        </p:nvSpPr>
        <p:spPr bwMode="auto">
          <a:xfrm>
            <a:off x="685800" y="6019801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標題 29"/>
          <p:cNvSpPr>
            <a:spLocks noGrp="1"/>
          </p:cNvSpPr>
          <p:nvPr>
            <p:ph type="title"/>
          </p:nvPr>
        </p:nvSpPr>
        <p:spPr>
          <a:xfrm>
            <a:off x="402336" y="457200"/>
            <a:ext cx="11582400" cy="841248"/>
          </a:xfrm>
        </p:spPr>
        <p:txBody>
          <a:bodyPr/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12" name="日期版面配置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21" name="頁尾版面配置區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24" name="頁尾版面配置區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直線接點 7"/>
          <p:cNvSpPr>
            <a:spLocks noChangeShapeType="1"/>
          </p:cNvSpPr>
          <p:nvPr/>
        </p:nvSpPr>
        <p:spPr bwMode="auto">
          <a:xfrm>
            <a:off x="685800" y="5849118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標題 11"/>
          <p:cNvSpPr>
            <a:spLocks noGrp="1"/>
          </p:cNvSpPr>
          <p:nvPr>
            <p:ph type="title"/>
          </p:nvPr>
        </p:nvSpPr>
        <p:spPr>
          <a:xfrm>
            <a:off x="609600" y="5486400"/>
            <a:ext cx="112776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idx="2"/>
          </p:nvPr>
        </p:nvSpPr>
        <p:spPr>
          <a:xfrm>
            <a:off x="609601" y="609600"/>
            <a:ext cx="4011084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  <p:sp>
        <p:nvSpPr>
          <p:cNvPr id="14" name="內容版面配置區 13"/>
          <p:cNvSpPr>
            <a:spLocks noGrp="1"/>
          </p:cNvSpPr>
          <p:nvPr>
            <p:ph sz="half" idx="1"/>
          </p:nvPr>
        </p:nvSpPr>
        <p:spPr>
          <a:xfrm>
            <a:off x="4766733" y="609600"/>
            <a:ext cx="7120467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TW" altLang="en-US"/>
              <a:t>按一下以編輯母片文字樣式</a:t>
            </a:r>
          </a:p>
          <a:p>
            <a:pPr lvl="1" eaLnBrk="1" latinLnBrk="0" hangingPunct="1"/>
            <a:r>
              <a:rPr lang="zh-TW" altLang="en-US"/>
              <a:t>第二層</a:t>
            </a:r>
          </a:p>
          <a:p>
            <a:pPr lvl="2" eaLnBrk="1" latinLnBrk="0" hangingPunct="1"/>
            <a:r>
              <a:rPr lang="zh-TW" altLang="en-US"/>
              <a:t>第三層</a:t>
            </a:r>
          </a:p>
          <a:p>
            <a:pPr lvl="3" eaLnBrk="1" latinLnBrk="0" hangingPunct="1"/>
            <a:r>
              <a:rPr lang="zh-TW" altLang="en-US"/>
              <a:t>第四層</a:t>
            </a:r>
          </a:p>
          <a:p>
            <a:pPr lvl="4" eaLnBrk="1" latinLnBrk="0" hangingPunct="1"/>
            <a:r>
              <a:rPr lang="zh-TW" altLang="en-US"/>
              <a:t>第五層</a:t>
            </a:r>
            <a:endParaRPr kumimoji="0" lang="en-US"/>
          </a:p>
        </p:txBody>
      </p:sp>
      <p:sp>
        <p:nvSpPr>
          <p:cNvPr id="25" name="日期版面配置區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29" name="頁尾版面配置區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圖片版面配置區 12"/>
          <p:cNvSpPr>
            <a:spLocks noGrp="1"/>
          </p:cNvSpPr>
          <p:nvPr>
            <p:ph type="pic" idx="1"/>
          </p:nvPr>
        </p:nvSpPr>
        <p:spPr>
          <a:xfrm>
            <a:off x="4673600" y="616634"/>
            <a:ext cx="67056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/>
              <a:t>按一下圖示以新增圖片</a:t>
            </a:r>
            <a:endParaRPr kumimoji="0" lang="en-US" dirty="0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1" name="投影片編號版面配置區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標題 16"/>
          <p:cNvSpPr>
            <a:spLocks noGrp="1"/>
          </p:cNvSpPr>
          <p:nvPr>
            <p:ph type="title"/>
          </p:nvPr>
        </p:nvSpPr>
        <p:spPr>
          <a:xfrm>
            <a:off x="508000" y="4993760"/>
            <a:ext cx="78232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26" name="文字版面配置區 25"/>
          <p:cNvSpPr>
            <a:spLocks noGrp="1"/>
          </p:cNvSpPr>
          <p:nvPr>
            <p:ph type="body" sz="half" idx="2"/>
          </p:nvPr>
        </p:nvSpPr>
        <p:spPr>
          <a:xfrm>
            <a:off x="508000" y="5533218"/>
            <a:ext cx="78232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線接點 6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>
          <a:xfrm>
            <a:off x="406400" y="1554163"/>
            <a:ext cx="11582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/>
              <a:t>按一下以編輯母片文字樣式</a:t>
            </a:r>
          </a:p>
          <a:p>
            <a:pPr lvl="1" eaLnBrk="1" latinLnBrk="0" hangingPunct="1"/>
            <a:r>
              <a:rPr kumimoji="0" lang="zh-TW" altLang="en-US"/>
              <a:t>第二層</a:t>
            </a:r>
          </a:p>
          <a:p>
            <a:pPr lvl="2" eaLnBrk="1" latinLnBrk="0" hangingPunct="1"/>
            <a:r>
              <a:rPr kumimoji="0" lang="zh-TW" altLang="en-US"/>
              <a:t>第三層</a:t>
            </a:r>
          </a:p>
          <a:p>
            <a:pPr lvl="3" eaLnBrk="1" latinLnBrk="0" hangingPunct="1"/>
            <a:r>
              <a:rPr kumimoji="0" lang="zh-TW" altLang="en-US"/>
              <a:t>第四層</a:t>
            </a:r>
          </a:p>
          <a:p>
            <a:pPr lvl="4" eaLnBrk="1" latinLnBrk="0" hangingPunct="1"/>
            <a:r>
              <a:rPr kumimoji="0" lang="zh-TW" altLang="en-US"/>
              <a:t>第五層</a:t>
            </a:r>
            <a:endParaRPr kumimoji="0" lang="en-US"/>
          </a:p>
        </p:txBody>
      </p:sp>
      <p:sp>
        <p:nvSpPr>
          <p:cNvPr id="11" name="日期版面配置區 10"/>
          <p:cNvSpPr>
            <a:spLocks noGrp="1"/>
          </p:cNvSpPr>
          <p:nvPr>
            <p:ph type="dt" sz="half" idx="2"/>
          </p:nvPr>
        </p:nvSpPr>
        <p:spPr>
          <a:xfrm>
            <a:off x="8636000" y="76201"/>
            <a:ext cx="33528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12/18/2019</a:t>
            </a:fld>
            <a:endParaRPr lang="en-US" dirty="0"/>
          </a:p>
        </p:txBody>
      </p:sp>
      <p:sp>
        <p:nvSpPr>
          <p:cNvPr id="28" name="頁尾版面配置區 27"/>
          <p:cNvSpPr>
            <a:spLocks noGrp="1"/>
          </p:cNvSpPr>
          <p:nvPr>
            <p:ph type="ftr" sz="quarter" idx="3"/>
          </p:nvPr>
        </p:nvSpPr>
        <p:spPr>
          <a:xfrm>
            <a:off x="4165600" y="76201"/>
            <a:ext cx="44704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4"/>
          </p:nvPr>
        </p:nvSpPr>
        <p:spPr>
          <a:xfrm>
            <a:off x="10972800" y="6477001"/>
            <a:ext cx="1016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標題版面配置區 9"/>
          <p:cNvSpPr>
            <a:spLocks noGrp="1"/>
          </p:cNvSpPr>
          <p:nvPr>
            <p:ph type="title"/>
          </p:nvPr>
        </p:nvSpPr>
        <p:spPr>
          <a:xfrm>
            <a:off x="406400" y="457200"/>
            <a:ext cx="115824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/>
              <a:t>按一下以編輯母片標題樣式</a:t>
            </a:r>
            <a:endParaRPr kumimoji="0" lang="en-US"/>
          </a:p>
        </p:txBody>
      </p:sp>
      <p:sp>
        <p:nvSpPr>
          <p:cNvPr id="9" name="直線接點 8"/>
          <p:cNvSpPr>
            <a:spLocks noChangeShapeType="1"/>
          </p:cNvSpPr>
          <p:nvPr/>
        </p:nvSpPr>
        <p:spPr bwMode="auto">
          <a:xfrm>
            <a:off x="685800" y="1050899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直線接點 11"/>
          <p:cNvSpPr>
            <a:spLocks noChangeShapeType="1"/>
          </p:cNvSpPr>
          <p:nvPr/>
        </p:nvSpPr>
        <p:spPr bwMode="auto">
          <a:xfrm>
            <a:off x="685800" y="1057987"/>
            <a:ext cx="1150620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htseng.wordpress.com/2017/02/04/support-vector-machines-&#25903;&#25588;&#21521;&#37327;&#27231;/" TargetMode="External"/><Relationship Id="rId2" Type="http://schemas.openxmlformats.org/officeDocument/2006/relationships/hyperlink" Target="https://www.itread01.com/content/153416768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aw.moj.gov.tw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www.legis-pedia.com/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leemeng.tw/find-word-semantic-by-using-word2vec-in-tensorflow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htseng.wordpress.com/2017/02/04/support-vector-machines-&#25903;&#25588;&#21521;&#37327;&#27231;/" TargetMode="External"/><Relationship Id="rId2" Type="http://schemas.openxmlformats.org/officeDocument/2006/relationships/hyperlink" Target="https://www.itread01.com/content/153416768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emeng.tw/find-word-semantic-by-using-word2vec-in-tensorflow.html" TargetMode="External"/><Relationship Id="rId5" Type="http://schemas.openxmlformats.org/officeDocument/2006/relationships/hyperlink" Target="https://medium.com/@tengyuanchang/&#35731;&#38651;&#33126;&#32893;&#25026;&#20154;&#35441;-&#29702;&#35299;-nlp-&#37325;&#35201;&#25216;&#34899;-word2vec-&#30340;-skip-gram-&#27169;&#22411;-73d0239ad698/" TargetMode="External"/><Relationship Id="rId4" Type="http://schemas.openxmlformats.org/officeDocument/2006/relationships/hyperlink" Target="https://chtseng.wordpress.com/2017/02/04/support-vector-machines-&#25903;&#25588;&#21521;&#37327;&#27231;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86540778-851D-4AFD-931D-E0B0F9A48B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915463"/>
            <a:ext cx="8991600" cy="1645920"/>
          </a:xfrm>
        </p:spPr>
        <p:txBody>
          <a:bodyPr/>
          <a:lstStyle/>
          <a:p>
            <a:r>
              <a:rPr lang="zh-TW" altLang="en-US" dirty="0"/>
              <a:t>法規資料搜尋引擎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6E57411-C301-414B-8A4A-E8C05792B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84929" y="2015446"/>
            <a:ext cx="7310043" cy="2924853"/>
          </a:xfrm>
        </p:spPr>
        <p:txBody>
          <a:bodyPr>
            <a:normAutofit/>
          </a:bodyPr>
          <a:lstStyle/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組員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:10520136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黃少麒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10520121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杜欣洋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    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10520104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莊東翰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指導老師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吳宜鴻老師</a:t>
            </a:r>
          </a:p>
        </p:txBody>
      </p:sp>
    </p:spTree>
    <p:extLst>
      <p:ext uri="{BB962C8B-B14F-4D97-AF65-F5344CB8AC3E}">
        <p14:creationId xmlns:p14="http://schemas.microsoft.com/office/powerpoint/2010/main" val="360095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E341C-D80C-4DB8-A224-4094020B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36" y="0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SVM</a:t>
            </a: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endParaRPr lang="zh-TW" altLang="en-US" sz="4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EDD26-DC2C-4878-8418-74B35B328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54" y="1126283"/>
            <a:ext cx="7352320" cy="10112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sz="2000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SVM (Support Vector Machine </a:t>
            </a:r>
            <a:r>
              <a:rPr lang="zh-TW" altLang="en-US" sz="2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支援向量機</a:t>
            </a:r>
            <a:r>
              <a:rPr lang="en-US" altLang="zh-TW" sz="2000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):</a:t>
            </a:r>
          </a:p>
          <a:p>
            <a:pPr marL="0" indent="0">
              <a:buNone/>
            </a:pP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將兩組不同的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dataset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能用一條邊界線分開，適合用來做二元分類器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(binary classifier)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DC27C2A7-C812-4F34-A72A-C55E4288DA2F}"/>
              </a:ext>
            </a:extLst>
          </p:cNvPr>
          <p:cNvSpPr txBox="1">
            <a:spLocks/>
          </p:cNvSpPr>
          <p:nvPr/>
        </p:nvSpPr>
        <p:spPr>
          <a:xfrm>
            <a:off x="0" y="6858000"/>
            <a:ext cx="7352320" cy="197788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defTabSz="914400">
              <a:buNone/>
            </a:pPr>
            <a:r>
              <a:rPr lang="en-US" altLang="zh-TW" sz="1400" dirty="0">
                <a:hlinkClick r:id="rId2"/>
              </a:rPr>
              <a:t>1. https://www.itread01.com/content/1534167680.html</a:t>
            </a:r>
            <a:endParaRPr lang="en-US" altLang="zh-TW" sz="1400" dirty="0"/>
          </a:p>
          <a:p>
            <a:pPr marL="0" indent="0">
              <a:buNone/>
            </a:pPr>
            <a:r>
              <a:rPr lang="en-US" altLang="zh-TW" sz="1400" dirty="0">
                <a:solidFill>
                  <a:schemeClr val="tx1"/>
                </a:solidFill>
                <a:ea typeface="標楷體" panose="03000509000000000000" pitchFamily="65" charset="-120"/>
                <a:hlinkClick r:id="rId3"/>
              </a:rPr>
              <a:t>2. https://chtseng.wordpress.com/2017/02/04/support-vector-machines-</a:t>
            </a:r>
            <a:r>
              <a:rPr lang="zh-TW" altLang="en-US" sz="1400" dirty="0">
                <a:solidFill>
                  <a:schemeClr val="tx1"/>
                </a:solidFill>
                <a:ea typeface="標楷體" panose="03000509000000000000" pitchFamily="65" charset="-120"/>
                <a:hlinkClick r:id="rId3"/>
              </a:rPr>
              <a:t>支援向量機</a:t>
            </a:r>
            <a:r>
              <a:rPr lang="en-US" altLang="zh-TW" sz="1400" dirty="0">
                <a:solidFill>
                  <a:schemeClr val="tx1"/>
                </a:solidFill>
                <a:ea typeface="標楷體" panose="03000509000000000000" pitchFamily="65" charset="-120"/>
                <a:hlinkClick r:id="rId3"/>
              </a:rPr>
              <a:t>/</a:t>
            </a:r>
            <a:endParaRPr lang="en-US" altLang="zh-TW" sz="1400" dirty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 descr="一張含有 食物 的圖片&#10;&#10;自動產生的描述">
            <a:extLst>
              <a:ext uri="{FF2B5EF4-FFF2-40B4-BE49-F238E27FC236}">
                <a16:creationId xmlns:a16="http://schemas.microsoft.com/office/drawing/2014/main" id="{DC50A45B-B7E8-43AA-974A-1160EED30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7666" y="318014"/>
            <a:ext cx="4397480" cy="2752708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4A241F9-958E-43E0-820D-B24C1785B9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7667" y="3229418"/>
            <a:ext cx="4397479" cy="2900954"/>
          </a:xfrm>
          <a:prstGeom prst="rect">
            <a:avLst/>
          </a:prstGeom>
        </p:spPr>
      </p:pic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4BFA1D96-356F-4ABB-BF7D-C1F54CB884B4}"/>
              </a:ext>
            </a:extLst>
          </p:cNvPr>
          <p:cNvSpPr txBox="1">
            <a:spLocks/>
          </p:cNvSpPr>
          <p:nvPr/>
        </p:nvSpPr>
        <p:spPr>
          <a:xfrm>
            <a:off x="7916423" y="6130372"/>
            <a:ext cx="4153671" cy="692842"/>
          </a:xfrm>
          <a:prstGeom prst="rect">
            <a:avLst/>
          </a:prstGeom>
        </p:spPr>
        <p:txBody>
          <a:bodyPr vert="horz">
            <a:normAutofit fontScale="85000"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Kernel trick:</a:t>
            </a:r>
          </a:p>
          <a:p>
            <a:pPr marL="0" indent="0" defTabSz="91440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2D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甚至多維空間無法用直線分割的圖形</a:t>
            </a:r>
            <a:endParaRPr lang="en-US" altLang="zh-TW" sz="20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332945E8-ECE3-4491-8B5B-D760E3817D04}"/>
              </a:ext>
            </a:extLst>
          </p:cNvPr>
          <p:cNvSpPr txBox="1">
            <a:spLocks/>
          </p:cNvSpPr>
          <p:nvPr/>
        </p:nvSpPr>
        <p:spPr>
          <a:xfrm>
            <a:off x="2539866" y="5830171"/>
            <a:ext cx="2971357" cy="403174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Linearly Separable</a:t>
            </a:r>
          </a:p>
        </p:txBody>
      </p:sp>
      <p:pic>
        <p:nvPicPr>
          <p:cNvPr id="15" name="圖片 14" descr="一張含有 地圖, 文字 的圖片&#10;&#10;自動產生的描述">
            <a:extLst>
              <a:ext uri="{FF2B5EF4-FFF2-40B4-BE49-F238E27FC236}">
                <a16:creationId xmlns:a16="http://schemas.microsoft.com/office/drawing/2014/main" id="{E9112117-B9AA-4CBA-B41C-91FBA28DB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8024" y="2173772"/>
            <a:ext cx="4835039" cy="3696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1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E341C-D80C-4DB8-A224-4094020B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41" y="0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SVM</a:t>
            </a: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endParaRPr lang="zh-TW" altLang="en-US" sz="4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BED9806-73FF-4922-9C6D-8340DD3607C9}"/>
              </a:ext>
            </a:extLst>
          </p:cNvPr>
          <p:cNvSpPr txBox="1"/>
          <p:nvPr/>
        </p:nvSpPr>
        <p:spPr>
          <a:xfrm>
            <a:off x="2699189" y="4839073"/>
            <a:ext cx="344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x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8EFB3AF-A807-413B-A378-51A700CCC95C}"/>
              </a:ext>
            </a:extLst>
          </p:cNvPr>
          <p:cNvSpPr txBox="1"/>
          <p:nvPr/>
        </p:nvSpPr>
        <p:spPr>
          <a:xfrm>
            <a:off x="5090887" y="4839073"/>
            <a:ext cx="2664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=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EADA8EC3-186D-4C93-81F2-5884B65589F3}"/>
              </a:ext>
            </a:extLst>
          </p:cNvPr>
          <p:cNvSpPr txBox="1"/>
          <p:nvPr/>
        </p:nvSpPr>
        <p:spPr>
          <a:xfrm>
            <a:off x="49860" y="443619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句子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19AAE70F-7184-4732-BD25-34BA61D71D03}"/>
              </a:ext>
            </a:extLst>
          </p:cNvPr>
          <p:cNvSpPr txBox="1"/>
          <p:nvPr/>
        </p:nvSpPr>
        <p:spPr>
          <a:xfrm>
            <a:off x="15269" y="5146784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句子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0E5DFDFE-B9DE-430C-BF13-B085D4E00A75}"/>
              </a:ext>
            </a:extLst>
          </p:cNvPr>
          <p:cNvSpPr txBox="1"/>
          <p:nvPr/>
        </p:nvSpPr>
        <p:spPr>
          <a:xfrm>
            <a:off x="10323818" y="988829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交通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DD448C6-7739-41B6-9881-961B4C918E0D}"/>
              </a:ext>
            </a:extLst>
          </p:cNvPr>
          <p:cNvSpPr txBox="1"/>
          <p:nvPr/>
        </p:nvSpPr>
        <p:spPr>
          <a:xfrm>
            <a:off x="1835224" y="38939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肇事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C8100CB4-7A03-477C-A127-715CEB79E238}"/>
              </a:ext>
            </a:extLst>
          </p:cNvPr>
          <p:cNvSpPr txBox="1"/>
          <p:nvPr/>
        </p:nvSpPr>
        <p:spPr>
          <a:xfrm>
            <a:off x="5262622" y="4435043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句子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00776F13-887C-4214-B3BC-EA6C94D4CA59}"/>
              </a:ext>
            </a:extLst>
          </p:cNvPr>
          <p:cNvSpPr txBox="1"/>
          <p:nvPr/>
        </p:nvSpPr>
        <p:spPr>
          <a:xfrm>
            <a:off x="5246050" y="5183359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句子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CCE33263-CB77-4D21-9529-7C1BF441AEAA}"/>
              </a:ext>
            </a:extLst>
          </p:cNvPr>
          <p:cNvSpPr txBox="1"/>
          <p:nvPr/>
        </p:nvSpPr>
        <p:spPr>
          <a:xfrm>
            <a:off x="1328213" y="5773325"/>
            <a:ext cx="809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TF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E8F6199E-6834-46F1-8542-DE5974F74413}"/>
              </a:ext>
            </a:extLst>
          </p:cNvPr>
          <p:cNvSpPr txBox="1"/>
          <p:nvPr/>
        </p:nvSpPr>
        <p:spPr>
          <a:xfrm>
            <a:off x="3808037" y="5791071"/>
            <a:ext cx="10102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IDF</a:t>
            </a:r>
            <a:endParaRPr kumimoji="0" lang="zh-TW" alt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179A03EF-9EB5-46B2-80D3-C91806DF0526}"/>
              </a:ext>
            </a:extLst>
          </p:cNvPr>
          <p:cNvSpPr txBox="1"/>
          <p:nvPr/>
        </p:nvSpPr>
        <p:spPr>
          <a:xfrm>
            <a:off x="6922097" y="5864855"/>
            <a:ext cx="180690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4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TF-IDF</a:t>
            </a:r>
            <a:endParaRPr kumimoji="0" lang="zh-TW" alt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98282DCE-8797-4AD9-BE5D-2B518ED68AFE}"/>
              </a:ext>
            </a:extLst>
          </p:cNvPr>
          <p:cNvSpPr txBox="1"/>
          <p:nvPr/>
        </p:nvSpPr>
        <p:spPr>
          <a:xfrm>
            <a:off x="128494" y="1868906"/>
            <a:ext cx="9305419" cy="70788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句子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1: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在車禍中受傷，可以向肇事者請求賠償因為受傷減少的收入嗎？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“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車禍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”,“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受傷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”,“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肇事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者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”,“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請求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”,“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賠償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”,“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受傷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”,“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減少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”,“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收入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”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D98DAB69-1636-4FFD-B5E4-4F7E7D7D48D5}"/>
              </a:ext>
            </a:extLst>
          </p:cNvPr>
          <p:cNvSpPr txBox="1"/>
          <p:nvPr/>
        </p:nvSpPr>
        <p:spPr>
          <a:xfrm>
            <a:off x="128494" y="2728430"/>
            <a:ext cx="8168035" cy="70788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句子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2: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 遇到車禍受傷的時候，我可以在刑事訴訟中也請求賠償金嗎？ 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“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遇到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”, “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車禍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”, “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受傷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”, “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刑事訴訟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”, “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請求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”, “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賠償金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”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+mn-cs"/>
            </a:endParaRPr>
          </a:p>
        </p:txBody>
      </p: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2BD6251B-02F4-417E-BDCE-14B0448FF476}"/>
              </a:ext>
            </a:extLst>
          </p:cNvPr>
          <p:cNvSpPr txBox="1"/>
          <p:nvPr/>
        </p:nvSpPr>
        <p:spPr>
          <a:xfrm>
            <a:off x="969376" y="389785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車禍</a:t>
            </a: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A1B1BEB7-8A74-43C7-B909-A28E1B03DB47}"/>
              </a:ext>
            </a:extLst>
          </p:cNvPr>
          <p:cNvCxnSpPr>
            <a:cxnSpLocks/>
            <a:stCxn id="36" idx="2"/>
          </p:cNvCxnSpPr>
          <p:nvPr/>
        </p:nvCxnSpPr>
        <p:spPr>
          <a:xfrm flipH="1">
            <a:off x="10206112" y="1450494"/>
            <a:ext cx="517816" cy="47513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B695E8D-FFD1-44D5-92EC-08ABD4BD76AE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0723928" y="1450494"/>
            <a:ext cx="570535" cy="43659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168569D-7537-487C-AC39-579197D812A3}"/>
              </a:ext>
            </a:extLst>
          </p:cNvPr>
          <p:cNvSpPr txBox="1"/>
          <p:nvPr/>
        </p:nvSpPr>
        <p:spPr>
          <a:xfrm>
            <a:off x="9526119" y="1848114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交通規則</a:t>
            </a: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37A94CE4-4325-4426-9410-4ED1096200DF}"/>
              </a:ext>
            </a:extLst>
          </p:cNvPr>
          <p:cNvSpPr txBox="1"/>
          <p:nvPr/>
        </p:nvSpPr>
        <p:spPr>
          <a:xfrm>
            <a:off x="10931552" y="184036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車禍問題</a:t>
            </a:r>
          </a:p>
        </p:txBody>
      </p:sp>
      <p:graphicFrame>
        <p:nvGraphicFramePr>
          <p:cNvPr id="69" name="表格 69">
            <a:extLst>
              <a:ext uri="{FF2B5EF4-FFF2-40B4-BE49-F238E27FC236}">
                <a16:creationId xmlns:a16="http://schemas.microsoft.com/office/drawing/2014/main" id="{AAEA9C79-C55A-4B11-B8D5-EB72C6E19ACC}"/>
              </a:ext>
            </a:extLst>
          </p:cNvPr>
          <p:cNvGraphicFramePr>
            <a:graphicFrameLocks noGrp="1"/>
          </p:cNvGraphicFramePr>
          <p:nvPr/>
        </p:nvGraphicFramePr>
        <p:xfrm>
          <a:off x="10014069" y="2653591"/>
          <a:ext cx="1615768" cy="142090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15768">
                  <a:extLst>
                    <a:ext uri="{9D8B030D-6E8A-4147-A177-3AD203B41FA5}">
                      <a16:colId xmlns:a16="http://schemas.microsoft.com/office/drawing/2014/main" val="4162035844"/>
                    </a:ext>
                  </a:extLst>
                </a:gridCol>
              </a:tblGrid>
              <a:tr h="54382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sz="1800" b="1" kern="1200" dirty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Arial" panose="020B0604020202020204" pitchFamily="34" charset="0"/>
                        </a:rPr>
                        <a:t>車禍問題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TW" altLang="en-US" b="1" kern="1200" dirty="0">
                          <a:solidFill>
                            <a:schemeClr val="lt1"/>
                          </a:solidFill>
                          <a:latin typeface="+mj-ea"/>
                          <a:ea typeface="+mn-ea"/>
                          <a:cs typeface="+mn-cs"/>
                        </a:rPr>
                        <a:t>相關詞彙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6855873"/>
                  </a:ext>
                </a:extLst>
              </a:tr>
              <a:tr h="390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車禍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7822370"/>
                  </a:ext>
                </a:extLst>
              </a:tr>
              <a:tr h="39041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/>
                        <a:t>肇事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7945483"/>
                  </a:ext>
                </a:extLst>
              </a:tr>
            </a:tbl>
          </a:graphicData>
        </a:graphic>
      </p:graphicFrame>
      <p:graphicFrame>
        <p:nvGraphicFramePr>
          <p:cNvPr id="71" name="表格 71">
            <a:extLst>
              <a:ext uri="{FF2B5EF4-FFF2-40B4-BE49-F238E27FC236}">
                <a16:creationId xmlns:a16="http://schemas.microsoft.com/office/drawing/2014/main" id="{55ACE6AE-5547-498C-BB5E-D35EEE552C85}"/>
              </a:ext>
            </a:extLst>
          </p:cNvPr>
          <p:cNvGraphicFramePr>
            <a:graphicFrameLocks noGrp="1"/>
          </p:cNvGraphicFramePr>
          <p:nvPr/>
        </p:nvGraphicFramePr>
        <p:xfrm>
          <a:off x="941738" y="4389211"/>
          <a:ext cx="1704306" cy="136139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52153">
                  <a:extLst>
                    <a:ext uri="{9D8B030D-6E8A-4147-A177-3AD203B41FA5}">
                      <a16:colId xmlns:a16="http://schemas.microsoft.com/office/drawing/2014/main" val="1896611448"/>
                    </a:ext>
                  </a:extLst>
                </a:gridCol>
                <a:gridCol w="852153">
                  <a:extLst>
                    <a:ext uri="{9D8B030D-6E8A-4147-A177-3AD203B41FA5}">
                      <a16:colId xmlns:a16="http://schemas.microsoft.com/office/drawing/2014/main" val="1559080197"/>
                    </a:ext>
                  </a:extLst>
                </a:gridCol>
              </a:tblGrid>
              <a:tr h="680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1/8 = </a:t>
                      </a:r>
                    </a:p>
                    <a:p>
                      <a:pPr algn="ctr"/>
                      <a:r>
                        <a:rPr lang="en-US" altLang="zh-TW" dirty="0"/>
                        <a:t>0.125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1/8 = </a:t>
                      </a:r>
                    </a:p>
                    <a:p>
                      <a:pPr algn="ctr"/>
                      <a:r>
                        <a:rPr lang="en-US" altLang="zh-TW" dirty="0"/>
                        <a:t>0.125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062082"/>
                  </a:ext>
                </a:extLst>
              </a:tr>
              <a:tr h="680695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1/5 = </a:t>
                      </a:r>
                    </a:p>
                    <a:p>
                      <a:pPr algn="ctr"/>
                      <a:r>
                        <a:rPr lang="en-US" altLang="zh-TW" b="1" dirty="0"/>
                        <a:t>0.2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0/5 = </a:t>
                      </a:r>
                    </a:p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425303"/>
                  </a:ext>
                </a:extLst>
              </a:tr>
            </a:tbl>
          </a:graphicData>
        </a:graphic>
      </p:graphicFrame>
      <p:graphicFrame>
        <p:nvGraphicFramePr>
          <p:cNvPr id="73" name="表格 73">
            <a:extLst>
              <a:ext uri="{FF2B5EF4-FFF2-40B4-BE49-F238E27FC236}">
                <a16:creationId xmlns:a16="http://schemas.microsoft.com/office/drawing/2014/main" id="{9F626B6E-32B3-4812-BFA4-248E6C18A7AE}"/>
              </a:ext>
            </a:extLst>
          </p:cNvPr>
          <p:cNvGraphicFramePr>
            <a:graphicFrameLocks noGrp="1"/>
          </p:cNvGraphicFramePr>
          <p:nvPr/>
        </p:nvGraphicFramePr>
        <p:xfrm>
          <a:off x="3701730" y="4380219"/>
          <a:ext cx="1327644" cy="140906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327644">
                  <a:extLst>
                    <a:ext uri="{9D8B030D-6E8A-4147-A177-3AD203B41FA5}">
                      <a16:colId xmlns:a16="http://schemas.microsoft.com/office/drawing/2014/main" val="3977948063"/>
                    </a:ext>
                  </a:extLst>
                </a:gridCol>
              </a:tblGrid>
              <a:tr h="704531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log(2/2) = 0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0427512"/>
                  </a:ext>
                </a:extLst>
              </a:tr>
              <a:tr h="70453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log(2/1) = 0.301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78960"/>
                  </a:ext>
                </a:extLst>
              </a:tr>
            </a:tbl>
          </a:graphicData>
        </a:graphic>
      </p:graphicFrame>
      <p:sp>
        <p:nvSpPr>
          <p:cNvPr id="75" name="文字方塊 74">
            <a:extLst>
              <a:ext uri="{FF2B5EF4-FFF2-40B4-BE49-F238E27FC236}">
                <a16:creationId xmlns:a16="http://schemas.microsoft.com/office/drawing/2014/main" id="{C87A2674-232E-47C3-A398-97B1F3A678FE}"/>
              </a:ext>
            </a:extLst>
          </p:cNvPr>
          <p:cNvSpPr txBox="1"/>
          <p:nvPr/>
        </p:nvSpPr>
        <p:spPr>
          <a:xfrm>
            <a:off x="2956843" y="4436193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車禍</a:t>
            </a:r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F58E95A6-62B3-41D2-8250-4073E22E82B8}"/>
              </a:ext>
            </a:extLst>
          </p:cNvPr>
          <p:cNvSpPr txBox="1"/>
          <p:nvPr/>
        </p:nvSpPr>
        <p:spPr>
          <a:xfrm>
            <a:off x="2956842" y="512853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肇事</a:t>
            </a:r>
          </a:p>
        </p:txBody>
      </p:sp>
      <p:cxnSp>
        <p:nvCxnSpPr>
          <p:cNvPr id="80" name="直線單箭頭接點 79">
            <a:extLst>
              <a:ext uri="{FF2B5EF4-FFF2-40B4-BE49-F238E27FC236}">
                <a16:creationId xmlns:a16="http://schemas.microsoft.com/office/drawing/2014/main" id="{92BF3829-94E0-462B-BEEF-2F75AFAE9B3F}"/>
              </a:ext>
            </a:extLst>
          </p:cNvPr>
          <p:cNvCxnSpPr>
            <a:cxnSpLocks/>
            <a:stCxn id="60" idx="2"/>
          </p:cNvCxnSpPr>
          <p:nvPr/>
        </p:nvCxnSpPr>
        <p:spPr>
          <a:xfrm flipH="1">
            <a:off x="11192990" y="2240473"/>
            <a:ext cx="343856" cy="379419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2A3DCD8B-2128-4464-AAA9-913A2166A643}"/>
              </a:ext>
            </a:extLst>
          </p:cNvPr>
          <p:cNvSpPr txBox="1"/>
          <p:nvPr/>
        </p:nvSpPr>
        <p:spPr>
          <a:xfrm>
            <a:off x="6640373" y="38195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車禍</a:t>
            </a:r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7C851C5-A915-4E01-9D2E-D3F91D6FE07A}"/>
              </a:ext>
            </a:extLst>
          </p:cNvPr>
          <p:cNvSpPr txBox="1"/>
          <p:nvPr/>
        </p:nvSpPr>
        <p:spPr>
          <a:xfrm>
            <a:off x="8367104" y="3819542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肇事</a:t>
            </a:r>
          </a:p>
        </p:txBody>
      </p:sp>
      <p:graphicFrame>
        <p:nvGraphicFramePr>
          <p:cNvPr id="83" name="表格 83">
            <a:extLst>
              <a:ext uri="{FF2B5EF4-FFF2-40B4-BE49-F238E27FC236}">
                <a16:creationId xmlns:a16="http://schemas.microsoft.com/office/drawing/2014/main" id="{1115E102-E755-47CE-91F6-D73A370BD190}"/>
              </a:ext>
            </a:extLst>
          </p:cNvPr>
          <p:cNvGraphicFramePr>
            <a:graphicFrameLocks noGrp="1"/>
          </p:cNvGraphicFramePr>
          <p:nvPr/>
        </p:nvGraphicFramePr>
        <p:xfrm>
          <a:off x="6148363" y="4281208"/>
          <a:ext cx="3512760" cy="1603546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756380">
                  <a:extLst>
                    <a:ext uri="{9D8B030D-6E8A-4147-A177-3AD203B41FA5}">
                      <a16:colId xmlns:a16="http://schemas.microsoft.com/office/drawing/2014/main" val="3969564693"/>
                    </a:ext>
                  </a:extLst>
                </a:gridCol>
                <a:gridCol w="1756380">
                  <a:extLst>
                    <a:ext uri="{9D8B030D-6E8A-4147-A177-3AD203B41FA5}">
                      <a16:colId xmlns:a16="http://schemas.microsoft.com/office/drawing/2014/main" val="1482831398"/>
                    </a:ext>
                  </a:extLst>
                </a:gridCol>
              </a:tblGrid>
              <a:tr h="80177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0.125*0 =</a:t>
                      </a:r>
                    </a:p>
                    <a:p>
                      <a:pPr algn="ctr"/>
                      <a:r>
                        <a:rPr lang="en-US" altLang="zh-TW" b="1" dirty="0"/>
                        <a:t>0 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0.125*0.301 =</a:t>
                      </a:r>
                    </a:p>
                    <a:p>
                      <a:pPr algn="ctr"/>
                      <a:r>
                        <a:rPr lang="en-US" altLang="zh-TW" b="1" dirty="0"/>
                        <a:t>0.037 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492749"/>
                  </a:ext>
                </a:extLst>
              </a:tr>
              <a:tr h="80177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0.2*0 = </a:t>
                      </a:r>
                    </a:p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0*0.301 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7107"/>
                  </a:ext>
                </a:extLst>
              </a:tr>
            </a:tbl>
          </a:graphicData>
        </a:graphic>
      </p:graphicFrame>
      <p:graphicFrame>
        <p:nvGraphicFramePr>
          <p:cNvPr id="87" name="表格 87">
            <a:extLst>
              <a:ext uri="{FF2B5EF4-FFF2-40B4-BE49-F238E27FC236}">
                <a16:creationId xmlns:a16="http://schemas.microsoft.com/office/drawing/2014/main" id="{97820072-A1C5-47B6-A29A-C9C64B8F911B}"/>
              </a:ext>
            </a:extLst>
          </p:cNvPr>
          <p:cNvGraphicFramePr>
            <a:graphicFrameLocks noGrp="1"/>
          </p:cNvGraphicFramePr>
          <p:nvPr/>
        </p:nvGraphicFramePr>
        <p:xfrm>
          <a:off x="10732880" y="4475544"/>
          <a:ext cx="1409260" cy="1583648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1409260">
                  <a:extLst>
                    <a:ext uri="{9D8B030D-6E8A-4147-A177-3AD203B41FA5}">
                      <a16:colId xmlns:a16="http://schemas.microsoft.com/office/drawing/2014/main" val="3585051124"/>
                    </a:ext>
                  </a:extLst>
                </a:gridCol>
              </a:tblGrid>
              <a:tr h="742726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0+0.037 = </a:t>
                      </a:r>
                    </a:p>
                    <a:p>
                      <a:pPr algn="ctr"/>
                      <a:r>
                        <a:rPr lang="en-US" altLang="zh-TW" b="1" dirty="0"/>
                        <a:t>0.037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779906"/>
                  </a:ext>
                </a:extLst>
              </a:tr>
              <a:tr h="840922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/>
                        <a:t>0+0 = </a:t>
                      </a:r>
                    </a:p>
                    <a:p>
                      <a:pPr algn="ctr"/>
                      <a:r>
                        <a:rPr lang="en-US" altLang="zh-TW" b="1" dirty="0"/>
                        <a:t>0</a:t>
                      </a:r>
                      <a:endParaRPr lang="zh-TW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0927418"/>
                  </a:ext>
                </a:extLst>
              </a:tr>
            </a:tbl>
          </a:graphicData>
        </a:graphic>
      </p:graphicFrame>
      <p:sp>
        <p:nvSpPr>
          <p:cNvPr id="89" name="文字方塊 88">
            <a:extLst>
              <a:ext uri="{FF2B5EF4-FFF2-40B4-BE49-F238E27FC236}">
                <a16:creationId xmlns:a16="http://schemas.microsoft.com/office/drawing/2014/main" id="{27B72300-2004-45BA-A43E-1E010EF2F262}"/>
              </a:ext>
            </a:extLst>
          </p:cNvPr>
          <p:cNvSpPr txBox="1"/>
          <p:nvPr/>
        </p:nvSpPr>
        <p:spPr>
          <a:xfrm>
            <a:off x="9821003" y="4619790"/>
            <a:ext cx="954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句子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1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90" name="文字方塊 89">
            <a:extLst>
              <a:ext uri="{FF2B5EF4-FFF2-40B4-BE49-F238E27FC236}">
                <a16:creationId xmlns:a16="http://schemas.microsoft.com/office/drawing/2014/main" id="{79415DDA-3983-4E1F-8B68-5AC283A48535}"/>
              </a:ext>
            </a:extLst>
          </p:cNvPr>
          <p:cNvSpPr txBox="1"/>
          <p:nvPr/>
        </p:nvSpPr>
        <p:spPr>
          <a:xfrm>
            <a:off x="9821003" y="5390468"/>
            <a:ext cx="9541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句子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2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91" name="文字方塊 90">
            <a:extLst>
              <a:ext uri="{FF2B5EF4-FFF2-40B4-BE49-F238E27FC236}">
                <a16:creationId xmlns:a16="http://schemas.microsoft.com/office/drawing/2014/main" id="{6C4B7ECA-ED8D-4C7C-B508-92715E63891C}"/>
              </a:ext>
            </a:extLst>
          </p:cNvPr>
          <p:cNvSpPr txBox="1"/>
          <p:nvPr/>
        </p:nvSpPr>
        <p:spPr>
          <a:xfrm>
            <a:off x="10531522" y="6077917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此類別的</a:t>
            </a:r>
            <a:endParaRPr kumimoji="0" lang="en-US" altLang="zh-TW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240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feature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微軟正黑體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92" name="文字方塊 91">
            <a:extLst>
              <a:ext uri="{FF2B5EF4-FFF2-40B4-BE49-F238E27FC236}">
                <a16:creationId xmlns:a16="http://schemas.microsoft.com/office/drawing/2014/main" id="{4BB5820E-94F0-441C-BD63-2B9D5CDBCE14}"/>
              </a:ext>
            </a:extLst>
          </p:cNvPr>
          <p:cNvSpPr txBox="1"/>
          <p:nvPr/>
        </p:nvSpPr>
        <p:spPr>
          <a:xfrm>
            <a:off x="49860" y="1319866"/>
            <a:ext cx="8679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假設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SVM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訓練集中只有這兩句子，欲求這兩句子在車禍問題分類中的分數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5292618-28F9-48EF-8380-F0A0C705A36B}"/>
              </a:ext>
            </a:extLst>
          </p:cNvPr>
          <p:cNvSpPr txBox="1"/>
          <p:nvPr/>
        </p:nvSpPr>
        <p:spPr>
          <a:xfrm>
            <a:off x="1487765" y="6508804"/>
            <a:ext cx="71547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實際上不可能為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0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，因為不可能訓練集中每一句子都有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“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車禍</a:t>
            </a:r>
            <a:r>
              <a:rPr kumimoji="0" lang="en-US" altLang="zh-TW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+mn-cs"/>
              </a:rPr>
              <a:t>”</a:t>
            </a:r>
            <a:endParaRPr kumimoji="0" lang="zh-TW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97" name="直線單箭頭接點 96">
            <a:extLst>
              <a:ext uri="{FF2B5EF4-FFF2-40B4-BE49-F238E27FC236}">
                <a16:creationId xmlns:a16="http://schemas.microsoft.com/office/drawing/2014/main" id="{98968D11-2FC8-49D6-A382-A6DA6BFB1D04}"/>
              </a:ext>
            </a:extLst>
          </p:cNvPr>
          <p:cNvCxnSpPr>
            <a:cxnSpLocks/>
          </p:cNvCxnSpPr>
          <p:nvPr/>
        </p:nvCxnSpPr>
        <p:spPr>
          <a:xfrm flipH="1">
            <a:off x="3468164" y="4839073"/>
            <a:ext cx="807678" cy="173366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單箭頭接點 100">
            <a:extLst>
              <a:ext uri="{FF2B5EF4-FFF2-40B4-BE49-F238E27FC236}">
                <a16:creationId xmlns:a16="http://schemas.microsoft.com/office/drawing/2014/main" id="{B37D3F54-AD7E-437E-8D86-EED4E18F7744}"/>
              </a:ext>
            </a:extLst>
          </p:cNvPr>
          <p:cNvCxnSpPr>
            <a:cxnSpLocks/>
          </p:cNvCxnSpPr>
          <p:nvPr/>
        </p:nvCxnSpPr>
        <p:spPr>
          <a:xfrm flipH="1">
            <a:off x="6200158" y="5359366"/>
            <a:ext cx="911876" cy="1121845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>
            <a:extLst>
              <a:ext uri="{FF2B5EF4-FFF2-40B4-BE49-F238E27FC236}">
                <a16:creationId xmlns:a16="http://schemas.microsoft.com/office/drawing/2014/main" id="{0E64A325-1483-4291-B2EE-9EEA8B996A26}"/>
              </a:ext>
            </a:extLst>
          </p:cNvPr>
          <p:cNvCxnSpPr>
            <a:cxnSpLocks/>
          </p:cNvCxnSpPr>
          <p:nvPr/>
        </p:nvCxnSpPr>
        <p:spPr>
          <a:xfrm flipH="1">
            <a:off x="5246051" y="4475544"/>
            <a:ext cx="1974768" cy="202341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750185DA-DFB7-4F16-A199-B38299A0B325}"/>
              </a:ext>
            </a:extLst>
          </p:cNvPr>
          <p:cNvSpPr txBox="1"/>
          <p:nvPr/>
        </p:nvSpPr>
        <p:spPr>
          <a:xfrm>
            <a:off x="7722641" y="4413549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+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2BD795C9-F1CA-4CBD-9D03-4527598AA35F}"/>
              </a:ext>
            </a:extLst>
          </p:cNvPr>
          <p:cNvSpPr txBox="1"/>
          <p:nvPr/>
        </p:nvSpPr>
        <p:spPr>
          <a:xfrm>
            <a:off x="7724111" y="5212274"/>
            <a:ext cx="364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+</a:t>
            </a:r>
            <a:endParaRPr kumimoji="0" lang="zh-TW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7" name="語音泡泡: 矩形 6">
            <a:extLst>
              <a:ext uri="{FF2B5EF4-FFF2-40B4-BE49-F238E27FC236}">
                <a16:creationId xmlns:a16="http://schemas.microsoft.com/office/drawing/2014/main" id="{FBFBFC7E-D099-4317-A269-B3D2CDF8B112}"/>
              </a:ext>
            </a:extLst>
          </p:cNvPr>
          <p:cNvSpPr/>
          <p:nvPr/>
        </p:nvSpPr>
        <p:spPr>
          <a:xfrm flipH="1">
            <a:off x="8638160" y="2233703"/>
            <a:ext cx="3304948" cy="1857839"/>
          </a:xfrm>
          <a:prstGeom prst="wedgeRectCallout">
            <a:avLst>
              <a:gd name="adj1" fmla="val -34046"/>
              <a:gd name="adj2" fmla="val 69578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此為句子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的其中一個</a:t>
            </a:r>
            <a:r>
              <a:rPr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feature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。共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種分類，所以此例每個句子會有</a:t>
            </a:r>
            <a:r>
              <a:rPr lang="en-US" altLang="zh-TW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個</a:t>
            </a:r>
            <a:r>
              <a:rPr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feature</a:t>
            </a:r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BF8A3DE-3DA5-42C8-B306-613696F97B53}"/>
              </a:ext>
            </a:extLst>
          </p:cNvPr>
          <p:cNvSpPr/>
          <p:nvPr/>
        </p:nvSpPr>
        <p:spPr>
          <a:xfrm>
            <a:off x="9603119" y="1836083"/>
            <a:ext cx="1058747" cy="4751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75D0AAE6-496D-46B1-AB0B-6C5C7442FB56}"/>
              </a:ext>
            </a:extLst>
          </p:cNvPr>
          <p:cNvSpPr/>
          <p:nvPr/>
        </p:nvSpPr>
        <p:spPr>
          <a:xfrm>
            <a:off x="10988173" y="1819219"/>
            <a:ext cx="1058747" cy="4751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12335BE0-762A-4C32-9BE3-23BDEDC52D8E}"/>
              </a:ext>
            </a:extLst>
          </p:cNvPr>
          <p:cNvSpPr/>
          <p:nvPr/>
        </p:nvSpPr>
        <p:spPr>
          <a:xfrm>
            <a:off x="10788120" y="4400953"/>
            <a:ext cx="1258800" cy="72758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450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32" grpId="0"/>
      <p:bldP spid="33" grpId="0"/>
      <p:bldP spid="37" grpId="0"/>
      <p:bldP spid="46" grpId="0"/>
      <p:bldP spid="48" grpId="0"/>
      <p:bldP spid="51" grpId="0"/>
      <p:bldP spid="52" grpId="0"/>
      <p:bldP spid="53" grpId="0"/>
      <p:bldP spid="57" grpId="0"/>
      <p:bldP spid="75" grpId="0"/>
      <p:bldP spid="76" grpId="0"/>
      <p:bldP spid="81" grpId="0"/>
      <p:bldP spid="82" grpId="0"/>
      <p:bldP spid="89" grpId="0"/>
      <p:bldP spid="90" grpId="0"/>
      <p:bldP spid="91" grpId="0"/>
      <p:bldP spid="95" grpId="0"/>
      <p:bldP spid="110" grpId="0"/>
      <p:bldP spid="111" grpId="0"/>
      <p:bldP spid="7" grpId="0" animBg="1"/>
      <p:bldP spid="61" grpId="0" animBg="1"/>
      <p:bldP spid="63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E341C-D80C-4DB8-A224-4094020B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41" y="0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SVM</a:t>
            </a: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endParaRPr lang="zh-TW" altLang="en-US" sz="4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61DE3DA9-22AE-470B-95A0-915217FAF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174" y="1181076"/>
            <a:ext cx="7931097" cy="5159683"/>
          </a:xfrm>
          <a:prstGeom prst="rect">
            <a:avLst/>
          </a:prstGeom>
        </p:spPr>
      </p:pic>
      <p:pic>
        <p:nvPicPr>
          <p:cNvPr id="14" name="圖片 13" descr="一張含有 選手, 畫畫, 搖擺 的圖片&#10;&#10;自動產生的描述">
            <a:hlinkClick r:id="rId3"/>
            <a:extLst>
              <a:ext uri="{FF2B5EF4-FFF2-40B4-BE49-F238E27FC236}">
                <a16:creationId xmlns:a16="http://schemas.microsoft.com/office/drawing/2014/main" id="{1CACCC6D-D0D0-450D-AC48-32DE1D0907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1323" y="5658426"/>
            <a:ext cx="3200677" cy="708721"/>
          </a:xfrm>
          <a:prstGeom prst="rect">
            <a:avLst/>
          </a:prstGeom>
        </p:spPr>
      </p:pic>
      <p:pic>
        <p:nvPicPr>
          <p:cNvPr id="15" name="圖片 14" descr="一張含有 黑暗, 黑色, 食物 的圖片&#10;&#10;自動產生的描述">
            <a:hlinkClick r:id="rId5"/>
            <a:extLst>
              <a:ext uri="{FF2B5EF4-FFF2-40B4-BE49-F238E27FC236}">
                <a16:creationId xmlns:a16="http://schemas.microsoft.com/office/drawing/2014/main" id="{38E63AC7-6C66-4858-9845-72B6A5A8F1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9637" y="6362657"/>
            <a:ext cx="4412363" cy="495343"/>
          </a:xfrm>
          <a:prstGeom prst="rect">
            <a:avLst/>
          </a:prstGeom>
        </p:spPr>
      </p:pic>
      <p:sp>
        <p:nvSpPr>
          <p:cNvPr id="18" name="語音泡泡: 矩形 17">
            <a:extLst>
              <a:ext uri="{FF2B5EF4-FFF2-40B4-BE49-F238E27FC236}">
                <a16:creationId xmlns:a16="http://schemas.microsoft.com/office/drawing/2014/main" id="{81ACB780-3216-462F-AE6E-F65E9FC5964B}"/>
              </a:ext>
            </a:extLst>
          </p:cNvPr>
          <p:cNvSpPr/>
          <p:nvPr/>
        </p:nvSpPr>
        <p:spPr>
          <a:xfrm flipH="1">
            <a:off x="1232365" y="2659598"/>
            <a:ext cx="3675173" cy="1560443"/>
          </a:xfrm>
          <a:prstGeom prst="wedgeRectCallout">
            <a:avLst>
              <a:gd name="adj1" fmla="val 37830"/>
              <a:gd name="adj2" fmla="val -90859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訓練時“交通類”共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5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個</a:t>
            </a:r>
            <a:r>
              <a:rPr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feature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，給予</a:t>
            </a:r>
            <a:r>
              <a:rPr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SVM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這些</a:t>
            </a:r>
            <a:r>
              <a:rPr lang="en-US" altLang="zh-TW" sz="2000" dirty="0">
                <a:solidFill>
                  <a:prstClr val="black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feature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組成的向量，訓練出的模型能幫我們找出邊界。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2BFAA5-7C1F-403E-9E79-2D8C0651DCFB}"/>
              </a:ext>
            </a:extLst>
          </p:cNvPr>
          <p:cNvSpPr/>
          <p:nvPr/>
        </p:nvSpPr>
        <p:spPr>
          <a:xfrm>
            <a:off x="1480930" y="1780176"/>
            <a:ext cx="4615070" cy="319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9D1F939-5663-4E63-A6BF-98D622E90A1C}"/>
              </a:ext>
            </a:extLst>
          </p:cNvPr>
          <p:cNvSpPr/>
          <p:nvPr/>
        </p:nvSpPr>
        <p:spPr>
          <a:xfrm>
            <a:off x="8073889" y="3007029"/>
            <a:ext cx="583094" cy="276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語音泡泡: 矩形 22">
            <a:extLst>
              <a:ext uri="{FF2B5EF4-FFF2-40B4-BE49-F238E27FC236}">
                <a16:creationId xmlns:a16="http://schemas.microsoft.com/office/drawing/2014/main" id="{15E3AB6C-9CE4-4C12-A509-B68DB1620B42}"/>
              </a:ext>
            </a:extLst>
          </p:cNvPr>
          <p:cNvSpPr/>
          <p:nvPr/>
        </p:nvSpPr>
        <p:spPr>
          <a:xfrm flipH="1">
            <a:off x="8555505" y="1227530"/>
            <a:ext cx="3448492" cy="1424440"/>
          </a:xfrm>
          <a:prstGeom prst="wedgeRectCallout">
            <a:avLst>
              <a:gd name="adj1" fmla="val 44146"/>
              <a:gd name="adj2" fmla="val 84565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這些分類在訓練時由人給予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(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已識別過</a:t>
            </a:r>
            <a:r>
              <a:rPr lang="en-US" altLang="zh-TW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2000" dirty="0">
                <a:solidFill>
                  <a:prstClr val="black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 panose="020B0604020202020204" pitchFamily="34" charset="0"/>
              </a:rPr>
              <a:t>，由人判讀的少量訓練集達成半自動訓練目的。</a:t>
            </a:r>
          </a:p>
        </p:txBody>
      </p:sp>
    </p:spTree>
    <p:extLst>
      <p:ext uri="{BB962C8B-B14F-4D97-AF65-F5344CB8AC3E}">
        <p14:creationId xmlns:p14="http://schemas.microsoft.com/office/powerpoint/2010/main" val="4231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21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E341C-D80C-4DB8-A224-4094020B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41" y="0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SVM</a:t>
            </a: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訓練模型</a:t>
            </a: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(4)</a:t>
            </a:r>
            <a:endParaRPr lang="zh-TW" altLang="en-US" sz="4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EDD26-DC2C-4878-8418-74B35B328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334" y="1188720"/>
            <a:ext cx="9563100" cy="50810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若今天來了一筆新的向量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使用者問題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，就能得到結果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D6DB527-2770-4221-B863-90AFAEBD8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41" y="3429000"/>
            <a:ext cx="5439479" cy="139764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CA114CA-D29F-4782-97AF-BF7F5950A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41" y="5014126"/>
            <a:ext cx="10206609" cy="81915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4503B34-46F6-4506-A9AE-D829471D5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841" y="1937234"/>
            <a:ext cx="5947011" cy="58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090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E341C-D80C-4DB8-A224-4094020B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36" y="0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</a:t>
            </a:r>
            <a:r>
              <a:rPr lang="en-US" altLang="zh-TW" sz="4000" b="1" cap="none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ord2vec</a:t>
            </a: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(1)</a:t>
            </a:r>
            <a:endParaRPr lang="zh-TW" altLang="en-US" sz="4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9714184B-FE35-4C09-ADC4-CFAFE67242AE}"/>
              </a:ext>
            </a:extLst>
          </p:cNvPr>
          <p:cNvSpPr txBox="1">
            <a:spLocks/>
          </p:cNvSpPr>
          <p:nvPr/>
        </p:nvSpPr>
        <p:spPr>
          <a:xfrm>
            <a:off x="377686" y="1058195"/>
            <a:ext cx="10247243" cy="4591880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Word2vec: </a:t>
            </a:r>
            <a:r>
              <a: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入門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NLP</a:t>
            </a:r>
            <a:r>
              <a: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(Natural Language Processing,</a:t>
            </a:r>
            <a:r>
              <a: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自然語言處理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  <a:r>
              <a:rPr lang="zh-TW" altLang="en-US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方法</a:t>
            </a:r>
            <a:endParaRPr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 defTabSz="914400">
              <a:buNone/>
            </a:pPr>
            <a:endParaRPr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 defTabSz="914400">
              <a:buNone/>
            </a:pPr>
            <a:endParaRPr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 defTabSz="914400">
              <a:buNone/>
            </a:pPr>
            <a:endParaRPr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 defTabSz="914400">
              <a:buNone/>
            </a:pPr>
            <a:endParaRPr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 defTabSz="914400">
              <a:buNone/>
            </a:pPr>
            <a:endParaRPr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 defTabSz="914400">
              <a:buNone/>
            </a:pPr>
            <a:endParaRPr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 defTabSz="914400">
              <a:buNone/>
            </a:pPr>
            <a:endParaRPr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 defTabSz="914400">
              <a:buNone/>
            </a:pPr>
            <a:endParaRPr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 defTabSz="914400">
              <a:buNone/>
            </a:pPr>
            <a:endParaRPr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 defTabSz="914400">
              <a:buNone/>
            </a:pPr>
            <a:endParaRPr lang="en-US" altLang="zh-TW" sz="24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 defTabSz="914400">
              <a:buNone/>
            </a:pP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			CBOW: 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利用上下文來預測中心詞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defTabSz="914400">
              <a:buNone/>
            </a:pP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				Skip-gram: 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利用中心詞來預測上下文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9" name="內容版面配置區 8" descr="一張含有 文字, 地圖 的圖片&#10;&#10;自動產生的描述">
            <a:extLst>
              <a:ext uri="{FF2B5EF4-FFF2-40B4-BE49-F238E27FC236}">
                <a16:creationId xmlns:a16="http://schemas.microsoft.com/office/drawing/2014/main" id="{ACB42F80-29D2-4847-822C-9BB26F953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1808" y="1515395"/>
            <a:ext cx="7395496" cy="4391076"/>
          </a:xfrm>
        </p:spPr>
      </p:pic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74397526-BFA1-48EA-82F2-22FA7FFB04B9}"/>
              </a:ext>
            </a:extLst>
          </p:cNvPr>
          <p:cNvSpPr txBox="1">
            <a:spLocks/>
          </p:cNvSpPr>
          <p:nvPr/>
        </p:nvSpPr>
        <p:spPr>
          <a:xfrm>
            <a:off x="5927223" y="5277818"/>
            <a:ext cx="1224665" cy="459543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zh-TW" altLang="en-US" sz="2000" dirty="0">
                <a:solidFill>
                  <a:srgbClr val="FF0000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兩者相反</a:t>
            </a:r>
            <a:endParaRPr lang="en-US" altLang="zh-TW" sz="2000" dirty="0">
              <a:solidFill>
                <a:srgbClr val="FF0000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0D34CE8-D403-44E1-8AAD-CAC7D20273FC}"/>
              </a:ext>
            </a:extLst>
          </p:cNvPr>
          <p:cNvCxnSpPr>
            <a:cxnSpLocks/>
          </p:cNvCxnSpPr>
          <p:nvPr/>
        </p:nvCxnSpPr>
        <p:spPr>
          <a:xfrm>
            <a:off x="7076661" y="5507590"/>
            <a:ext cx="437322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A9E77D7F-4B43-4FF0-83D8-4AD9AE2A6A44}"/>
              </a:ext>
            </a:extLst>
          </p:cNvPr>
          <p:cNvCxnSpPr>
            <a:cxnSpLocks/>
          </p:cNvCxnSpPr>
          <p:nvPr/>
        </p:nvCxnSpPr>
        <p:spPr>
          <a:xfrm flipH="1">
            <a:off x="5501307" y="5507589"/>
            <a:ext cx="440635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51E75485-AF02-402B-AF74-AC2C4A6BA43A}"/>
              </a:ext>
            </a:extLst>
          </p:cNvPr>
          <p:cNvSpPr txBox="1">
            <a:spLocks/>
          </p:cNvSpPr>
          <p:nvPr/>
        </p:nvSpPr>
        <p:spPr>
          <a:xfrm>
            <a:off x="0" y="6937791"/>
            <a:ext cx="12364278" cy="993635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:https://medium.com/@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tengyuanchang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讓電腦聽懂人話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理解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en-US" altLang="zh-TW" sz="2400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nlp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重要技術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-word2vec-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-skip-gram-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模型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-73d0239ad698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10401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E341C-D80C-4DB8-A224-4094020B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36" y="0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</a:t>
            </a:r>
            <a:r>
              <a:rPr lang="en-US" altLang="zh-TW" sz="4000" b="1" cap="none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ord2vec</a:t>
            </a: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(2)</a:t>
            </a:r>
            <a:endParaRPr lang="zh-TW" altLang="en-US" sz="4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7BAEDEB-1E3D-42C4-BDF4-DE3CBFA4447C}"/>
              </a:ext>
            </a:extLst>
          </p:cNvPr>
          <p:cNvSpPr/>
          <p:nvPr/>
        </p:nvSpPr>
        <p:spPr>
          <a:xfrm>
            <a:off x="7830437" y="2041901"/>
            <a:ext cx="1123121" cy="5963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美國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19D736C3-7C05-4D0D-8C45-BAEF13B0A9E5}"/>
              </a:ext>
            </a:extLst>
          </p:cNvPr>
          <p:cNvSpPr/>
          <p:nvPr/>
        </p:nvSpPr>
        <p:spPr>
          <a:xfrm>
            <a:off x="7830437" y="2879220"/>
            <a:ext cx="1123121" cy="5963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黑人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EC0464F-6258-483C-8826-8426B179B38B}"/>
              </a:ext>
            </a:extLst>
          </p:cNvPr>
          <p:cNvSpPr/>
          <p:nvPr/>
        </p:nvSpPr>
        <p:spPr>
          <a:xfrm>
            <a:off x="7830437" y="3782671"/>
            <a:ext cx="1123121" cy="596348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總統</a:t>
            </a: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708CEE9-DC33-4F9A-9C60-649C9393C167}"/>
              </a:ext>
            </a:extLst>
          </p:cNvPr>
          <p:cNvCxnSpPr>
            <a:cxnSpLocks/>
          </p:cNvCxnSpPr>
          <p:nvPr/>
        </p:nvCxnSpPr>
        <p:spPr>
          <a:xfrm>
            <a:off x="6709407" y="3489086"/>
            <a:ext cx="974035" cy="663617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B111720-D065-4F69-86D7-2AADF5EDBD27}"/>
              </a:ext>
            </a:extLst>
          </p:cNvPr>
          <p:cNvCxnSpPr>
            <a:cxnSpLocks/>
          </p:cNvCxnSpPr>
          <p:nvPr/>
        </p:nvCxnSpPr>
        <p:spPr>
          <a:xfrm>
            <a:off x="6730728" y="3247539"/>
            <a:ext cx="97403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6E16FE4C-1569-409A-8483-8C7440F23691}"/>
              </a:ext>
            </a:extLst>
          </p:cNvPr>
          <p:cNvCxnSpPr>
            <a:cxnSpLocks/>
          </p:cNvCxnSpPr>
          <p:nvPr/>
        </p:nvCxnSpPr>
        <p:spPr>
          <a:xfrm flipV="1">
            <a:off x="6703670" y="2282510"/>
            <a:ext cx="974035" cy="725809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內容版面配置區 2">
            <a:extLst>
              <a:ext uri="{FF2B5EF4-FFF2-40B4-BE49-F238E27FC236}">
                <a16:creationId xmlns:a16="http://schemas.microsoft.com/office/drawing/2014/main" id="{9CA9BC0D-1ED3-4DAD-97A5-484C50A69862}"/>
              </a:ext>
            </a:extLst>
          </p:cNvPr>
          <p:cNvSpPr txBox="1">
            <a:spLocks/>
          </p:cNvSpPr>
          <p:nvPr/>
        </p:nvSpPr>
        <p:spPr>
          <a:xfrm>
            <a:off x="5400535" y="1367048"/>
            <a:ext cx="1390929" cy="459543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Projection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CCDEF896-7C3D-4A00-A1A9-C8BE8A2C1889}"/>
              </a:ext>
            </a:extLst>
          </p:cNvPr>
          <p:cNvSpPr/>
          <p:nvPr/>
        </p:nvSpPr>
        <p:spPr>
          <a:xfrm>
            <a:off x="5454875" y="2797985"/>
            <a:ext cx="1123121" cy="1016571"/>
          </a:xfrm>
          <a:prstGeom prst="rect">
            <a:avLst/>
          </a:prstGeom>
          <a:solidFill>
            <a:srgbClr val="D521FF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內容版面配置區 2">
            <a:extLst>
              <a:ext uri="{FF2B5EF4-FFF2-40B4-BE49-F238E27FC236}">
                <a16:creationId xmlns:a16="http://schemas.microsoft.com/office/drawing/2014/main" id="{A5BD884D-C745-4638-BA28-40C88743806C}"/>
              </a:ext>
            </a:extLst>
          </p:cNvPr>
          <p:cNvSpPr txBox="1">
            <a:spLocks/>
          </p:cNvSpPr>
          <p:nvPr/>
        </p:nvSpPr>
        <p:spPr>
          <a:xfrm>
            <a:off x="5672427" y="2315592"/>
            <a:ext cx="847143" cy="459543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SUM</a:t>
            </a:r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B2245763-0C60-40D6-8A77-7F55E623AF2D}"/>
              </a:ext>
            </a:extLst>
          </p:cNvPr>
          <p:cNvCxnSpPr>
            <a:cxnSpLocks/>
          </p:cNvCxnSpPr>
          <p:nvPr/>
        </p:nvCxnSpPr>
        <p:spPr>
          <a:xfrm>
            <a:off x="4602308" y="3306271"/>
            <a:ext cx="63920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665BB093-7B6E-4F92-A1E5-C59F2E6DE97C}"/>
              </a:ext>
            </a:extLst>
          </p:cNvPr>
          <p:cNvSpPr/>
          <p:nvPr/>
        </p:nvSpPr>
        <p:spPr>
          <a:xfrm>
            <a:off x="3019899" y="2924005"/>
            <a:ext cx="1351721" cy="702897"/>
          </a:xfrm>
          <a:prstGeom prst="rect">
            <a:avLst/>
          </a:prstGeom>
          <a:solidFill>
            <a:srgbClr val="04C4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歐巴馬</a:t>
            </a:r>
          </a:p>
        </p:txBody>
      </p:sp>
      <p:sp>
        <p:nvSpPr>
          <p:cNvPr id="44" name="內容版面配置區 2">
            <a:extLst>
              <a:ext uri="{FF2B5EF4-FFF2-40B4-BE49-F238E27FC236}">
                <a16:creationId xmlns:a16="http://schemas.microsoft.com/office/drawing/2014/main" id="{01D2E273-6E29-4C6B-8726-34639CC6831C}"/>
              </a:ext>
            </a:extLst>
          </p:cNvPr>
          <p:cNvSpPr txBox="1">
            <a:spLocks/>
          </p:cNvSpPr>
          <p:nvPr/>
        </p:nvSpPr>
        <p:spPr>
          <a:xfrm>
            <a:off x="7830437" y="1341387"/>
            <a:ext cx="1114290" cy="459543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Output</a:t>
            </a:r>
          </a:p>
        </p:txBody>
      </p: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CB5CD1F2-BFF9-4E9D-9F6E-A725ED2913A2}"/>
              </a:ext>
            </a:extLst>
          </p:cNvPr>
          <p:cNvSpPr txBox="1">
            <a:spLocks/>
          </p:cNvSpPr>
          <p:nvPr/>
        </p:nvSpPr>
        <p:spPr>
          <a:xfrm>
            <a:off x="5175746" y="5358430"/>
            <a:ext cx="2030130" cy="459543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zh-TW" sz="2400" b="1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Skip-gram</a:t>
            </a: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941B810A-C260-43A3-B911-93B037F11079}"/>
              </a:ext>
            </a:extLst>
          </p:cNvPr>
          <p:cNvSpPr txBox="1">
            <a:spLocks/>
          </p:cNvSpPr>
          <p:nvPr/>
        </p:nvSpPr>
        <p:spPr>
          <a:xfrm>
            <a:off x="3266276" y="1385539"/>
            <a:ext cx="858965" cy="459543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zh-TW" sz="20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23793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E341C-D80C-4DB8-A224-4094020B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36" y="0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</a:t>
            </a:r>
            <a:r>
              <a:rPr lang="en-US" altLang="zh-TW" sz="4000" b="1" cap="none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ord2vec</a:t>
            </a: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(3)</a:t>
            </a:r>
            <a:endParaRPr lang="zh-TW" altLang="en-US" sz="40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內容版面配置區 2">
            <a:extLst>
              <a:ext uri="{FF2B5EF4-FFF2-40B4-BE49-F238E27FC236}">
                <a16:creationId xmlns:a16="http://schemas.microsoft.com/office/drawing/2014/main" id="{01E145BB-F8F7-4181-A55D-F8643FFE4844}"/>
              </a:ext>
            </a:extLst>
          </p:cNvPr>
          <p:cNvSpPr txBox="1">
            <a:spLocks/>
          </p:cNvSpPr>
          <p:nvPr/>
        </p:nvSpPr>
        <p:spPr>
          <a:xfrm>
            <a:off x="3908798" y="1188720"/>
            <a:ext cx="7068873" cy="630717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歐巴馬是美國的黑人總統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95D5F547-0A38-45E2-AB98-1580643C3B15}"/>
              </a:ext>
            </a:extLst>
          </p:cNvPr>
          <p:cNvSpPr txBox="1">
            <a:spLocks/>
          </p:cNvSpPr>
          <p:nvPr/>
        </p:nvSpPr>
        <p:spPr>
          <a:xfrm>
            <a:off x="1222513" y="1819437"/>
            <a:ext cx="10038523" cy="630717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en-US" altLang="zh-TW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Jieba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斷詞後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歐巴馬     是     美國     的     黑人     總統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F694A7C4-F378-45DB-9B01-01E4E3C8DF31}"/>
              </a:ext>
            </a:extLst>
          </p:cNvPr>
          <p:cNvCxnSpPr>
            <a:cxnSpLocks/>
          </p:cNvCxnSpPr>
          <p:nvPr/>
        </p:nvCxnSpPr>
        <p:spPr>
          <a:xfrm>
            <a:off x="5362575" y="2626574"/>
            <a:ext cx="733425" cy="552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內容版面配置區 2">
            <a:extLst>
              <a:ext uri="{FF2B5EF4-FFF2-40B4-BE49-F238E27FC236}">
                <a16:creationId xmlns:a16="http://schemas.microsoft.com/office/drawing/2014/main" id="{13750B13-5808-45D8-B121-310FF2824D80}"/>
              </a:ext>
            </a:extLst>
          </p:cNvPr>
          <p:cNvSpPr txBox="1">
            <a:spLocks/>
          </p:cNvSpPr>
          <p:nvPr/>
        </p:nvSpPr>
        <p:spPr>
          <a:xfrm>
            <a:off x="1341784" y="2509173"/>
            <a:ext cx="9919252" cy="630717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去除停詞後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 歐巴馬     是     美國     的     黑人     總統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671CC5EE-39B7-421B-B3B0-AFE4AA4C3F0D}"/>
              </a:ext>
            </a:extLst>
          </p:cNvPr>
          <p:cNvCxnSpPr>
            <a:cxnSpLocks/>
          </p:cNvCxnSpPr>
          <p:nvPr/>
        </p:nvCxnSpPr>
        <p:spPr>
          <a:xfrm>
            <a:off x="7612132" y="2548307"/>
            <a:ext cx="733425" cy="552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23E0E1A1-A3BA-46DB-8079-5B58524DADDC}"/>
              </a:ext>
            </a:extLst>
          </p:cNvPr>
          <p:cNvSpPr txBox="1">
            <a:spLocks/>
          </p:cNvSpPr>
          <p:nvPr/>
        </p:nvSpPr>
        <p:spPr>
          <a:xfrm>
            <a:off x="2989145" y="3429000"/>
            <a:ext cx="7519052" cy="630717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歐巴馬     美國     黑人     總統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1218EC-983E-4EB2-8652-BC5A1BC0EA6E}"/>
              </a:ext>
            </a:extLst>
          </p:cNvPr>
          <p:cNvSpPr/>
          <p:nvPr/>
        </p:nvSpPr>
        <p:spPr>
          <a:xfrm>
            <a:off x="576471" y="3446082"/>
            <a:ext cx="1789044" cy="540079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Window size = 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8CA1D0-B6A6-4DDA-88AB-A95AB931F4E3}"/>
              </a:ext>
            </a:extLst>
          </p:cNvPr>
          <p:cNvSpPr/>
          <p:nvPr/>
        </p:nvSpPr>
        <p:spPr>
          <a:xfrm>
            <a:off x="2989145" y="3296424"/>
            <a:ext cx="4147151" cy="927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313B59B5-9F1D-407F-8E69-7EC282D589F2}"/>
              </a:ext>
            </a:extLst>
          </p:cNvPr>
          <p:cNvSpPr txBox="1">
            <a:spLocks/>
          </p:cNvSpPr>
          <p:nvPr/>
        </p:nvSpPr>
        <p:spPr>
          <a:xfrm>
            <a:off x="2989145" y="4474105"/>
            <a:ext cx="7519052" cy="630717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歐巴馬     美國     黑人     總統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C179931-9986-4AA3-85BF-D5A2BA84D737}"/>
              </a:ext>
            </a:extLst>
          </p:cNvPr>
          <p:cNvSpPr/>
          <p:nvPr/>
        </p:nvSpPr>
        <p:spPr>
          <a:xfrm>
            <a:off x="2989145" y="4309693"/>
            <a:ext cx="5562019" cy="927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內容版面配置區 2">
            <a:extLst>
              <a:ext uri="{FF2B5EF4-FFF2-40B4-BE49-F238E27FC236}">
                <a16:creationId xmlns:a16="http://schemas.microsoft.com/office/drawing/2014/main" id="{7369E131-9BBC-435B-A472-16613F773E09}"/>
              </a:ext>
            </a:extLst>
          </p:cNvPr>
          <p:cNvSpPr txBox="1">
            <a:spLocks/>
          </p:cNvSpPr>
          <p:nvPr/>
        </p:nvSpPr>
        <p:spPr>
          <a:xfrm>
            <a:off x="2989145" y="5487374"/>
            <a:ext cx="7519052" cy="630717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zh-TW" altLang="en-US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歐巴馬     美國     黑人     總統</a:t>
            </a:r>
            <a:endParaRPr lang="en-US" altLang="zh-TW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0FAE2B3-3D36-4BE3-A279-39AB4E3BE0E3}"/>
              </a:ext>
            </a:extLst>
          </p:cNvPr>
          <p:cNvSpPr/>
          <p:nvPr/>
        </p:nvSpPr>
        <p:spPr>
          <a:xfrm>
            <a:off x="2989145" y="5354798"/>
            <a:ext cx="5562019" cy="927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DCF9D18-7BF9-4E89-AF34-7F5CF8DA996F}"/>
              </a:ext>
            </a:extLst>
          </p:cNvPr>
          <p:cNvSpPr/>
          <p:nvPr/>
        </p:nvSpPr>
        <p:spPr>
          <a:xfrm>
            <a:off x="3101009" y="3429000"/>
            <a:ext cx="1192695" cy="630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B8E039B-9859-4EAB-BB22-7C54213AF15F}"/>
              </a:ext>
            </a:extLst>
          </p:cNvPr>
          <p:cNvSpPr/>
          <p:nvPr/>
        </p:nvSpPr>
        <p:spPr>
          <a:xfrm>
            <a:off x="4686300" y="4485912"/>
            <a:ext cx="1192695" cy="630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c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2A1FFCE-5F32-40F5-97BD-F6E96C5FDE76}"/>
              </a:ext>
            </a:extLst>
          </p:cNvPr>
          <p:cNvSpPr/>
          <p:nvPr/>
        </p:nvSpPr>
        <p:spPr>
          <a:xfrm>
            <a:off x="6096000" y="5480748"/>
            <a:ext cx="1192695" cy="6307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001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" grpId="0" animBg="1"/>
      <p:bldP spid="6" grpId="0" animBg="1"/>
      <p:bldP spid="27" grpId="0"/>
      <p:bldP spid="28" grpId="0" animBg="1"/>
      <p:bldP spid="29" grpId="0"/>
      <p:bldP spid="30" grpId="0" animBg="1"/>
      <p:bldP spid="3" grpId="0" animBg="1"/>
      <p:bldP spid="16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E341C-D80C-4DB8-A224-4094020B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436" y="0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4000" b="1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</a:t>
            </a:r>
            <a:r>
              <a:rPr lang="en-US" altLang="zh-TW" sz="4000" b="1" cap="none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ord2vec</a:t>
            </a:r>
            <a:r>
              <a:rPr lang="en-US" altLang="zh-TW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(4)</a:t>
            </a:r>
            <a:r>
              <a:rPr lang="zh-TW" altLang="en-US" sz="40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口語化</a:t>
            </a:r>
          </a:p>
        </p:txBody>
      </p:sp>
      <p:pic>
        <p:nvPicPr>
          <p:cNvPr id="7" name="內容版面配置區 6" descr="一張含有 文字, 地圖 的圖片&#10;&#10;自動產生的描述">
            <a:extLst>
              <a:ext uri="{FF2B5EF4-FFF2-40B4-BE49-F238E27FC236}">
                <a16:creationId xmlns:a16="http://schemas.microsoft.com/office/drawing/2014/main" id="{16815819-6C4C-499F-9007-737F2391AA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0" y="1032979"/>
            <a:ext cx="8246364" cy="2887597"/>
          </a:xfrm>
        </p:spPr>
      </p:pic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E31E7A2A-D69A-41E7-A655-744768CE92F6}"/>
              </a:ext>
            </a:extLst>
          </p:cNvPr>
          <p:cNvSpPr txBox="1">
            <a:spLocks/>
          </p:cNvSpPr>
          <p:nvPr/>
        </p:nvSpPr>
        <p:spPr>
          <a:xfrm>
            <a:off x="821436" y="6858000"/>
            <a:ext cx="10247243" cy="472431"/>
          </a:xfrm>
          <a:prstGeom prst="rect">
            <a:avLst/>
          </a:prstGeom>
        </p:spPr>
        <p:txBody>
          <a:bodyPr vert="horz">
            <a:no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hlinkClick r:id="rId3"/>
              </a:rPr>
              <a:t>https://leemeng.tw/find-word-semantic-by-using-word2vec-in-tensorflow.html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0F698FA8-DDE4-41BA-A542-C7996C1391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323142"/>
              </p:ext>
            </p:extLst>
          </p:nvPr>
        </p:nvGraphicFramePr>
        <p:xfrm>
          <a:off x="8741200" y="4208813"/>
          <a:ext cx="2043928" cy="236095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3928">
                  <a:extLst>
                    <a:ext uri="{9D8B030D-6E8A-4147-A177-3AD203B41FA5}">
                      <a16:colId xmlns:a16="http://schemas.microsoft.com/office/drawing/2014/main" val="3715730119"/>
                    </a:ext>
                  </a:extLst>
                </a:gridCol>
              </a:tblGrid>
              <a:tr h="3934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交通相關詞彙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12419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鐵路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0381931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黃線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475757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紅線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76783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高速公路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358135"/>
                  </a:ext>
                </a:extLst>
              </a:tr>
              <a:tr h="393492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/>
                        <a:t>國道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0616941"/>
                  </a:ext>
                </a:extLst>
              </a:tr>
            </a:tbl>
          </a:graphicData>
        </a:graphic>
      </p:graphicFrame>
      <p:sp>
        <p:nvSpPr>
          <p:cNvPr id="11" name="橢圓 10">
            <a:extLst>
              <a:ext uri="{FF2B5EF4-FFF2-40B4-BE49-F238E27FC236}">
                <a16:creationId xmlns:a16="http://schemas.microsoft.com/office/drawing/2014/main" id="{EABC61BF-3341-4857-BCD2-2F99F7CCA40A}"/>
              </a:ext>
            </a:extLst>
          </p:cNvPr>
          <p:cNvSpPr/>
          <p:nvPr/>
        </p:nvSpPr>
        <p:spPr>
          <a:xfrm>
            <a:off x="2747608" y="4605211"/>
            <a:ext cx="1192696" cy="1182757"/>
          </a:xfrm>
          <a:prstGeom prst="ellipse">
            <a:avLst/>
          </a:prstGeom>
          <a:solidFill>
            <a:srgbClr val="04C40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違停</a:t>
            </a:r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A788CFF1-9846-4753-921F-D83E2EBD3B38}"/>
              </a:ext>
            </a:extLst>
          </p:cNvPr>
          <p:cNvSpPr txBox="1">
            <a:spLocks/>
          </p:cNvSpPr>
          <p:nvPr/>
        </p:nvSpPr>
        <p:spPr>
          <a:xfrm>
            <a:off x="2349470" y="5825021"/>
            <a:ext cx="2192713" cy="1114757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Wingdings 2"/>
              <a:buNone/>
            </a:pP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違規停車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marL="0" indent="0" defTabSz="914400">
              <a:buFont typeface="Wingdings 2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口語化詞彙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55EF41CE-DFF8-4CA7-A563-5F1282BCB7CC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3940304" y="5196590"/>
            <a:ext cx="1732721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圖片 15">
            <a:extLst>
              <a:ext uri="{FF2B5EF4-FFF2-40B4-BE49-F238E27FC236}">
                <a16:creationId xmlns:a16="http://schemas.microsoft.com/office/drawing/2014/main" id="{11BF0903-E552-48C4-B0F1-AC3D53C278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7314" y="288235"/>
            <a:ext cx="3844686" cy="3632341"/>
          </a:xfrm>
          <a:prstGeom prst="rect">
            <a:avLst/>
          </a:prstGeom>
        </p:spPr>
      </p:pic>
      <p:sp>
        <p:nvSpPr>
          <p:cNvPr id="17" name="橢圓 16">
            <a:extLst>
              <a:ext uri="{FF2B5EF4-FFF2-40B4-BE49-F238E27FC236}">
                <a16:creationId xmlns:a16="http://schemas.microsoft.com/office/drawing/2014/main" id="{F4C29F74-B611-4B80-AC88-9BFE5EAC848E}"/>
              </a:ext>
            </a:extLst>
          </p:cNvPr>
          <p:cNvSpPr/>
          <p:nvPr/>
        </p:nvSpPr>
        <p:spPr>
          <a:xfrm>
            <a:off x="5673025" y="4605211"/>
            <a:ext cx="1192696" cy="1182757"/>
          </a:xfrm>
          <a:prstGeom prst="ellipse">
            <a:avLst/>
          </a:prstGeom>
          <a:solidFill>
            <a:srgbClr val="D521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紅線</a:t>
            </a:r>
          </a:p>
        </p:txBody>
      </p:sp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4CE40C52-2517-4D61-8CA5-E605DB33C66A}"/>
              </a:ext>
            </a:extLst>
          </p:cNvPr>
          <p:cNvSpPr txBox="1">
            <a:spLocks/>
          </p:cNvSpPr>
          <p:nvPr/>
        </p:nvSpPr>
        <p:spPr>
          <a:xfrm>
            <a:off x="5328689" y="5962840"/>
            <a:ext cx="2043927" cy="508105"/>
          </a:xfrm>
          <a:prstGeom prst="rect">
            <a:avLst/>
          </a:prstGeom>
        </p:spPr>
        <p:txBody>
          <a:bodyPr vert="horz">
            <a:normAutofit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Wingdings 2"/>
              <a:buNone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專業化詞彙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FE82D9F4-BB74-4567-8489-CE44D4B841B5}"/>
              </a:ext>
            </a:extLst>
          </p:cNvPr>
          <p:cNvCxnSpPr>
            <a:cxnSpLocks/>
          </p:cNvCxnSpPr>
          <p:nvPr/>
        </p:nvCxnSpPr>
        <p:spPr>
          <a:xfrm>
            <a:off x="6865721" y="5196523"/>
            <a:ext cx="2578671" cy="379262"/>
          </a:xfrm>
          <a:prstGeom prst="straightConnector1">
            <a:avLst/>
          </a:prstGeom>
          <a:ln w="34925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語音泡泡: 矩形 30">
            <a:extLst>
              <a:ext uri="{FF2B5EF4-FFF2-40B4-BE49-F238E27FC236}">
                <a16:creationId xmlns:a16="http://schemas.microsoft.com/office/drawing/2014/main" id="{3AD25FAB-8E80-4319-BCCD-9196B95E9917}"/>
              </a:ext>
            </a:extLst>
          </p:cNvPr>
          <p:cNvSpPr/>
          <p:nvPr/>
        </p:nvSpPr>
        <p:spPr>
          <a:xfrm flipH="1">
            <a:off x="51958" y="4122817"/>
            <a:ext cx="2542859" cy="1263337"/>
          </a:xfrm>
          <a:prstGeom prst="wedgeRectCallout">
            <a:avLst>
              <a:gd name="adj1" fmla="val -65546"/>
              <a:gd name="adj2" fmla="val 40130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“違停”原先不屬於“交通”類別中詞彙，卻能得知彼此相關。</a:t>
            </a: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D5DE32C3-7643-443A-9403-6955BA38BC7A}"/>
              </a:ext>
            </a:extLst>
          </p:cNvPr>
          <p:cNvSpPr/>
          <p:nvPr/>
        </p:nvSpPr>
        <p:spPr>
          <a:xfrm>
            <a:off x="9223513" y="5297557"/>
            <a:ext cx="1123122" cy="52746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4EC68E26-14EA-48C8-A9C9-E39A467F7742}"/>
              </a:ext>
            </a:extLst>
          </p:cNvPr>
          <p:cNvSpPr/>
          <p:nvPr/>
        </p:nvSpPr>
        <p:spPr>
          <a:xfrm>
            <a:off x="2782395" y="4953555"/>
            <a:ext cx="1123122" cy="52746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82EDD947-3799-4E00-83CB-C2E7EF79C675}"/>
              </a:ext>
            </a:extLst>
          </p:cNvPr>
          <p:cNvSpPr/>
          <p:nvPr/>
        </p:nvSpPr>
        <p:spPr>
          <a:xfrm>
            <a:off x="8347314" y="328466"/>
            <a:ext cx="528329" cy="317458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EE8BC86F-B31E-4971-9665-0A37F07E6052}"/>
              </a:ext>
            </a:extLst>
          </p:cNvPr>
          <p:cNvSpPr/>
          <p:nvPr/>
        </p:nvSpPr>
        <p:spPr>
          <a:xfrm>
            <a:off x="9364879" y="2104405"/>
            <a:ext cx="604069" cy="310804"/>
          </a:xfrm>
          <a:prstGeom prst="rect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1225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7" grpId="0" animBg="1"/>
      <p:bldP spid="18" grpId="0"/>
      <p:bldP spid="31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73307" y="223025"/>
            <a:ext cx="11582400" cy="83820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結果呈現</a:t>
            </a:r>
          </a:p>
        </p:txBody>
      </p:sp>
      <p:grpSp>
        <p:nvGrpSpPr>
          <p:cNvPr id="5" name="群組 4"/>
          <p:cNvGrpSpPr/>
          <p:nvPr/>
        </p:nvGrpSpPr>
        <p:grpSpPr>
          <a:xfrm>
            <a:off x="527593" y="1118329"/>
            <a:ext cx="8818835" cy="5739671"/>
            <a:chOff x="95793" y="972022"/>
            <a:chExt cx="8818835" cy="573967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793" y="972022"/>
              <a:ext cx="8818835" cy="53308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文字方塊 3"/>
            <p:cNvSpPr txBox="1"/>
            <p:nvPr/>
          </p:nvSpPr>
          <p:spPr>
            <a:xfrm>
              <a:off x="95793" y="6311582"/>
              <a:ext cx="86301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↑在我們的系統中輸入“賣國”可以一目了然的找到所有可能相關的法規。</a:t>
              </a: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3493174" y="552586"/>
            <a:ext cx="8597225" cy="6169721"/>
            <a:chOff x="3594774" y="643402"/>
            <a:chExt cx="8597225" cy="6169721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4775" y="643402"/>
              <a:ext cx="8431449" cy="546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文字方塊 6"/>
            <p:cNvSpPr txBox="1"/>
            <p:nvPr/>
          </p:nvSpPr>
          <p:spPr>
            <a:xfrm>
              <a:off x="3594774" y="6105237"/>
              <a:ext cx="859722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↑在全國法規資料庫中輸入“賣國”出現的是許多的法規名稱需逐一確認才可以找到需要的資訊。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5689599" y="4178300"/>
            <a:ext cx="4038600" cy="304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2" name="群組 11"/>
          <p:cNvGrpSpPr/>
          <p:nvPr/>
        </p:nvGrpSpPr>
        <p:grpSpPr>
          <a:xfrm>
            <a:off x="3009900" y="1231900"/>
            <a:ext cx="8801100" cy="5477706"/>
            <a:chOff x="3009900" y="1231900"/>
            <a:chExt cx="8801100" cy="5477706"/>
          </a:xfrm>
        </p:grpSpPr>
        <p:grpSp>
          <p:nvGrpSpPr>
            <p:cNvPr id="10" name="群組 9"/>
            <p:cNvGrpSpPr/>
            <p:nvPr/>
          </p:nvGrpSpPr>
          <p:grpSpPr>
            <a:xfrm>
              <a:off x="3009900" y="1231900"/>
              <a:ext cx="8801100" cy="5477706"/>
              <a:chOff x="1770062" y="1830387"/>
              <a:chExt cx="9190037" cy="5837815"/>
            </a:xfrm>
          </p:grpSpPr>
          <p:pic>
            <p:nvPicPr>
              <p:cNvPr id="2052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70062" y="1830387"/>
                <a:ext cx="9190037" cy="5305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" name="文字方塊 8"/>
              <p:cNvSpPr txBox="1"/>
              <p:nvPr/>
            </p:nvSpPr>
            <p:spPr>
              <a:xfrm>
                <a:off x="2959100" y="7264400"/>
                <a:ext cx="7086600" cy="403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↑點選其中一條法規進入卻發現與想要的資料不符。</a:t>
                </a:r>
              </a:p>
            </p:txBody>
          </p:sp>
        </p:grpSp>
        <p:sp>
          <p:nvSpPr>
            <p:cNvPr id="11" name="矩形 10"/>
            <p:cNvSpPr/>
            <p:nvPr/>
          </p:nvSpPr>
          <p:spPr>
            <a:xfrm>
              <a:off x="6540500" y="5092700"/>
              <a:ext cx="1251286" cy="30480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5587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1800" y="228600"/>
            <a:ext cx="11582400" cy="83820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小分類的判定不夠精準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搜尋效率可以再提升</a:t>
            </a:r>
            <a:r>
              <a:rPr lang="en-US" altLang="zh-TW" dirty="0"/>
              <a:t>(3</a:t>
            </a:r>
            <a:r>
              <a:rPr lang="zh-TW" altLang="en-US" dirty="0"/>
              <a:t>秒</a:t>
            </a:r>
            <a:r>
              <a:rPr lang="en-US" altLang="zh-TW" dirty="0"/>
              <a:t>-&gt;</a:t>
            </a:r>
            <a:r>
              <a:rPr lang="zh-TW" altLang="en-US" dirty="0"/>
              <a:t>立即顯示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r>
              <a:rPr lang="zh-TW" altLang="en-US" dirty="0"/>
              <a:t>結果排序分數有待加強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221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274B829-BD89-4C25-97FF-29A7A732E380}"/>
              </a:ext>
            </a:extLst>
          </p:cNvPr>
          <p:cNvSpPr txBox="1">
            <a:spLocks noGrp="1"/>
          </p:cNvSpPr>
          <p:nvPr>
            <p:ph type="title"/>
          </p:nvPr>
        </p:nvSpPr>
        <p:spPr bwMode="blackWhite">
          <a:xfrm>
            <a:off x="279400" y="152400"/>
            <a:ext cx="11582400" cy="838200"/>
          </a:xfrm>
          <a:prstGeom prst="rect">
            <a:avLst/>
          </a:prstGeom>
          <a:noFill/>
          <a:ln w="38100" cap="sq">
            <a:noFill/>
            <a:miter lim="800000"/>
          </a:ln>
        </p:spPr>
        <p:txBody>
          <a:bodyPr vert="horz" lIns="274320" tIns="182880" rIns="274320" bIns="182880" rtlCol="0" anchor="ctr" anchorCtr="1">
            <a:noAutofit/>
            <a:scene3d>
              <a:camera prst="orthographicFront"/>
              <a:lightRig rig="threePt" dir="t"/>
            </a:scene3d>
            <a:sp3d extrusionH="57150" contourW="12700" prstMaterial="softEdge">
              <a:bevelT w="38100" h="38100"/>
              <a:bevelB w="203200" h="152400" prst="coolSlant"/>
              <a:contourClr>
                <a:schemeClr val="tx1"/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OUTLINE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1103085" y="1275489"/>
            <a:ext cx="9556206" cy="45259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u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動機與目的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分析方法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結果呈現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問題與未來展望</a:t>
            </a:r>
            <a:endParaRPr lang="en-US" altLang="zh-TW" sz="3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767" y="3289390"/>
            <a:ext cx="3570514" cy="30963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09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100" y="215900"/>
            <a:ext cx="11582400" cy="838200"/>
          </a:xfrm>
        </p:spPr>
        <p:txBody>
          <a:bodyPr>
            <a:normAutofit/>
          </a:bodyPr>
          <a:lstStyle/>
          <a:p>
            <a:r>
              <a:rPr lang="zh-TW" altLang="en-US" sz="4000" b="1" dirty="0"/>
              <a:t>未來展望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300" y="1071563"/>
            <a:ext cx="11582400" cy="55324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找到新的方法判斷使用者搜尋之語意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擴充可搜尋之法規類型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增加斷詞準確度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強化口語化搜尋之準確率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  <a:p>
            <a:pPr>
              <a:buFont typeface="Wingdings" panose="05000000000000000000" pitchFamily="2" charset="2"/>
              <a:buChar char="l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33320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2ABE57-EA03-49B3-A949-4AEFE04D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1FC86FD5-180A-4B11-824C-127E034B33E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06400" y="1554163"/>
            <a:ext cx="11582400" cy="45259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None/>
            </a:pPr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資料來源</a:t>
            </a:r>
            <a:r>
              <a:rPr lang="en-US" altLang="zh-TW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800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defTabSz="914400">
              <a:buNone/>
            </a:pPr>
            <a:r>
              <a:rPr lang="en-US" altLang="zh-TW" sz="14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1. </a:t>
            </a:r>
            <a:r>
              <a:rPr lang="en-US" altLang="zh-TW" sz="1400" dirty="0">
                <a:solidFill>
                  <a:srgbClr val="7030A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https://www.itread01.com/content/1534167680.html</a:t>
            </a:r>
            <a:endParaRPr lang="en-US" altLang="zh-TW" sz="1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chemeClr val="tx1"/>
                </a:solidFill>
                <a:ea typeface="標楷體" panose="03000509000000000000" pitchFamily="65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2. </a:t>
            </a:r>
            <a:r>
              <a:rPr lang="en-US" altLang="zh-TW" sz="1400" dirty="0">
                <a:solidFill>
                  <a:srgbClr val="7030A0"/>
                </a:solidFill>
                <a:ea typeface="標楷體" panose="03000509000000000000" pitchFamily="65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https://chtseng.wordpress.com/2017/02/04/support-vector-machines-</a:t>
            </a:r>
            <a:r>
              <a:rPr lang="zh-TW" altLang="en-US" sz="1400" dirty="0">
                <a:solidFill>
                  <a:srgbClr val="7030A0"/>
                </a:solidFill>
                <a:ea typeface="標楷體" panose="03000509000000000000" pitchFamily="65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支援向量機</a:t>
            </a:r>
            <a:endParaRPr lang="en-US" altLang="zh-TW" sz="1400" dirty="0">
              <a:solidFill>
                <a:srgbClr val="7030A0"/>
              </a:solidFill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en-US" altLang="zh-TW" sz="1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https://medium.com/@</a:t>
            </a:r>
            <a:r>
              <a:rPr lang="en-US" altLang="zh-TW" sz="1400" dirty="0" err="1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tengyuanchang</a:t>
            </a:r>
            <a:r>
              <a:rPr lang="en-US" altLang="zh-TW" sz="1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zh-TW" altLang="en-US" sz="1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讓電腦聽懂人話</a:t>
            </a:r>
            <a:r>
              <a:rPr lang="en-US" altLang="zh-TW" sz="1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TW" altLang="en-US" sz="1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理解</a:t>
            </a:r>
            <a:r>
              <a:rPr lang="en-US" altLang="zh-TW" sz="1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en-US" altLang="zh-TW" sz="1400" dirty="0" err="1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nlp</a:t>
            </a:r>
            <a:r>
              <a:rPr lang="en-US" altLang="zh-TW" sz="1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TW" altLang="en-US" sz="1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重要技術</a:t>
            </a:r>
            <a:r>
              <a:rPr lang="en-US" altLang="zh-TW" sz="1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-word2vec-</a:t>
            </a:r>
            <a:r>
              <a:rPr lang="zh-TW" altLang="en-US" sz="1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的</a:t>
            </a:r>
            <a:r>
              <a:rPr lang="en-US" altLang="zh-TW" sz="1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-skip-gram-</a:t>
            </a:r>
            <a:r>
              <a:rPr lang="zh-TW" altLang="en-US" sz="1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模型</a:t>
            </a:r>
            <a:r>
              <a:rPr lang="en-US" altLang="zh-TW" sz="1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-73d0239ad698/ </a:t>
            </a:r>
            <a:endParaRPr lang="en-US" altLang="zh-TW" sz="1400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1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en-US" altLang="zh-TW" sz="1400" dirty="0">
                <a:solidFill>
                  <a:srgbClr val="7030A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https://leemeng.tw/find-word-semantic-by-using-word2vec-in-tensorflow.html</a:t>
            </a:r>
            <a:r>
              <a:rPr lang="zh-TW" altLang="en-US" sz="1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1400" dirty="0">
              <a:solidFill>
                <a:srgbClr val="7030A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400" dirty="0">
              <a:solidFill>
                <a:schemeClr val="tx1"/>
              </a:solidFill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1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1928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4632" y="2543393"/>
            <a:ext cx="4848225" cy="4848225"/>
          </a:xfrm>
          <a:prstGeom prst="rect">
            <a:avLst/>
          </a:prstGeom>
        </p:spPr>
      </p:pic>
      <p:grpSp>
        <p:nvGrpSpPr>
          <p:cNvPr id="10" name="群組 9"/>
          <p:cNvGrpSpPr/>
          <p:nvPr/>
        </p:nvGrpSpPr>
        <p:grpSpPr>
          <a:xfrm rot="1099143">
            <a:off x="6781800" y="2295849"/>
            <a:ext cx="2867025" cy="1333500"/>
            <a:chOff x="6334125" y="1676400"/>
            <a:chExt cx="2867025" cy="1333500"/>
          </a:xfrm>
        </p:grpSpPr>
        <p:sp>
          <p:nvSpPr>
            <p:cNvPr id="9" name="橢圓形圖說文字 8"/>
            <p:cNvSpPr/>
            <p:nvPr/>
          </p:nvSpPr>
          <p:spPr>
            <a:xfrm>
              <a:off x="6334125" y="1676400"/>
              <a:ext cx="2867025" cy="1333500"/>
            </a:xfrm>
            <a:prstGeom prst="wedgeEllipse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文字方塊 5"/>
            <p:cNvSpPr txBox="1"/>
            <p:nvPr/>
          </p:nvSpPr>
          <p:spPr>
            <a:xfrm>
              <a:off x="6681787" y="2072073"/>
              <a:ext cx="21717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車禍了怎麼辦</a:t>
              </a:r>
              <a:r>
                <a:rPr lang="en-US" altLang="zh-TW" sz="24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?</a:t>
              </a:r>
              <a:endPara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grpSp>
        <p:nvGrpSpPr>
          <p:cNvPr id="13" name="群組 12"/>
          <p:cNvGrpSpPr/>
          <p:nvPr/>
        </p:nvGrpSpPr>
        <p:grpSpPr>
          <a:xfrm rot="21311051">
            <a:off x="3843637" y="1783204"/>
            <a:ext cx="2657677" cy="962852"/>
            <a:chOff x="2068779" y="1412013"/>
            <a:chExt cx="3027107" cy="1153031"/>
          </a:xfrm>
        </p:grpSpPr>
        <p:sp>
          <p:nvSpPr>
            <p:cNvPr id="12" name="圓角矩形圖說文字 11"/>
            <p:cNvSpPr/>
            <p:nvPr/>
          </p:nvSpPr>
          <p:spPr>
            <a:xfrm>
              <a:off x="2068779" y="1412013"/>
              <a:ext cx="2907860" cy="1153031"/>
            </a:xfrm>
            <a:prstGeom prst="wedgeRoundRectCallo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/>
            <p:cNvSpPr txBox="1"/>
            <p:nvPr/>
          </p:nvSpPr>
          <p:spPr>
            <a:xfrm>
              <a:off x="2282575" y="1767385"/>
              <a:ext cx="2813311" cy="4422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不想花大錢詢問律師</a:t>
              </a:r>
            </a:p>
          </p:txBody>
        </p:sp>
      </p:grpSp>
      <p:grpSp>
        <p:nvGrpSpPr>
          <p:cNvPr id="17" name="群組 16"/>
          <p:cNvGrpSpPr/>
          <p:nvPr/>
        </p:nvGrpSpPr>
        <p:grpSpPr>
          <a:xfrm rot="21046914">
            <a:off x="666750" y="3390900"/>
            <a:ext cx="3648075" cy="1836994"/>
            <a:chOff x="666750" y="3390900"/>
            <a:chExt cx="3648075" cy="1836994"/>
          </a:xfrm>
        </p:grpSpPr>
        <p:sp>
          <p:nvSpPr>
            <p:cNvPr id="15" name="雲朵形圖說文字 14"/>
            <p:cNvSpPr/>
            <p:nvPr/>
          </p:nvSpPr>
          <p:spPr>
            <a:xfrm>
              <a:off x="666750" y="3390900"/>
              <a:ext cx="3648075" cy="1836994"/>
            </a:xfrm>
            <a:prstGeom prst="cloudCallou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  <a:scene3d>
              <a:camera prst="orthographicFront">
                <a:rot lat="0" lon="10799999" rev="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834718" y="4032446"/>
              <a:ext cx="33121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警察開的罰單真的是對的嗎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?</a:t>
              </a:r>
              <a:endPara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8" name="標題 4">
            <a:extLst>
              <a:ext uri="{FF2B5EF4-FFF2-40B4-BE49-F238E27FC236}">
                <a16:creationId xmlns:a16="http://schemas.microsoft.com/office/drawing/2014/main" id="{9F5C0901-ED43-4D9E-A39E-DCBB062B5CE8}"/>
              </a:ext>
            </a:extLst>
          </p:cNvPr>
          <p:cNvSpPr txBox="1">
            <a:spLocks/>
          </p:cNvSpPr>
          <p:nvPr/>
        </p:nvSpPr>
        <p:spPr>
          <a:xfrm>
            <a:off x="535258" y="114300"/>
            <a:ext cx="11466241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動機與目的</a:t>
            </a:r>
          </a:p>
        </p:txBody>
      </p:sp>
    </p:spTree>
    <p:extLst>
      <p:ext uri="{BB962C8B-B14F-4D97-AF65-F5344CB8AC3E}">
        <p14:creationId xmlns:p14="http://schemas.microsoft.com/office/powerpoint/2010/main" val="3868058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4">
            <a:extLst>
              <a:ext uri="{FF2B5EF4-FFF2-40B4-BE49-F238E27FC236}">
                <a16:creationId xmlns:a16="http://schemas.microsoft.com/office/drawing/2014/main" id="{86540778-851D-4AFD-931D-E0B0F9A48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258" y="114300"/>
            <a:ext cx="11466241" cy="83820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系統架構</a:t>
            </a:r>
          </a:p>
        </p:txBody>
      </p:sp>
      <p:sp>
        <p:nvSpPr>
          <p:cNvPr id="26" name="向左箭號 25"/>
          <p:cNvSpPr/>
          <p:nvPr/>
        </p:nvSpPr>
        <p:spPr>
          <a:xfrm rot="1527877">
            <a:off x="6204070" y="2622795"/>
            <a:ext cx="2517407" cy="438577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左箭號 34"/>
          <p:cNvSpPr/>
          <p:nvPr/>
        </p:nvSpPr>
        <p:spPr>
          <a:xfrm rot="9290150">
            <a:off x="6013452" y="4648466"/>
            <a:ext cx="2716945" cy="43277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 rot="1436512">
            <a:off x="6757639" y="2371532"/>
            <a:ext cx="1773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輸入關鍵字詞</a:t>
            </a:r>
          </a:p>
        </p:txBody>
      </p:sp>
      <p:sp>
        <p:nvSpPr>
          <p:cNvPr id="38" name="文字方塊 37"/>
          <p:cNvSpPr txBox="1"/>
          <p:nvPr/>
        </p:nvSpPr>
        <p:spPr>
          <a:xfrm rot="20082122">
            <a:off x="6091225" y="4374549"/>
            <a:ext cx="22861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回傳結果給使用者</a:t>
            </a:r>
          </a:p>
        </p:txBody>
      </p:sp>
      <p:grpSp>
        <p:nvGrpSpPr>
          <p:cNvPr id="31" name="群組 30"/>
          <p:cNvGrpSpPr/>
          <p:nvPr/>
        </p:nvGrpSpPr>
        <p:grpSpPr>
          <a:xfrm>
            <a:off x="8868004" y="2571587"/>
            <a:ext cx="2818474" cy="2629123"/>
            <a:chOff x="8868004" y="2571587"/>
            <a:chExt cx="2818474" cy="2629123"/>
          </a:xfrm>
        </p:grpSpPr>
        <p:grpSp>
          <p:nvGrpSpPr>
            <p:cNvPr id="15" name="群組 14"/>
            <p:cNvGrpSpPr/>
            <p:nvPr/>
          </p:nvGrpSpPr>
          <p:grpSpPr>
            <a:xfrm>
              <a:off x="8868004" y="2571587"/>
              <a:ext cx="2818474" cy="1992264"/>
              <a:chOff x="8664498" y="1226634"/>
              <a:chExt cx="2732049" cy="1661531"/>
            </a:xfrm>
          </p:grpSpPr>
          <p:sp>
            <p:nvSpPr>
              <p:cNvPr id="6" name="梯形 5"/>
              <p:cNvSpPr/>
              <p:nvPr/>
            </p:nvSpPr>
            <p:spPr>
              <a:xfrm>
                <a:off x="9952463" y="2430967"/>
                <a:ext cx="1159726" cy="345688"/>
              </a:xfrm>
              <a:prstGeom prst="trapezoid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" name="圓角矩形 2"/>
              <p:cNvSpPr/>
              <p:nvPr/>
            </p:nvSpPr>
            <p:spPr>
              <a:xfrm>
                <a:off x="9656956" y="1538869"/>
                <a:ext cx="1739591" cy="1025912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圓角矩形 4"/>
              <p:cNvSpPr/>
              <p:nvPr/>
            </p:nvSpPr>
            <p:spPr>
              <a:xfrm>
                <a:off x="9813073" y="1683834"/>
                <a:ext cx="1438507" cy="747132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流程圖: 接點 6"/>
              <p:cNvSpPr/>
              <p:nvPr/>
            </p:nvSpPr>
            <p:spPr>
              <a:xfrm>
                <a:off x="10445905" y="2536904"/>
                <a:ext cx="161692" cy="13381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圓角矩形 7"/>
              <p:cNvSpPr/>
              <p:nvPr/>
            </p:nvSpPr>
            <p:spPr>
              <a:xfrm>
                <a:off x="8664498" y="1226634"/>
                <a:ext cx="953429" cy="1661531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圓角矩形 9"/>
              <p:cNvSpPr/>
              <p:nvPr/>
            </p:nvSpPr>
            <p:spPr>
              <a:xfrm>
                <a:off x="8778797" y="1393902"/>
                <a:ext cx="724830" cy="144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圓角矩形 11"/>
              <p:cNvSpPr/>
              <p:nvPr/>
            </p:nvSpPr>
            <p:spPr>
              <a:xfrm>
                <a:off x="8778797" y="1641087"/>
                <a:ext cx="724830" cy="144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" name="圓角矩形 12"/>
              <p:cNvSpPr/>
              <p:nvPr/>
            </p:nvSpPr>
            <p:spPr>
              <a:xfrm>
                <a:off x="8778797" y="1906858"/>
                <a:ext cx="724830" cy="144967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流程圖: 接點 13"/>
              <p:cNvSpPr/>
              <p:nvPr/>
            </p:nvSpPr>
            <p:spPr>
              <a:xfrm>
                <a:off x="9060366" y="2404950"/>
                <a:ext cx="161692" cy="133814"/>
              </a:xfrm>
              <a:prstGeom prst="flowChartConnector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0" name="文字方塊 29"/>
            <p:cNvSpPr txBox="1"/>
            <p:nvPr/>
          </p:nvSpPr>
          <p:spPr>
            <a:xfrm>
              <a:off x="9523141" y="4800600"/>
              <a:ext cx="176189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使用者</a:t>
              </a:r>
              <a:r>
                <a: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UI</a:t>
              </a:r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介面</a:t>
              </a:r>
            </a:p>
          </p:txBody>
        </p:sp>
      </p:grpSp>
      <p:grpSp>
        <p:nvGrpSpPr>
          <p:cNvPr id="37" name="群組 36"/>
          <p:cNvGrpSpPr/>
          <p:nvPr/>
        </p:nvGrpSpPr>
        <p:grpSpPr>
          <a:xfrm>
            <a:off x="356839" y="1127786"/>
            <a:ext cx="5693531" cy="5608320"/>
            <a:chOff x="356839" y="1127786"/>
            <a:chExt cx="5693531" cy="5608320"/>
          </a:xfrm>
        </p:grpSpPr>
        <p:sp>
          <p:nvSpPr>
            <p:cNvPr id="22" name="圓角矩形 21"/>
            <p:cNvSpPr/>
            <p:nvPr/>
          </p:nvSpPr>
          <p:spPr>
            <a:xfrm>
              <a:off x="356839" y="1127786"/>
              <a:ext cx="5693531" cy="5608320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/>
            <p:cNvGrpSpPr/>
            <p:nvPr/>
          </p:nvGrpSpPr>
          <p:grpSpPr>
            <a:xfrm>
              <a:off x="757067" y="3307476"/>
              <a:ext cx="1396681" cy="2087374"/>
              <a:chOff x="2163337" y="1505415"/>
              <a:chExt cx="1382751" cy="1934738"/>
            </a:xfrm>
          </p:grpSpPr>
          <p:sp>
            <p:nvSpPr>
              <p:cNvPr id="16" name="流程圖: 磁碟 15"/>
              <p:cNvSpPr/>
              <p:nvPr/>
            </p:nvSpPr>
            <p:spPr>
              <a:xfrm>
                <a:off x="2163337" y="1505415"/>
                <a:ext cx="1382751" cy="1934738"/>
              </a:xfrm>
              <a:prstGeom prst="flowChartMagneticDisk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5207" y="2188194"/>
                <a:ext cx="1171575" cy="428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字方塊 16"/>
              <p:cNvSpPr txBox="1"/>
              <p:nvPr/>
            </p:nvSpPr>
            <p:spPr>
              <a:xfrm>
                <a:off x="2265207" y="2689303"/>
                <a:ext cx="127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Database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  <p:grpSp>
          <p:nvGrpSpPr>
            <p:cNvPr id="24" name="群組 23"/>
            <p:cNvGrpSpPr/>
            <p:nvPr/>
          </p:nvGrpSpPr>
          <p:grpSpPr>
            <a:xfrm>
              <a:off x="3123699" y="5346389"/>
              <a:ext cx="2461093" cy="1089448"/>
              <a:chOff x="1278931" y="2794311"/>
              <a:chExt cx="2387126" cy="1176453"/>
            </a:xfrm>
          </p:grpSpPr>
          <p:sp>
            <p:nvSpPr>
              <p:cNvPr id="19" name="圓角矩形 18"/>
              <p:cNvSpPr/>
              <p:nvPr/>
            </p:nvSpPr>
            <p:spPr>
              <a:xfrm>
                <a:off x="1278931" y="2794311"/>
                <a:ext cx="2387126" cy="117645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en-US" altLang="zh-TW" dirty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en-US" altLang="zh-TW" sz="2000" dirty="0">
                    <a:solidFill>
                      <a:sysClr val="windowText" lastClr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Flask</a:t>
                </a:r>
                <a:r>
                  <a:rPr lang="zh-TW" altLang="en-US" sz="2000" dirty="0">
                    <a:solidFill>
                      <a:sysClr val="windowText" lastClr="000000"/>
                    </a:solidFill>
                    <a:latin typeface="標楷體" panose="03000509000000000000" pitchFamily="65" charset="-120"/>
                    <a:ea typeface="標楷體" panose="03000509000000000000" pitchFamily="65" charset="-120"/>
                  </a:rPr>
                  <a:t>套件建立網頁</a:t>
                </a:r>
              </a:p>
            </p:txBody>
          </p:sp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43189" y="2962507"/>
                <a:ext cx="1490577" cy="39714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23" name="圓角矩形 22"/>
            <p:cNvSpPr/>
            <p:nvPr/>
          </p:nvSpPr>
          <p:spPr>
            <a:xfrm>
              <a:off x="3845071" y="2964427"/>
              <a:ext cx="2077243" cy="51295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SVM</a:t>
              </a:r>
              <a:r>
                <a:rPr lang="zh-TW" altLang="en-US" sz="20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訓練模型</a:t>
              </a:r>
            </a:p>
          </p:txBody>
        </p:sp>
        <p:sp>
          <p:nvSpPr>
            <p:cNvPr id="27" name="向左箭號 26"/>
            <p:cNvSpPr/>
            <p:nvPr/>
          </p:nvSpPr>
          <p:spPr>
            <a:xfrm rot="20158243">
              <a:off x="2643943" y="1784950"/>
              <a:ext cx="959513" cy="292047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向左箭號 31"/>
            <p:cNvSpPr/>
            <p:nvPr/>
          </p:nvSpPr>
          <p:spPr>
            <a:xfrm rot="12596026">
              <a:off x="2256131" y="4611038"/>
              <a:ext cx="1336236" cy="379125"/>
            </a:xfrm>
            <a:prstGeom prst="lef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向左箭號 32"/>
            <p:cNvSpPr/>
            <p:nvPr/>
          </p:nvSpPr>
          <p:spPr>
            <a:xfrm rot="12170734">
              <a:off x="2865449" y="2521721"/>
              <a:ext cx="1083613" cy="322268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向左箭號 39"/>
            <p:cNvSpPr/>
            <p:nvPr/>
          </p:nvSpPr>
          <p:spPr>
            <a:xfrm rot="20323128">
              <a:off x="2420168" y="3439349"/>
              <a:ext cx="1279425" cy="371893"/>
            </a:xfrm>
            <a:prstGeom prst="leftArrow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453984" y="2262380"/>
              <a:ext cx="2338319" cy="618413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Word2Vec</a:t>
              </a:r>
              <a:r>
                <a:rPr lang="zh-TW" altLang="en-US" sz="20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訓練模型</a:t>
              </a:r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3594629" y="1371046"/>
              <a:ext cx="2077243" cy="64214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dirty="0" err="1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Jieba</a:t>
              </a:r>
              <a:r>
                <a:rPr lang="zh-TW" altLang="en-US" sz="20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斷詞</a:t>
              </a:r>
              <a:endParaRPr lang="en-US" altLang="zh-TW" sz="2000" dirty="0">
                <a:solidFill>
                  <a:sysClr val="windowText" lastClr="000000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en-US" altLang="zh-TW" sz="2000" dirty="0" err="1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Tf-idf</a:t>
              </a:r>
              <a:r>
                <a:rPr lang="zh-TW" altLang="en-US" sz="2000" dirty="0">
                  <a:solidFill>
                    <a:sysClr val="windowText" lastClr="000000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分析句子</a:t>
              </a:r>
            </a:p>
          </p:txBody>
        </p:sp>
        <p:sp>
          <p:nvSpPr>
            <p:cNvPr id="36" name="文字方塊 35"/>
            <p:cNvSpPr txBox="1"/>
            <p:nvPr/>
          </p:nvSpPr>
          <p:spPr>
            <a:xfrm>
              <a:off x="1255965" y="6233531"/>
              <a:ext cx="153633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後端系統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744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/>
          <p:cNvGrpSpPr/>
          <p:nvPr/>
        </p:nvGrpSpPr>
        <p:grpSpPr>
          <a:xfrm>
            <a:off x="639330" y="1364153"/>
            <a:ext cx="6413629" cy="4525993"/>
            <a:chOff x="210705" y="1229277"/>
            <a:chExt cx="6413629" cy="4525993"/>
          </a:xfrm>
        </p:grpSpPr>
        <p:grpSp>
          <p:nvGrpSpPr>
            <p:cNvPr id="23" name="群組 22"/>
            <p:cNvGrpSpPr/>
            <p:nvPr/>
          </p:nvGrpSpPr>
          <p:grpSpPr>
            <a:xfrm>
              <a:off x="2384297" y="1229277"/>
              <a:ext cx="1536764" cy="1031845"/>
              <a:chOff x="3330287" y="1259455"/>
              <a:chExt cx="1536764" cy="1031845"/>
            </a:xfrm>
          </p:grpSpPr>
          <p:sp>
            <p:nvSpPr>
              <p:cNvPr id="3" name="流程圖: 接點 2"/>
              <p:cNvSpPr/>
              <p:nvPr/>
            </p:nvSpPr>
            <p:spPr>
              <a:xfrm>
                <a:off x="3744313" y="1745200"/>
                <a:ext cx="590614" cy="5461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7" name="Picture 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30287" y="1259455"/>
                <a:ext cx="1536764" cy="4380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" name="群組 3"/>
            <p:cNvGrpSpPr/>
            <p:nvPr/>
          </p:nvGrpSpPr>
          <p:grpSpPr>
            <a:xfrm>
              <a:off x="210705" y="2340459"/>
              <a:ext cx="1879600" cy="1247456"/>
              <a:chOff x="950480" y="2858280"/>
              <a:chExt cx="1879600" cy="1247456"/>
            </a:xfrm>
          </p:grpSpPr>
          <p:sp>
            <p:nvSpPr>
              <p:cNvPr id="10" name="文字方塊 9"/>
              <p:cNvSpPr txBox="1"/>
              <p:nvPr/>
            </p:nvSpPr>
            <p:spPr>
              <a:xfrm>
                <a:off x="950480" y="3397850"/>
                <a:ext cx="1879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Flask</a:t>
                </a:r>
              </a:p>
              <a:p>
                <a:pPr algn="ctr"/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架設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server</a:t>
                </a:r>
                <a:endPara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  <p:sp>
            <p:nvSpPr>
              <p:cNvPr id="18" name="流程圖: 接點 17"/>
              <p:cNvSpPr/>
              <p:nvPr/>
            </p:nvSpPr>
            <p:spPr>
              <a:xfrm>
                <a:off x="1593658" y="2858280"/>
                <a:ext cx="590614" cy="5461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2" name="文字方塊 21"/>
            <p:cNvSpPr txBox="1"/>
            <p:nvPr/>
          </p:nvSpPr>
          <p:spPr>
            <a:xfrm>
              <a:off x="1762253" y="5047384"/>
              <a:ext cx="278085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000" dirty="0" err="1">
                  <a:latin typeface="標楷體" panose="03000509000000000000" pitchFamily="65" charset="-120"/>
                  <a:ea typeface="標楷體" panose="03000509000000000000" pitchFamily="65" charset="-120"/>
                </a:rPr>
                <a:t>Beautifulsoup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pPr algn="ctr"/>
              <a:r>
                <a:rPr lang="zh-TW" altLang="en-US" sz="20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抓取網路上法規資料</a:t>
              </a:r>
              <a:endParaRPr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grpSp>
          <p:nvGrpSpPr>
            <p:cNvPr id="28" name="群組 27"/>
            <p:cNvGrpSpPr/>
            <p:nvPr/>
          </p:nvGrpSpPr>
          <p:grpSpPr>
            <a:xfrm>
              <a:off x="3604684" y="2291540"/>
              <a:ext cx="3019650" cy="1385919"/>
              <a:chOff x="4271434" y="2800710"/>
              <a:chExt cx="3019650" cy="1385919"/>
            </a:xfrm>
          </p:grpSpPr>
          <p:sp>
            <p:nvSpPr>
              <p:cNvPr id="20" name="流程圖: 接點 19"/>
              <p:cNvSpPr/>
              <p:nvPr/>
            </p:nvSpPr>
            <p:spPr>
              <a:xfrm>
                <a:off x="5485952" y="2800710"/>
                <a:ext cx="590614" cy="546100"/>
              </a:xfrm>
              <a:prstGeom prst="flowChartConnector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文字方塊 26"/>
              <p:cNvSpPr txBox="1"/>
              <p:nvPr/>
            </p:nvSpPr>
            <p:spPr>
              <a:xfrm>
                <a:off x="4271434" y="3478743"/>
                <a:ext cx="3019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Word2Vec</a:t>
                </a:r>
              </a:p>
              <a:p>
                <a:pPr algn="ctr"/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口語化字詞轉專業化字詞</a:t>
                </a:r>
              </a:p>
            </p:txBody>
          </p:sp>
        </p:grpSp>
        <p:cxnSp>
          <p:nvCxnSpPr>
            <p:cNvPr id="30" name="直線單箭頭接點 29"/>
            <p:cNvCxnSpPr>
              <a:stCxn id="3" idx="2"/>
              <a:endCxn id="18" idx="7"/>
            </p:cNvCxnSpPr>
            <p:nvPr/>
          </p:nvCxnSpPr>
          <p:spPr>
            <a:xfrm flipH="1">
              <a:off x="1358004" y="1988072"/>
              <a:ext cx="1440319" cy="43236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/>
            <p:cNvCxnSpPr>
              <a:stCxn id="3" idx="4"/>
            </p:cNvCxnSpPr>
            <p:nvPr/>
          </p:nvCxnSpPr>
          <p:spPr>
            <a:xfrm>
              <a:off x="3093630" y="2261122"/>
              <a:ext cx="3143" cy="13169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/>
            <p:cNvCxnSpPr>
              <a:stCxn id="3" idx="6"/>
              <a:endCxn id="20" idx="1"/>
            </p:cNvCxnSpPr>
            <p:nvPr/>
          </p:nvCxnSpPr>
          <p:spPr>
            <a:xfrm>
              <a:off x="3388937" y="1988072"/>
              <a:ext cx="1516758" cy="38344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流程圖: 多重文件 36"/>
          <p:cNvSpPr/>
          <p:nvPr/>
        </p:nvSpPr>
        <p:spPr>
          <a:xfrm>
            <a:off x="2477648" y="3627150"/>
            <a:ext cx="1238250" cy="1390650"/>
          </a:xfrm>
          <a:prstGeom prst="flowChartMultidocumen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1" name="群組 40"/>
          <p:cNvGrpSpPr/>
          <p:nvPr/>
        </p:nvGrpSpPr>
        <p:grpSpPr>
          <a:xfrm>
            <a:off x="7802534" y="1116663"/>
            <a:ext cx="3295650" cy="4249042"/>
            <a:chOff x="8069234" y="1555349"/>
            <a:chExt cx="3295650" cy="4249042"/>
          </a:xfrm>
        </p:grpSpPr>
        <p:grpSp>
          <p:nvGrpSpPr>
            <p:cNvPr id="26" name="群組 25"/>
            <p:cNvGrpSpPr/>
            <p:nvPr/>
          </p:nvGrpSpPr>
          <p:grpSpPr>
            <a:xfrm>
              <a:off x="8668458" y="1555349"/>
              <a:ext cx="2097204" cy="2461436"/>
              <a:chOff x="8663690" y="2291540"/>
              <a:chExt cx="2097204" cy="2461436"/>
            </a:xfrm>
          </p:grpSpPr>
          <p:sp>
            <p:nvSpPr>
              <p:cNvPr id="24" name="流程圖: 磁碟 23"/>
              <p:cNvSpPr/>
              <p:nvPr/>
            </p:nvSpPr>
            <p:spPr>
              <a:xfrm>
                <a:off x="8782050" y="2291540"/>
                <a:ext cx="1860485" cy="2461436"/>
              </a:xfrm>
              <a:prstGeom prst="flowChartMagneticDisk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" name="群組 15"/>
              <p:cNvGrpSpPr/>
              <p:nvPr/>
            </p:nvGrpSpPr>
            <p:grpSpPr>
              <a:xfrm>
                <a:off x="8663690" y="3169314"/>
                <a:ext cx="2097204" cy="1008116"/>
                <a:chOff x="2286501" y="5295555"/>
                <a:chExt cx="2755900" cy="1008116"/>
              </a:xfrm>
            </p:grpSpPr>
            <p:sp>
              <p:nvSpPr>
                <p:cNvPr id="14" name="文字方塊 13"/>
                <p:cNvSpPr txBox="1"/>
                <p:nvPr/>
              </p:nvSpPr>
              <p:spPr>
                <a:xfrm>
                  <a:off x="2286501" y="5903561"/>
                  <a:ext cx="2755900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000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管理法規資料</a:t>
                  </a:r>
                </a:p>
              </p:txBody>
            </p:sp>
            <p:pic>
              <p:nvPicPr>
                <p:cNvPr id="15" name="Picture 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03842" y="5295555"/>
                  <a:ext cx="1921217" cy="4624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40" name="群組 39"/>
            <p:cNvGrpSpPr/>
            <p:nvPr/>
          </p:nvGrpSpPr>
          <p:grpSpPr>
            <a:xfrm>
              <a:off x="8069234" y="4051013"/>
              <a:ext cx="3295650" cy="1753378"/>
              <a:chOff x="6917484" y="4619625"/>
              <a:chExt cx="3295650" cy="1753378"/>
            </a:xfrm>
          </p:grpSpPr>
          <p:sp>
            <p:nvSpPr>
              <p:cNvPr id="39" name="向上箭號圖說文字 38"/>
              <p:cNvSpPr/>
              <p:nvPr/>
            </p:nvSpPr>
            <p:spPr>
              <a:xfrm>
                <a:off x="6946496" y="4619625"/>
                <a:ext cx="3237628" cy="1753378"/>
              </a:xfrm>
              <a:prstGeom prst="upArrowCallou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8" name="文字方塊 37"/>
              <p:cNvSpPr txBox="1"/>
              <p:nvPr/>
            </p:nvSpPr>
            <p:spPr>
              <a:xfrm>
                <a:off x="6917484" y="5496314"/>
                <a:ext cx="329565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000" dirty="0" err="1">
                    <a:latin typeface="標楷體" panose="03000509000000000000" pitchFamily="65" charset="-120"/>
                    <a:ea typeface="標楷體" panose="03000509000000000000" pitchFamily="65" charset="-120"/>
                  </a:rPr>
                  <a:t>mongoDB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Compass</a:t>
                </a:r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 </a:t>
                </a:r>
                <a:r>
                  <a:rPr lang="en-US" altLang="zh-TW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GUI</a:t>
                </a:r>
              </a:p>
              <a:p>
                <a:pPr algn="ctr"/>
                <a:r>
                  <a:rPr lang="zh-TW" altLang="en-US" sz="2000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視覺化管理資料庫</a:t>
                </a:r>
                <a:endParaRPr lang="en-US" altLang="zh-TW" sz="2000" dirty="0">
                  <a:latin typeface="標楷體" panose="03000509000000000000" pitchFamily="65" charset="-120"/>
                  <a:ea typeface="標楷體" panose="03000509000000000000" pitchFamily="65" charset="-120"/>
                </a:endParaRPr>
              </a:p>
            </p:txBody>
          </p:sp>
        </p:grpSp>
      </p:grpSp>
      <p:sp>
        <p:nvSpPr>
          <p:cNvPr id="31" name="標題 4">
            <a:extLst>
              <a:ext uri="{FF2B5EF4-FFF2-40B4-BE49-F238E27FC236}">
                <a16:creationId xmlns:a16="http://schemas.microsoft.com/office/drawing/2014/main" id="{8DDFE1E4-1125-473E-946F-DB0E06D38B54}"/>
              </a:ext>
            </a:extLst>
          </p:cNvPr>
          <p:cNvSpPr txBox="1">
            <a:spLocks/>
          </p:cNvSpPr>
          <p:nvPr/>
        </p:nvSpPr>
        <p:spPr>
          <a:xfrm>
            <a:off x="535258" y="114300"/>
            <a:ext cx="11466241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使用工具</a:t>
            </a:r>
          </a:p>
        </p:txBody>
      </p:sp>
    </p:spTree>
    <p:extLst>
      <p:ext uri="{BB962C8B-B14F-4D97-AF65-F5344CB8AC3E}">
        <p14:creationId xmlns:p14="http://schemas.microsoft.com/office/powerpoint/2010/main" val="512046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標題 4">
            <a:extLst>
              <a:ext uri="{FF2B5EF4-FFF2-40B4-BE49-F238E27FC236}">
                <a16:creationId xmlns:a16="http://schemas.microsoft.com/office/drawing/2014/main" id="{68CF90F5-48F3-4D50-A4BD-7D14DAFAD8B0}"/>
              </a:ext>
            </a:extLst>
          </p:cNvPr>
          <p:cNvSpPr txBox="1">
            <a:spLocks/>
          </p:cNvSpPr>
          <p:nvPr/>
        </p:nvSpPr>
        <p:spPr>
          <a:xfrm>
            <a:off x="535258" y="114300"/>
            <a:ext cx="11466241" cy="8382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分析方法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005798-DA27-43D2-A1F0-4BFB9F403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554163"/>
            <a:ext cx="11582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1.Jieba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斷詞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2.TF-IDF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3.SVM (Support Vector Machine 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支援向量機</a:t>
            </a:r>
            <a:r>
              <a:rPr lang="en-US" altLang="zh-TW" sz="28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4.Word2vec</a:t>
            </a:r>
          </a:p>
          <a:p>
            <a:pPr marL="0" indent="0">
              <a:buNone/>
            </a:pP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6419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11582400" cy="838200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J</a:t>
            </a:r>
            <a:r>
              <a:rPr lang="en-US" altLang="zh-TW" sz="4000" b="1" cap="none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ieba</a:t>
            </a:r>
            <a:r>
              <a:rPr lang="zh-TW" altLang="en-US" sz="4000" b="1" cap="none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斷詞</a:t>
            </a:r>
            <a:endParaRPr lang="zh-TW" altLang="en-US" sz="4000" b="1" dirty="0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B26EDD26-DC2C-4878-8418-74B35B328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133061"/>
            <a:ext cx="11582400" cy="49470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800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如何從句子中取出詞彙</a:t>
            </a:r>
            <a:endParaRPr lang="en-US" altLang="zh-TW" sz="28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en-US" altLang="zh-TW" sz="28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Jieba</a:t>
            </a:r>
            <a:r>
              <a:rPr lang="zh-TW" altLang="en-US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斷詞</a:t>
            </a:r>
            <a:r>
              <a:rPr lang="en-US" altLang="zh-TW" sz="28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66B2FB7-7E31-4C58-A123-7325B0D7A61B}"/>
              </a:ext>
            </a:extLst>
          </p:cNvPr>
          <p:cNvSpPr txBox="1"/>
          <p:nvPr/>
        </p:nvSpPr>
        <p:spPr>
          <a:xfrm>
            <a:off x="2156460" y="2139457"/>
            <a:ext cx="78790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關鍵字：連續殺人犯到底判什麼刑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B66B2FB7-7E31-4C58-A123-7325B0D7A61B}"/>
              </a:ext>
            </a:extLst>
          </p:cNvPr>
          <p:cNvSpPr txBox="1"/>
          <p:nvPr/>
        </p:nvSpPr>
        <p:spPr>
          <a:xfrm>
            <a:off x="7694908" y="2941889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什麼</a:t>
            </a: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66B2FB7-7E31-4C58-A123-7325B0D7A61B}"/>
              </a:ext>
            </a:extLst>
          </p:cNvPr>
          <p:cNvSpPr txBox="1"/>
          <p:nvPr/>
        </p:nvSpPr>
        <p:spPr>
          <a:xfrm>
            <a:off x="3289868" y="2939478"/>
            <a:ext cx="17235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殺人犯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B66B2FB7-7E31-4C58-A123-7325B0D7A61B}"/>
              </a:ext>
            </a:extLst>
          </p:cNvPr>
          <p:cNvSpPr txBox="1"/>
          <p:nvPr/>
        </p:nvSpPr>
        <p:spPr>
          <a:xfrm>
            <a:off x="1724888" y="293946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連續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B66B2FB7-7E31-4C58-A123-7325B0D7A61B}"/>
              </a:ext>
            </a:extLst>
          </p:cNvPr>
          <p:cNvSpPr txBox="1"/>
          <p:nvPr/>
        </p:nvSpPr>
        <p:spPr>
          <a:xfrm>
            <a:off x="9222650" y="290294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刑</a:t>
            </a:r>
          </a:p>
        </p:txBody>
      </p:sp>
      <p:sp>
        <p:nvSpPr>
          <p:cNvPr id="12" name="矩形 11"/>
          <p:cNvSpPr/>
          <p:nvPr/>
        </p:nvSpPr>
        <p:spPr>
          <a:xfrm>
            <a:off x="406400" y="4001200"/>
            <a:ext cx="682751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刪除停詞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因為、所以、什麼、到底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…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66E2FA7-9795-4FBE-99A4-31E9D834A613}"/>
              </a:ext>
            </a:extLst>
          </p:cNvPr>
          <p:cNvCxnSpPr>
            <a:cxnSpLocks/>
          </p:cNvCxnSpPr>
          <p:nvPr/>
        </p:nvCxnSpPr>
        <p:spPr>
          <a:xfrm>
            <a:off x="6708932" y="3017183"/>
            <a:ext cx="733425" cy="552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A66E2FA7-9795-4FBE-99A4-31E9D834A613}"/>
              </a:ext>
            </a:extLst>
          </p:cNvPr>
          <p:cNvCxnSpPr>
            <a:cxnSpLocks/>
          </p:cNvCxnSpPr>
          <p:nvPr/>
        </p:nvCxnSpPr>
        <p:spPr>
          <a:xfrm>
            <a:off x="9186852" y="2999360"/>
            <a:ext cx="733425" cy="552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66E2FA7-9795-4FBE-99A4-31E9D834A613}"/>
              </a:ext>
            </a:extLst>
          </p:cNvPr>
          <p:cNvCxnSpPr>
            <a:cxnSpLocks/>
          </p:cNvCxnSpPr>
          <p:nvPr/>
        </p:nvCxnSpPr>
        <p:spPr>
          <a:xfrm>
            <a:off x="7952592" y="3017183"/>
            <a:ext cx="733425" cy="552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1640686" y="4864100"/>
            <a:ext cx="65884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獲得結果為：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[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連續，殺人犯</a:t>
            </a:r>
            <a:r>
              <a:rPr lang="en-US" altLang="zh-TW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]</a:t>
            </a:r>
            <a:endParaRPr lang="zh-TW" altLang="en-US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4BEAE511-3519-4C8A-8B7B-B967076898C4}"/>
              </a:ext>
            </a:extLst>
          </p:cNvPr>
          <p:cNvSpPr txBox="1"/>
          <p:nvPr/>
        </p:nvSpPr>
        <p:spPr>
          <a:xfrm>
            <a:off x="5251998" y="2953635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到底</a:t>
            </a: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A56B199-C3C7-4394-99B9-5B23C04A39B5}"/>
              </a:ext>
            </a:extLst>
          </p:cNvPr>
          <p:cNvCxnSpPr>
            <a:cxnSpLocks/>
          </p:cNvCxnSpPr>
          <p:nvPr/>
        </p:nvCxnSpPr>
        <p:spPr>
          <a:xfrm>
            <a:off x="5586625" y="3047415"/>
            <a:ext cx="733425" cy="5524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BDD5FEF0-9192-4488-B97A-56A107A23154}"/>
              </a:ext>
            </a:extLst>
          </p:cNvPr>
          <p:cNvSpPr txBox="1"/>
          <p:nvPr/>
        </p:nvSpPr>
        <p:spPr>
          <a:xfrm>
            <a:off x="6726830" y="2961828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判</a:t>
            </a:r>
          </a:p>
        </p:txBody>
      </p:sp>
    </p:spTree>
    <p:extLst>
      <p:ext uri="{BB962C8B-B14F-4D97-AF65-F5344CB8AC3E}">
        <p14:creationId xmlns:p14="http://schemas.microsoft.com/office/powerpoint/2010/main" val="1614125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9" grpId="0"/>
      <p:bldP spid="11" grpId="0"/>
      <p:bldP spid="12" grpId="0"/>
      <p:bldP spid="17" grpId="0"/>
      <p:bldP spid="16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8E341C-D80C-4DB8-A224-4094020B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841" y="0"/>
            <a:ext cx="7729728" cy="1188720"/>
          </a:xfrm>
        </p:spPr>
        <p:txBody>
          <a:bodyPr>
            <a:normAutofit/>
          </a:bodyPr>
          <a:lstStyle/>
          <a:p>
            <a:r>
              <a:rPr lang="en-US" altLang="zh-TW" sz="4000" b="1" dirty="0" err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tf-idf</a:t>
            </a:r>
            <a:endParaRPr lang="zh-TW" altLang="en-US" sz="4000" b="1" dirty="0">
              <a:solidFill>
                <a:schemeClr val="tx1"/>
              </a:solidFill>
              <a:latin typeface="Arial" panose="020B0604020202020204" pitchFamily="34" charset="0"/>
              <a:ea typeface="標楷體" panose="03000509000000000000" pitchFamily="65" charset="-12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6EDD26-DC2C-4878-8418-74B35B328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509" y="3883413"/>
            <a:ext cx="11618470" cy="32021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單一句子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TF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(“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殺人犯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”,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句子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出現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殺人犯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次數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斷詞數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0.5</a:t>
            </a:r>
          </a:p>
          <a:p>
            <a:pPr marL="0" indent="0">
              <a:buNone/>
            </a:pP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整體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IDF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(“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殺人犯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”)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=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log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總共幾個句子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幾個句子出現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殺人犯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”) =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log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(2/2) = 0</a:t>
            </a:r>
          </a:p>
          <a:p>
            <a:pPr marL="0" indent="0">
              <a:buNone/>
            </a:pP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殺人犯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在這兩句子中沒有指標性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單一句子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TF-IDF 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一個句子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=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TF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一個句子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  <a:r>
              <a:rPr lang="en-US" altLang="zh-TW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x IDF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單位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一個數字，表整體數值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同時考慮一個字在一個句子裡的占比 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這個字在所有句子中是否具指標性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81DBEC9-17BA-476A-9510-05FFA648119A}"/>
              </a:ext>
            </a:extLst>
          </p:cNvPr>
          <p:cNvSpPr txBox="1"/>
          <p:nvPr/>
        </p:nvSpPr>
        <p:spPr>
          <a:xfrm>
            <a:off x="1013570" y="2328403"/>
            <a:ext cx="3877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句子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連續殺人犯判什麼刑</a:t>
            </a:r>
            <a:endParaRPr lang="zh-TW" altLang="en-US" sz="24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CA9693F-22FA-4139-BA2D-D43945E6F797}"/>
              </a:ext>
            </a:extLst>
          </p:cNvPr>
          <p:cNvSpPr txBox="1"/>
          <p:nvPr/>
        </p:nvSpPr>
        <p:spPr>
          <a:xfrm>
            <a:off x="1013570" y="2787240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句子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2: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殺人犯有追訴權時效嗎</a:t>
            </a:r>
            <a:endParaRPr lang="zh-TW" altLang="en-US" sz="2400" dirty="0"/>
          </a:p>
        </p:txBody>
      </p: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85D37DFB-C8B2-4A5B-B52A-2A24ED215E14}"/>
              </a:ext>
            </a:extLst>
          </p:cNvPr>
          <p:cNvCxnSpPr/>
          <p:nvPr/>
        </p:nvCxnSpPr>
        <p:spPr>
          <a:xfrm flipV="1">
            <a:off x="5199331" y="3046066"/>
            <a:ext cx="1033301" cy="1558"/>
          </a:xfrm>
          <a:prstGeom prst="bentConnector3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5ED485E5-0EA5-4B4E-B6FB-A2E94CC96193}"/>
              </a:ext>
            </a:extLst>
          </p:cNvPr>
          <p:cNvSpPr txBox="1"/>
          <p:nvPr/>
        </p:nvSpPr>
        <p:spPr>
          <a:xfrm>
            <a:off x="6331744" y="232996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連續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”, “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殺人犯</a:t>
            </a:r>
            <a:endParaRPr lang="zh-TW" altLang="en-US" sz="24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E34F385-D3C9-4A63-A105-11F40FA4BD22}"/>
              </a:ext>
            </a:extLst>
          </p:cNvPr>
          <p:cNvSpPr txBox="1"/>
          <p:nvPr/>
        </p:nvSpPr>
        <p:spPr>
          <a:xfrm>
            <a:off x="6331744" y="2815233"/>
            <a:ext cx="4801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“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殺人犯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”, “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追訴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”, “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時效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”</a:t>
            </a:r>
            <a:endParaRPr lang="zh-TW" altLang="en-US" sz="2400" dirty="0"/>
          </a:p>
        </p:txBody>
      </p:sp>
      <p:cxnSp>
        <p:nvCxnSpPr>
          <p:cNvPr id="17" name="接點: 肘形 16">
            <a:extLst>
              <a:ext uri="{FF2B5EF4-FFF2-40B4-BE49-F238E27FC236}">
                <a16:creationId xmlns:a16="http://schemas.microsoft.com/office/drawing/2014/main" id="{D16589A7-517A-42DC-A0F6-6D8990A9BC1E}"/>
              </a:ext>
            </a:extLst>
          </p:cNvPr>
          <p:cNvCxnSpPr/>
          <p:nvPr/>
        </p:nvCxnSpPr>
        <p:spPr>
          <a:xfrm flipV="1">
            <a:off x="5199331" y="2559235"/>
            <a:ext cx="1033301" cy="1558"/>
          </a:xfrm>
          <a:prstGeom prst="bentConnector3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155D1F52-F617-4E2E-B914-E82F1FC69F0F}"/>
              </a:ext>
            </a:extLst>
          </p:cNvPr>
          <p:cNvSpPr txBox="1"/>
          <p:nvPr/>
        </p:nvSpPr>
        <p:spPr>
          <a:xfrm>
            <a:off x="284743" y="1241681"/>
            <a:ext cx="1115519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TF-IDF:</a:t>
            </a:r>
            <a:r>
              <a:rPr lang="en-US" altLang="zh-TW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將文字轉成數字數據，利於分析。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en-US" altLang="zh-TW" sz="2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	</a:t>
            </a:r>
            <a:r>
              <a:rPr lang="zh-TW" altLang="en-US" sz="2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en-US" altLang="zh-TW" sz="2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TF:</a:t>
            </a:r>
            <a:r>
              <a:rPr lang="zh-TW" altLang="en-US" sz="2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詞</a:t>
            </a:r>
            <a:r>
              <a:rPr lang="en-US" altLang="zh-TW" sz="2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單一句子</a:t>
            </a:r>
            <a:r>
              <a:rPr lang="en-US" altLang="zh-TW" sz="2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IDF:</a:t>
            </a:r>
            <a:r>
              <a:rPr lang="zh-TW" altLang="en-US" sz="2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詞</a:t>
            </a:r>
            <a:r>
              <a:rPr lang="en-US" altLang="zh-TW" sz="2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整體性</a:t>
            </a:r>
            <a:r>
              <a:rPr lang="en-US" altLang="zh-TW" sz="2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 TF-IDF:</a:t>
            </a:r>
            <a:r>
              <a:rPr lang="zh-TW" altLang="en-US" sz="2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詞</a:t>
            </a:r>
            <a:r>
              <a:rPr lang="en-US" altLang="zh-TW" sz="2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2400" dirty="0">
                <a:solidFill>
                  <a:srgbClr val="7030A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兩者皆考慮</a:t>
            </a:r>
          </a:p>
        </p:txBody>
      </p:sp>
    </p:spTree>
    <p:extLst>
      <p:ext uri="{BB962C8B-B14F-4D97-AF65-F5344CB8AC3E}">
        <p14:creationId xmlns:p14="http://schemas.microsoft.com/office/powerpoint/2010/main" val="1968114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B2B69D-C885-4239-9D7B-1D5F02943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797" y="1640086"/>
            <a:ext cx="10519664" cy="485813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事先訓練好的內容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SVM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訓練集、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Word2vec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訓練模型的好處</a:t>
            </a:r>
            <a:r>
              <a:rPr lang="en-US" altLang="zh-TW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把模型存下來後不用重複訓練，呼叫取用即可得到結果。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SVM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訓練集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(Support Vector Machine 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支援向量機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):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尋找兩組</a:t>
            </a: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dataset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的邊界線</a:t>
            </a: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altLang="zh-TW" sz="2400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TW" sz="2400" dirty="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Word2vec: </a:t>
            </a:r>
            <a:r>
              <a:rPr lang="zh-TW" altLang="en-US" sz="2400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尋找詞的相關性，口語化的詞轉換為專業用語的步驟</a:t>
            </a:r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08B04968-5C93-4CDF-9CD1-8EB0913FDBF5}"/>
              </a:ext>
            </a:extLst>
          </p:cNvPr>
          <p:cNvSpPr txBox="1">
            <a:spLocks/>
          </p:cNvSpPr>
          <p:nvPr/>
        </p:nvSpPr>
        <p:spPr bwMode="black">
          <a:xfrm>
            <a:off x="859536" y="139700"/>
            <a:ext cx="7535164" cy="1049020"/>
          </a:xfrm>
          <a:prstGeom prst="rect">
            <a:avLst/>
          </a:prstGeom>
          <a:noFill/>
          <a:ln w="31750" cap="sq">
            <a:noFill/>
            <a:miter lim="800000"/>
          </a:ln>
        </p:spPr>
        <p:txBody>
          <a:bodyPr vert="horz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sz="4000" b="1" dirty="0">
                <a:effectLst>
                  <a:reflection blurRad="6350" stA="55000" endA="300" endPos="45500" dir="5400000" sy="-100000" algn="bl" rotWithShape="0"/>
                </a:effectLst>
                <a:latin typeface="標楷體" panose="03000509000000000000" pitchFamily="65" charset="-120"/>
                <a:ea typeface="標楷體" panose="03000509000000000000" pitchFamily="65" charset="-120"/>
              </a:rPr>
              <a:t>事前訓練模型</a:t>
            </a:r>
          </a:p>
        </p:txBody>
      </p:sp>
    </p:spTree>
    <p:extLst>
      <p:ext uri="{BB962C8B-B14F-4D97-AF65-F5344CB8AC3E}">
        <p14:creationId xmlns:p14="http://schemas.microsoft.com/office/powerpoint/2010/main" val="27293180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旅程">
  <a:themeElements>
    <a:clrScheme name="旅程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旅程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旅程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4677</TotalTime>
  <Words>1255</Words>
  <Application>Microsoft Office PowerPoint</Application>
  <PresentationFormat>寬螢幕</PresentationFormat>
  <Paragraphs>230</Paragraphs>
  <Slides>21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8" baseType="lpstr">
      <vt:lpstr>標楷體</vt:lpstr>
      <vt:lpstr>Arial</vt:lpstr>
      <vt:lpstr>Franklin Gothic Book</vt:lpstr>
      <vt:lpstr>Franklin Gothic Medium</vt:lpstr>
      <vt:lpstr>Wingdings</vt:lpstr>
      <vt:lpstr>Wingdings 2</vt:lpstr>
      <vt:lpstr>旅程</vt:lpstr>
      <vt:lpstr>法規資料搜尋引擎</vt:lpstr>
      <vt:lpstr>OUTLINE</vt:lpstr>
      <vt:lpstr>PowerPoint 簡報</vt:lpstr>
      <vt:lpstr>系統架構</vt:lpstr>
      <vt:lpstr>PowerPoint 簡報</vt:lpstr>
      <vt:lpstr>PowerPoint 簡報</vt:lpstr>
      <vt:lpstr>Jieba斷詞</vt:lpstr>
      <vt:lpstr>tf-idf</vt:lpstr>
      <vt:lpstr>PowerPoint 簡報</vt:lpstr>
      <vt:lpstr>SVM訓練模型(1)</vt:lpstr>
      <vt:lpstr>SVM訓練模型(2)</vt:lpstr>
      <vt:lpstr>SVM訓練模型(3)</vt:lpstr>
      <vt:lpstr>SVM訓練模型(4)</vt:lpstr>
      <vt:lpstr>word2vec(1)</vt:lpstr>
      <vt:lpstr>word2vec(2)</vt:lpstr>
      <vt:lpstr>word2vec(3)</vt:lpstr>
      <vt:lpstr>word2vec(4) 口語化</vt:lpstr>
      <vt:lpstr>結果呈現</vt:lpstr>
      <vt:lpstr>問題</vt:lpstr>
      <vt:lpstr>未來展望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正向心理學 幸福的實踐</dc:title>
  <dc:creator>莊東翰</dc:creator>
  <cp:lastModifiedBy>莊東翰</cp:lastModifiedBy>
  <cp:revision>235</cp:revision>
  <dcterms:created xsi:type="dcterms:W3CDTF">2019-06-08T17:12:33Z</dcterms:created>
  <dcterms:modified xsi:type="dcterms:W3CDTF">2019-12-18T01:49:12Z</dcterms:modified>
</cp:coreProperties>
</file>