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30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12" r:id="rId13"/>
    <p:sldId id="308" r:id="rId14"/>
    <p:sldId id="309" r:id="rId15"/>
    <p:sldId id="310" r:id="rId16"/>
    <p:sldId id="311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280" r:id="rId31"/>
    <p:sldId id="266" r:id="rId32"/>
    <p:sldId id="307" r:id="rId33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prof" initials="p" lastIdx="3" clrIdx="0"/>
  <p:cmAuthor id="2" name="cnlab" initials="." lastIdx="0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5316"/>
    <p:restoredTop sz="89578"/>
  </p:normalViewPr>
  <p:slideViewPr>
    <p:cSldViewPr>
      <p:cViewPr>
        <p:scale>
          <a:sx n="90" d="100"/>
          <a:sy n="90" d="100"/>
        </p:scale>
        <p:origin x="1938" y="60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-482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114"/>
      </p:cViewPr>
      <p:guideLst>
        <p:guide orient="horz" pos="2139"/>
        <p:guide pos="3126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commentAuthors" Target="commentAuthors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2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2584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algn="r"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2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2584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algn="r" defTabSz="953562">
              <a:defRPr sz="1300">
                <a:ea typeface="굴림"/>
              </a:defRPr>
            </a:lvl1pPr>
          </a:lstStyle>
          <a:p>
            <a:pPr lvl="0">
              <a:defRPr/>
            </a:pPr>
            <a:fld id="{7D76EB48-B2DC-4DF9-B5C5-07762B2750D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2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622584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algn="r"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92224" y="3229608"/>
            <a:ext cx="7942198" cy="305774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2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2584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algn="r" defTabSz="953562">
              <a:defRPr sz="1300">
                <a:ea typeface="굴림"/>
              </a:defRPr>
            </a:lvl1pPr>
          </a:lstStyle>
          <a:p>
            <a:pPr lvl="0">
              <a:defRPr/>
            </a:pPr>
            <a:fld id="{C0EA918C-B119-4499-AB94-F10A27BF33A4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09918" y="4924226"/>
            <a:ext cx="5682643" cy="4029059"/>
          </a:xfrm>
          <a:prstGeom prst="rect">
            <a:avLst/>
          </a:prstGeom>
        </p:spPr>
        <p:txBody>
          <a:bodyPr lIns="94778" tIns="47389" rIns="94778" bIns="47389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p7 Table A.1.4-1: Assumptions for vehicle-to-vehicle channel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36.843 V12.0.1 (2014-03)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DDPG-Based Resource Allocation Scheme for NOMA Vehicular Communications </a:t>
            </a:r>
            <a:r>
              <a:rPr lang="ko-KR" altLang="en-US"/>
              <a:t>논문</a:t>
            </a:r>
            <a:r>
              <a:rPr lang="en-US" altLang="ko-KR"/>
              <a:t> :</a:t>
            </a:r>
            <a:r>
              <a:rPr lang="ko-KR" altLang="en-US"/>
              <a:t> </a:t>
            </a:r>
            <a:r>
              <a:rPr lang="en-US" altLang="ko-KR"/>
              <a:t>Fast fading</a:t>
            </a:r>
            <a:r>
              <a:rPr lang="ko-KR" altLang="en-US"/>
              <a:t>을 </a:t>
            </a:r>
            <a:r>
              <a:rPr lang="en-US" altLang="ko-KR"/>
              <a:t>Reyleigh fading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Deep Reinforcement Learning Based Resource Allocation for V2V Communications</a:t>
            </a:r>
            <a:r>
              <a:rPr lang="ko-KR" altLang="en-US"/>
              <a:t> 논문 </a:t>
            </a:r>
            <a:r>
              <a:rPr lang="en-US" altLang="ko-KR"/>
              <a:t>:</a:t>
            </a:r>
            <a:r>
              <a:rPr lang="ko-KR" altLang="en-US"/>
              <a:t> 실수부와 허수부를 독립적으로 가우시안 </a:t>
            </a:r>
            <a:r>
              <a:rPr lang="en-US" altLang="ko-KR"/>
              <a:t>distrubution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Reyleigh fading</a:t>
            </a:r>
            <a:r>
              <a:rPr lang="ko-KR" altLang="en-US"/>
              <a:t> </a:t>
            </a:r>
            <a:r>
              <a:rPr lang="en-US" altLang="ko-KR"/>
              <a:t>WIKI :　https://ko.wikipedia.org/wiki/%EB%A0%88%EC%9D%BC%EB%A6%AC_%ED%8E%98%EC%9D%B4%EB%94%A9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36.843 V12.0.1 (2014-03)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DDPG-Based Resource Allocation Scheme for NOMA Vehicular Communications </a:t>
            </a:r>
            <a:r>
              <a:rPr lang="ko-KR" altLang="en-US"/>
              <a:t>논문</a:t>
            </a:r>
            <a:r>
              <a:rPr lang="en-US" altLang="ko-KR"/>
              <a:t> :</a:t>
            </a:r>
            <a:r>
              <a:rPr lang="ko-KR" altLang="en-US"/>
              <a:t> </a:t>
            </a:r>
            <a:r>
              <a:rPr lang="en-US" altLang="ko-KR"/>
              <a:t>Fast fading</a:t>
            </a:r>
            <a:r>
              <a:rPr lang="ko-KR" altLang="en-US"/>
              <a:t>을 </a:t>
            </a:r>
            <a:r>
              <a:rPr lang="en-US" altLang="ko-KR"/>
              <a:t>Reyleigh fading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Deep Reinforcement Learning Based Resource Allocation for V2V Communications</a:t>
            </a:r>
            <a:r>
              <a:rPr lang="ko-KR" altLang="en-US"/>
              <a:t> 논문 </a:t>
            </a:r>
            <a:r>
              <a:rPr lang="en-US" altLang="ko-KR"/>
              <a:t>:</a:t>
            </a:r>
            <a:r>
              <a:rPr lang="ko-KR" altLang="en-US"/>
              <a:t> 실수부와 허수부를 독립적으로 가우시안 </a:t>
            </a:r>
            <a:r>
              <a:rPr lang="en-US" altLang="ko-KR"/>
              <a:t>distrubution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Reyleigh fading</a:t>
            </a:r>
            <a:r>
              <a:rPr lang="ko-KR" altLang="en-US"/>
              <a:t> </a:t>
            </a:r>
            <a:r>
              <a:rPr lang="en-US" altLang="ko-KR"/>
              <a:t>WIKI :　https://ko.wikipedia.org/wiki/%EB%A0%88%EC%9D%BC%EB%A6%AC_%ED%8E%98%EC%9D%B4%EB%94%A9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36.843 V12.0.1 (2014-03)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DDPG-Based Resource Allocation Scheme for NOMA Vehicular Communications </a:t>
            </a:r>
            <a:r>
              <a:rPr lang="ko-KR" altLang="en-US"/>
              <a:t>논문</a:t>
            </a:r>
            <a:r>
              <a:rPr lang="en-US" altLang="ko-KR"/>
              <a:t> :</a:t>
            </a:r>
            <a:r>
              <a:rPr lang="ko-KR" altLang="en-US"/>
              <a:t> </a:t>
            </a:r>
            <a:r>
              <a:rPr lang="en-US" altLang="ko-KR"/>
              <a:t>Fast fading</a:t>
            </a:r>
            <a:r>
              <a:rPr lang="ko-KR" altLang="en-US"/>
              <a:t>을 </a:t>
            </a:r>
            <a:r>
              <a:rPr lang="en-US" altLang="ko-KR"/>
              <a:t>Reyleigh fading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Deep Reinforcement Learning Based Resource Allocation for V2V Communications</a:t>
            </a:r>
            <a:r>
              <a:rPr lang="ko-KR" altLang="en-US"/>
              <a:t> 논문 </a:t>
            </a:r>
            <a:r>
              <a:rPr lang="en-US" altLang="ko-KR"/>
              <a:t>:</a:t>
            </a:r>
            <a:r>
              <a:rPr lang="ko-KR" altLang="en-US"/>
              <a:t> 실수부와 허수부를 독립적으로 가우시안 </a:t>
            </a:r>
            <a:r>
              <a:rPr lang="en-US" altLang="ko-KR"/>
              <a:t>distrubution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Reyleigh fading</a:t>
            </a:r>
            <a:r>
              <a:rPr lang="ko-KR" altLang="en-US"/>
              <a:t> </a:t>
            </a:r>
            <a:r>
              <a:rPr lang="en-US" altLang="ko-KR"/>
              <a:t>WIKI :　https://ko.wikipedia.org/wiki/%EB%A0%88%EC%9D%BC%EB%A6%AC_%ED%8E%98%EC%9D%B4%EB%94%A9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36.843 V12.0.1 (2014-03)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DDPG-Based Resource Allocation Scheme for NOMA Vehicular Communications </a:t>
            </a:r>
            <a:r>
              <a:rPr lang="ko-KR" altLang="en-US"/>
              <a:t>논문</a:t>
            </a:r>
            <a:r>
              <a:rPr lang="en-US" altLang="ko-KR"/>
              <a:t> :</a:t>
            </a:r>
            <a:r>
              <a:rPr lang="ko-KR" altLang="en-US"/>
              <a:t> </a:t>
            </a:r>
            <a:r>
              <a:rPr lang="en-US" altLang="ko-KR"/>
              <a:t>Fast fading</a:t>
            </a:r>
            <a:r>
              <a:rPr lang="ko-KR" altLang="en-US"/>
              <a:t>을 </a:t>
            </a:r>
            <a:r>
              <a:rPr lang="en-US" altLang="ko-KR"/>
              <a:t>Reyleigh fading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Deep Reinforcement Learning Based Resource Allocation for V2V Communications</a:t>
            </a:r>
            <a:r>
              <a:rPr lang="ko-KR" altLang="en-US"/>
              <a:t> 논문 </a:t>
            </a:r>
            <a:r>
              <a:rPr lang="en-US" altLang="ko-KR"/>
              <a:t>:</a:t>
            </a:r>
            <a:r>
              <a:rPr lang="ko-KR" altLang="en-US"/>
              <a:t> 실수부와 허수부를 독립적으로 가우시안 </a:t>
            </a:r>
            <a:r>
              <a:rPr lang="en-US" altLang="ko-KR"/>
              <a:t>distrubution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Reyleigh fading</a:t>
            </a:r>
            <a:r>
              <a:rPr lang="ko-KR" altLang="en-US"/>
              <a:t> </a:t>
            </a:r>
            <a:r>
              <a:rPr lang="en-US" altLang="ko-KR"/>
              <a:t>WIKI :　https://ko.wikipedia.org/wiki/%EB%A0%88%EC%9D%BC%EB%A6%AC_%ED%8E%98%EC%9D%B4%EB%94%A9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36.843 V12.0.1 (2014-03) Table A.1.4-2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36.843 V12.0.1 (2014-03) Table A.1.4-2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p62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A.1.1-1: Details of evaluation scenarios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p68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A.1.4 Channel model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Figure A.1.2-1:Road configuration for urban case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p65, p66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Figure A.1.3-1 : Wrap around model for urban case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/>
          <p:cNvSpPr>
            <a:spLocks noChangeArrowheads="1"/>
          </p:cNvSpPr>
          <p:nvPr userDrawn="1"/>
        </p:nvSpPr>
        <p:spPr bwMode="auto">
          <a:xfrm>
            <a:off x="0" y="685800"/>
            <a:ext cx="9144000" cy="617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79388" y="3055938"/>
            <a:ext cx="8785225" cy="1079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179388" y="2949575"/>
            <a:ext cx="8785225" cy="1079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177800" y="2863850"/>
            <a:ext cx="8783638" cy="107950"/>
          </a:xfrm>
          <a:prstGeom prst="rect">
            <a:avLst/>
          </a:prstGeom>
          <a:solidFill>
            <a:srgbClr val="98B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609600" y="4038600"/>
            <a:ext cx="7924800" cy="1828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latin typeface="+mj-lt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609600" y="1295400"/>
            <a:ext cx="7924800" cy="1524000"/>
          </a:xfrm>
        </p:spPr>
        <p:txBody>
          <a:bodyPr/>
          <a:lstStyle>
            <a:lvl1pPr algn="ctr">
              <a:defRPr sz="400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2" name="Picture 2" descr="D:\Sogang_ee\연구실\연구실_로고\_최종\2013\로고만-4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 bwMode="auto">
          <a:xfrm>
            <a:off x="89694" y="6344443"/>
            <a:ext cx="7350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93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8965"/>
            <a:ext cx="8686800" cy="685800"/>
          </a:xfrm>
        </p:spPr>
        <p:txBody>
          <a:bodyPr/>
          <a:lstStyle>
            <a:lvl1pPr>
              <a:defRPr>
                <a:latin typeface="+mj-lt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+mj-lt"/>
                <a:ea typeface="맑은 고딕" pitchFamily="50" charset="-127"/>
                <a:cs typeface="Calibri" panose="020F0502020204030204" pitchFamily="34" charset="0"/>
              </a:defRPr>
            </a:lvl1pPr>
            <a:lvl2pPr>
              <a:defRPr sz="1800">
                <a:latin typeface="+mj-lt"/>
                <a:ea typeface="맑은 고딕" pitchFamily="50" charset="-127"/>
                <a:cs typeface="Calibri" panose="020F0502020204030204" pitchFamily="34" charset="0"/>
              </a:defRPr>
            </a:lvl2pPr>
            <a:lvl3pPr>
              <a:defRPr sz="1600">
                <a:latin typeface="+mj-lt"/>
                <a:ea typeface="맑은 고딕" pitchFamily="50" charset="-127"/>
                <a:cs typeface="Calibri" panose="020F0502020204030204" pitchFamily="34" charset="0"/>
              </a:defRPr>
            </a:lvl3pPr>
            <a:lvl4pPr>
              <a:defRPr sz="1400">
                <a:latin typeface="+mj-lt"/>
                <a:ea typeface="맑은 고딕" pitchFamily="50" charset="-127"/>
                <a:cs typeface="Calibri" panose="020F0502020204030204" pitchFamily="34" charset="0"/>
              </a:defRPr>
            </a:lvl4pPr>
            <a:lvl5pPr>
              <a:defRPr sz="1400">
                <a:latin typeface="+mj-lt"/>
                <a:ea typeface="맑은 고딕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21450"/>
            <a:ext cx="457200" cy="244475"/>
          </a:xfrm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BD773F8-6E77-48C4-AC58-F843712C2EB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2" descr="D:\Sogang_ee\연구실\연구실_로고\_최종\2013\로고만-4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 bwMode="auto">
          <a:xfrm>
            <a:off x="89694" y="6344443"/>
            <a:ext cx="7350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80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new2">
            <a:extLst>
              <a:ext uri="{FF2B5EF4-FFF2-40B4-BE49-F238E27FC236}">
                <a16:creationId xmlns:a16="http://schemas.microsoft.com/office/drawing/2014/main" id="{409CC2EC-8AF5-4468-BA38-2709B51D1A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90000" contrast="-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5900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3.png"  /><Relationship Id="rId6" Type="http://schemas.openxmlformats.org/officeDocument/2006/relationships/image" Target="../media/image1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Rectangle 48"/>
          <p:cNvSpPr>
            <a:spLocks noChangeArrowheads="1"/>
          </p:cNvSpPr>
          <p:nvPr userDrawn="1"/>
        </p:nvSpPr>
        <p:spPr bwMode="auto">
          <a:xfrm>
            <a:off x="0" y="685800"/>
            <a:ext cx="9144000" cy="617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7175" y="914400"/>
            <a:ext cx="8610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2145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굴림" panose="020B0600000101010101" pitchFamily="50" charset="-127"/>
              </a:defRPr>
            </a:lvl1pPr>
          </a:lstStyle>
          <a:p>
            <a:fld id="{25ABDAD1-6A2F-4620-81BE-30E229305E1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64" name="Rectangle 40"/>
          <p:cNvSpPr>
            <a:spLocks noChangeArrowheads="1"/>
          </p:cNvSpPr>
          <p:nvPr userDrawn="1"/>
        </p:nvSpPr>
        <p:spPr bwMode="gray">
          <a:xfrm>
            <a:off x="153988" y="685800"/>
            <a:ext cx="88201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pic>
        <p:nvPicPr>
          <p:cNvPr id="9" name="Picture 2" descr="D:\Sogang_ee\연구실\연구실_로고\_최종\2013\로고만-4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 bwMode="auto">
          <a:xfrm>
            <a:off x="89694" y="6344443"/>
            <a:ext cx="7350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09" r:id="rId2"/>
    <p:sldLayoutId id="214748421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맑은 고딕" pitchFamily="50" charset="-127"/>
          <a:cs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20000"/>
        <a:buFont typeface="Wingdings" panose="05000000000000000000" pitchFamily="2" charset="2"/>
        <a:buChar char="§"/>
        <a:defRPr sz="22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gi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9.png"  /><Relationship Id="rId4" Type="http://schemas.openxmlformats.org/officeDocument/2006/relationships/image" Target="../media/image8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8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9.xml"  /><Relationship Id="rId3" Type="http://schemas.openxmlformats.org/officeDocument/2006/relationships/hyperlink" Target="http://hleecaster.com/ml-logistic-regression-concept/" TargetMode="External" /><Relationship Id="rId4" Type="http://schemas.openxmlformats.org/officeDocument/2006/relationships/hyperlink" Target="https://machinelearningmastery.com/how-to-choose-loss-functions-when-training-deep-learning-neural-networks/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400"/>
              <a:t>September. 15. 2021</a:t>
            </a:r>
          </a:p>
          <a:p>
            <a:pPr lvl="0">
              <a:defRPr/>
            </a:pPr>
            <a:r>
              <a:rPr lang="en-US" altLang="ko-KR" sz="2400"/>
              <a:t>Donghee Han</a:t>
            </a:r>
          </a:p>
          <a:p>
            <a:pPr lvl="0">
              <a:defRPr/>
            </a:pPr>
            <a:r>
              <a:rPr lang="en-US" altLang="ko-KR" sz="2400"/>
              <a:t>dhh0425@sogang.ac.kr</a:t>
            </a:r>
          </a:p>
        </p:txBody>
      </p:sp>
      <p:sp>
        <p:nvSpPr>
          <p:cNvPr id="5123" name="제목 2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924800" cy="2133600"/>
          </a:xfrm>
        </p:spPr>
        <p:txBody>
          <a:bodyPr/>
          <a:lstStyle/>
          <a:p>
            <a:pPr lvl="0" algn="r">
              <a:defRPr/>
            </a:pPr>
            <a:r>
              <a:rPr lang="en-US" altLang="ko-KR" sz="2800">
                <a:solidFill>
                  <a:schemeClr val="tx2"/>
                </a:solidFill>
                <a:latin typeface="+mj-lt"/>
              </a:rPr>
              <a:t>3GPP</a:t>
            </a:r>
            <a:r>
              <a:rPr lang="ko-KR" altLang="en-US" sz="280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ko-KR" sz="2800">
                <a:solidFill>
                  <a:schemeClr val="tx2"/>
                </a:solidFill>
                <a:latin typeface="+mj-lt"/>
              </a:rPr>
              <a:t>TR 36.885 v14.0.0</a:t>
            </a:r>
            <a:br>
              <a:rPr lang="ko-KR" altLang="en-US" sz="2800">
                <a:solidFill>
                  <a:schemeClr val="tx2"/>
                </a:solidFill>
                <a:latin typeface="+mj-lt"/>
              </a:rPr>
            </a:br>
            <a:r>
              <a:rPr lang="en-US" altLang="ko-KR" sz="1800">
                <a:solidFill>
                  <a:schemeClr val="tx2"/>
                </a:solidFill>
                <a:latin typeface="+mj-lt"/>
              </a:rPr>
              <a:t>3rd Generation Partnership Project;</a:t>
            </a:r>
          </a:p>
          <a:p>
            <a:pPr lvl="0" algn="r">
              <a:defRPr/>
            </a:pPr>
            <a:r>
              <a:rPr lang="en-US" altLang="ko-KR" sz="1800">
                <a:solidFill>
                  <a:schemeClr val="tx2"/>
                </a:solidFill>
                <a:latin typeface="+mj-lt"/>
              </a:rPr>
              <a:t>Technical Specification Group Radio Access Network;</a:t>
            </a:r>
          </a:p>
          <a:p>
            <a:pPr lvl="0" algn="r">
              <a:defRPr/>
            </a:pPr>
            <a:r>
              <a:rPr lang="en-US" altLang="ko-KR" sz="1800">
                <a:solidFill>
                  <a:schemeClr val="tx2"/>
                </a:solidFill>
                <a:latin typeface="+mj-lt"/>
              </a:rPr>
              <a:t>Study on LTE-based V2X Services;</a:t>
            </a:r>
          </a:p>
          <a:p>
            <a:pPr lvl="0" algn="r">
              <a:defRPr/>
            </a:pPr>
            <a:r>
              <a:rPr lang="en-US" altLang="ko-KR" sz="1800">
                <a:solidFill>
                  <a:schemeClr val="tx2"/>
                </a:solidFill>
                <a:latin typeface="+mj-lt"/>
              </a:rPr>
              <a:t>(Release 14)</a:t>
            </a:r>
            <a:br>
              <a:rPr lang="en-US" altLang="ko-KR" sz="1800">
                <a:solidFill>
                  <a:schemeClr val="tx2"/>
                </a:solidFill>
                <a:latin typeface="+mj-lt"/>
              </a:rPr>
            </a:br>
            <a:br>
              <a:rPr lang="en-US" altLang="ko-KR" sz="1800">
                <a:solidFill>
                  <a:schemeClr val="tx2"/>
                </a:solidFill>
                <a:latin typeface="+mj-lt"/>
              </a:rPr>
            </a:br>
            <a:r>
              <a:rPr lang="en-US" altLang="ko-KR" sz="2800">
                <a:solidFill>
                  <a:schemeClr val="tx2"/>
                </a:solidFill>
                <a:latin typeface="+mj-lt"/>
              </a:rPr>
              <a:t>PC5-based V2V, V2I</a:t>
            </a:r>
            <a:r>
              <a:rPr lang="ko-KR" altLang="en-US" sz="280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ko-KR" sz="2800">
                <a:solidFill>
                  <a:schemeClr val="tx2"/>
                </a:solidFill>
                <a:latin typeface="+mj-lt"/>
              </a:rPr>
              <a:t>Channel model</a:t>
            </a:r>
            <a:br>
              <a:rPr lang="en-US" altLang="ko-KR" sz="2800">
                <a:solidFill>
                  <a:schemeClr val="tx2"/>
                </a:solidFill>
                <a:latin typeface="+mj-lt"/>
              </a:rPr>
            </a:br>
            <a:r>
              <a:rPr lang="en-US" altLang="ko-KR" sz="2800">
                <a:solidFill>
                  <a:schemeClr val="tx2"/>
                </a:solidFill>
                <a:latin typeface="+mj-lt"/>
              </a:rPr>
              <a:t>Urban case</a:t>
            </a:r>
            <a:br>
              <a:rPr lang="en-US" altLang="ko-KR" sz="2800">
                <a:solidFill>
                  <a:schemeClr val="tx2"/>
                </a:solidFill>
                <a:latin typeface="+mj-lt"/>
              </a:rPr>
            </a:br>
            <a:endParaRPr lang="en-US" altLang="ko-KR" sz="28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Set vehicle UE’s </a:t>
            </a:r>
            <a:r>
              <a:rPr lang="en-US" altLang="ko-KR" sz="2700"/>
              <a:t>state</a:t>
            </a:r>
            <a:endParaRPr lang="en-US" altLang="ko-KR" sz="27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67744" y="1016732"/>
            <a:ext cx="3951560" cy="5364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grpSp>
        <p:nvGrpSpPr>
          <p:cNvPr id="302" name="그룹 301"/>
          <p:cNvGrpSpPr/>
          <p:nvPr/>
        </p:nvGrpSpPr>
        <p:grpSpPr>
          <a:xfrm rot="0">
            <a:off x="179512" y="1628800"/>
            <a:ext cx="4644516" cy="4140460"/>
            <a:chOff x="3617893" y="1024967"/>
            <a:chExt cx="1908213" cy="2124236"/>
          </a:xfrm>
        </p:grpSpPr>
        <p:pic>
          <p:nvPicPr>
            <p:cNvPr id="278" name="그림 277"/>
            <p:cNvPicPr>
              <a:picLocks noChangeAspect="1"/>
            </p:cNvPicPr>
            <p:nvPr/>
          </p:nvPicPr>
          <p:blipFill rotWithShape="1">
            <a:blip r:embed="rId3"/>
            <a:srcRect l="37020" t="16430" r="19630" b="41430"/>
            <a:stretch>
              <a:fillRect/>
            </a:stretch>
          </p:blipFill>
          <p:spPr>
            <a:xfrm>
              <a:off x="3617893" y="1024967"/>
              <a:ext cx="1908213" cy="2124236"/>
            </a:xfrm>
            <a:prstGeom prst="rect">
              <a:avLst/>
            </a:prstGeom>
          </p:spPr>
        </p:pic>
        <p:grpSp>
          <p:nvGrpSpPr>
            <p:cNvPr id="279" name="그룹 278"/>
            <p:cNvGrpSpPr/>
            <p:nvPr/>
          </p:nvGrpSpPr>
          <p:grpSpPr>
            <a:xfrm rot="0">
              <a:off x="3905926" y="1700808"/>
              <a:ext cx="119384" cy="80243"/>
              <a:chOff x="1439652" y="1484784"/>
              <a:chExt cx="1152128" cy="576064"/>
            </a:xfrm>
          </p:grpSpPr>
          <p:sp>
            <p:nvSpPr>
              <p:cNvPr id="280" name="순서도: 대체 처리 279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1" name="순서도: 대체 처리 280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4" name="사각형: 둥근 모서리 283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5" name="사각형: 둥근 모서리 284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86" name="그룹 285"/>
            <p:cNvGrpSpPr/>
            <p:nvPr/>
          </p:nvGrpSpPr>
          <p:grpSpPr>
            <a:xfrm rot="0">
              <a:off x="5010677" y="1132979"/>
              <a:ext cx="119384" cy="80243"/>
              <a:chOff x="1439652" y="1484784"/>
              <a:chExt cx="1152128" cy="576064"/>
            </a:xfrm>
          </p:grpSpPr>
          <p:sp>
            <p:nvSpPr>
              <p:cNvPr id="287" name="순서도: 대체 처리 286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8" name="순서도: 대체 처리 287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1" name="사각형: 둥근 모서리 290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2" name="사각형: 둥근 모서리 291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95" name="그룹 294"/>
            <p:cNvGrpSpPr/>
            <p:nvPr/>
          </p:nvGrpSpPr>
          <p:grpSpPr>
            <a:xfrm rot="0">
              <a:off x="4218589" y="2636912"/>
              <a:ext cx="119384" cy="80243"/>
              <a:chOff x="1439652" y="1484784"/>
              <a:chExt cx="1152128" cy="576064"/>
            </a:xfrm>
          </p:grpSpPr>
          <p:sp>
            <p:nvSpPr>
              <p:cNvPr id="296" name="순서도: 대체 처리 295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7" name="순서도: 대체 처리 296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0" name="사각형: 둥근 모서리 299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1" name="사각형: 둥근 모서리 300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</p:grpSp>
      <p:sp>
        <p:nvSpPr>
          <p:cNvPr id="303" name="TextBox 302"/>
          <p:cNvSpPr txBox="1"/>
          <p:nvPr/>
        </p:nvSpPr>
        <p:spPr>
          <a:xfrm>
            <a:off x="4860032" y="1952836"/>
            <a:ext cx="4283968" cy="319828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100">
                <a:solidFill>
                  <a:srgbClr val="000000"/>
                </a:solidFill>
                <a:latin typeface="+mn-lt"/>
                <a:ea typeface="맑은 고딕"/>
              </a:rPr>
              <a:t>N ：Number of vehicles</a:t>
            </a:r>
            <a:endParaRPr lang="en-US" altLang="ko-KR" sz="21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100">
                <a:solidFill>
                  <a:srgbClr val="000000"/>
                </a:solidFill>
                <a:latin typeface="+mn-lt"/>
                <a:ea typeface="맑은 고딕"/>
              </a:rPr>
              <a:t>R</a:t>
            </a:r>
            <a:r>
              <a:rPr lang="ko-KR" altLang="en-US" sz="2100">
                <a:solidFill>
                  <a:srgbClr val="000000"/>
                </a:solidFill>
                <a:latin typeface="+mn-lt"/>
                <a:ea typeface="맑은 고딕"/>
              </a:rPr>
              <a:t>  </a:t>
            </a:r>
            <a:r>
              <a:rPr lang="en-US" altLang="ko-KR" sz="2100">
                <a:solidFill>
                  <a:srgbClr val="000000"/>
                </a:solidFill>
                <a:latin typeface="+mn-lt"/>
                <a:ea typeface="맑은 고딕"/>
              </a:rPr>
              <a:t>:</a:t>
            </a:r>
            <a:r>
              <a:rPr lang="ko-KR" altLang="en-US" sz="2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100">
                <a:solidFill>
                  <a:srgbClr val="000000"/>
                </a:solidFill>
                <a:latin typeface="+mn-lt"/>
                <a:ea typeface="맑은 고딕"/>
              </a:rPr>
              <a:t>Number of Resource block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1.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Shadow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fading (NxN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Pathloss (NxN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2. Small scale fading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Fast fading (NxNxR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632932" y="2528900"/>
            <a:ext cx="878728" cy="41565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No. 0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3325964" y="1495284"/>
            <a:ext cx="885996" cy="4215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No. 1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1547664" y="4879660"/>
            <a:ext cx="885996" cy="4215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No. 2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grpSp>
        <p:nvGrpSpPr>
          <p:cNvPr id="307" name="그룹 306"/>
          <p:cNvGrpSpPr/>
          <p:nvPr/>
        </p:nvGrpSpPr>
        <p:grpSpPr>
          <a:xfrm rot="0">
            <a:off x="635880" y="2888940"/>
            <a:ext cx="6060356" cy="3446870"/>
            <a:chOff x="612576" y="1160748"/>
            <a:chExt cx="6708428" cy="3698898"/>
          </a:xfrm>
        </p:grpSpPr>
        <p:pic>
          <p:nvPicPr>
            <p:cNvPr id="305" name="그림 30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4768" y="2204864"/>
              <a:ext cx="6696236" cy="2654782"/>
            </a:xfrm>
            <a:prstGeom prst="rect">
              <a:avLst/>
            </a:prstGeom>
          </p:spPr>
        </p:pic>
        <p:pic>
          <p:nvPicPr>
            <p:cNvPr id="306" name="그림 30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12576" y="1160748"/>
              <a:ext cx="6706332" cy="1091772"/>
            </a:xfrm>
            <a:prstGeom prst="rect">
              <a:avLst/>
            </a:prstGeom>
          </p:spPr>
        </p:pic>
      </p:grpSp>
      <p:pic>
        <p:nvPicPr>
          <p:cNvPr id="309" name="그림 30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1560" y="864633"/>
            <a:ext cx="6084676" cy="1772279"/>
          </a:xfrm>
          <a:prstGeom prst="rect">
            <a:avLst/>
          </a:prstGeom>
        </p:spPr>
      </p:pic>
      <p:sp>
        <p:nvSpPr>
          <p:cNvPr id="310" name="TextBox 309"/>
          <p:cNvSpPr txBox="1"/>
          <p:nvPr/>
        </p:nvSpPr>
        <p:spPr>
          <a:xfrm>
            <a:off x="6696236" y="1520788"/>
            <a:ext cx="1663860" cy="7210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3GPP</a:t>
            </a:r>
            <a:r>
              <a:rPr lang="ko-KR" altLang="en-US" sz="19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36.885</a:t>
            </a:r>
            <a:endParaRPr lang="en-US" altLang="ko-KR" sz="19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Release 14</a:t>
            </a:r>
            <a:endParaRPr lang="en-US" altLang="ko-KR" sz="19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696236" y="4472181"/>
            <a:ext cx="2553879" cy="7265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WINNER+ B1 </a:t>
            </a:r>
            <a:endParaRPr lang="en-US" altLang="ko-KR" sz="19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Manhattan grid layout</a:t>
            </a:r>
            <a:endParaRPr lang="en-US" altLang="ko-KR" sz="19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79512" y="872715"/>
            <a:ext cx="8820980" cy="524995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fading(N : N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umber of vehicles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Shadow fading (NxN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자유형: 도형 303"/>
              <p:cNvSpPr/>
              <p:nvPr/>
            </p:nvSpPr>
            <p:spPr>
              <a:xfrm>
                <a:off x="881062" y="2276872"/>
                <a:ext cx="7496174" cy="24003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d>
                        <m:dPr>
                          <m:begChr m:val="["/>
                          <m:endChr m:val="]"/>
                          <m:ctrlPr>
                            <a:rPr sz="2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0 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차량에서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𝑗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차량으로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전송할때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~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𝒩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(0,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𝜎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),  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= 3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= 4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04" name=""/>
              <p:cNvSpPr txBox="1"/>
              <p:nvPr/>
            </p:nvSpPr>
            <p:spPr>
              <a:xfrm>
                <a:off x="881062" y="2276872"/>
                <a:ext cx="7496174" cy="2400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61510" y="872716"/>
            <a:ext cx="8820980" cy="52499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fading(N : N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umber of vehicles 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Pathloss model (NxN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자유형: 도형 303"/>
              <p:cNvSpPr/>
              <p:nvPr/>
            </p:nvSpPr>
            <p:spPr>
              <a:xfrm>
                <a:off x="640221" y="1600918"/>
                <a:ext cx="7496174" cy="49244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𝑃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d>
                        <m:dPr>
                          <m:begChr m:val="["/>
                          <m:endChr m:val="]"/>
                          <m:ctrlPr>
                            <a:rPr sz="2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0 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차량에서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𝑗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차량으로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전송할때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𝑃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= </m:t>
                      </m:r>
                      <m:d>
                        <m:dPr>
                          <m:begChr m:val="{"/>
                          <m:endChr m:val=""/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eqArrPr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𝑓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 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𝑂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𝑆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≥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3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𝑚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 xml:space="preserve">   </m:t>
                                      </m:r>
                                      <m:r>
                                        <a:rPr sz="1200" i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40.0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sz="1200" i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(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)</m:t>
                                  </m:r>
                                </m:fName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+ 9.45−17.3</m:t>
                                  </m:r>
                                  <m:func>
                                    <m:funcPr>
                                      <m:ctrlP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sz="12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ℎ</m:t>
                                          </m:r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𝑏</m:t>
                                          </m:r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)</m:t>
                                      </m:r>
                                    </m:fName>
                                    <m:e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−17.3</m:t>
                                      </m:r>
                                      <m:func>
                                        <m:funcPr>
                                          <m:ctrlP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sz="1200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10</m:t>
                                              </m:r>
                                            </m:sub>
                                          </m:s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ℎ</m:t>
                                              </m:r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)</m:t>
                                          </m:r>
                                        </m:fName>
                                        <m:e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+2.7</m:t>
                                          </m:r>
                                          <m:func>
                                            <m:funcPr>
                                              <m:ctrlP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sz="1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sz="1200" i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log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sz="1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10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sz="1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sz="1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sz="1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/5.0)</m:t>
                                              </m:r>
                                            </m:fName>
                                            <m:e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 xml:space="preserve">    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 </m:t>
                              </m:r>
                            </m:e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𝑓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𝑂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𝑆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&lt;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3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𝑚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 xml:space="preserve">   22.7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sz="1200" i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(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)</m:t>
                                  </m:r>
                                </m:fName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 xml:space="preserve">+ 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41.0</m:t>
                                  </m:r>
                                  <m:func>
                                    <m:funcPr>
                                      <m:ctrlP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+</m:t>
                                      </m:r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20</m:t>
                                      </m:r>
                                      <m:func>
                                        <m:funcPr>
                                          <m:ctrlP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sz="1200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10</m:t>
                                              </m:r>
                                            </m:sub>
                                          </m:s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/5.0)</m:t>
                                          </m:r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 xml:space="preserve">             </m:t>
                                          </m:r>
                                        </m:fName>
                                        <m:e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 xml:space="preserve">                                                         </m:t>
                                          </m:r>
                                        </m:e>
                                      </m:func>
                                    </m:fName>
                                    <m:e/>
                                  </m:func>
                                </m:e>
                              </m:func>
                            </m:e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𝑓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 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𝑁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𝑂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𝑆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  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𝑚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𝑛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𝑃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𝑁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𝐿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𝑂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), 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𝑃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𝑁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𝐿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𝑂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))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                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    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𝑃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𝐿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𝑂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𝑆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𝑘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,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∈{1,2} 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𝑃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𝑁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𝑂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) :  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𝑃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𝐿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𝑂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𝑆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)+20−12.5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+10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func>
                        <m:func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sz="1200" i="0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10</m:t>
                              </m:r>
                            </m:sub>
                          </m:s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)</m:t>
                          </m:r>
                        </m:fName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+3</m:t>
                          </m:r>
                          <m:func>
                            <m:func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sz="1200" i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/5.0)</m:t>
                              </m:r>
                            </m:fName>
                            <m:e/>
                          </m:func>
                        </m:e>
                      </m:func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(2.8−0.0024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, 1.84) 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 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두차량의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대각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거리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1 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송신 차량에서 교차로 까지 거리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2 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수신 차량에서 교차로 까지 거리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𝑓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𝑐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: 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𝑞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𝑦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ℎ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′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송신 차량의 안테나 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높이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- 1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ℎ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′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𝑚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수신 차량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의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안테나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높이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- 1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04" name=""/>
              <p:cNvSpPr txBox="1"/>
              <p:nvPr/>
            </p:nvSpPr>
            <p:spPr>
              <a:xfrm>
                <a:off x="640221" y="1600918"/>
                <a:ext cx="7496174" cy="49244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pic>
        <p:nvPicPr>
          <p:cNvPr id="30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84168" y="4284103"/>
            <a:ext cx="2494042" cy="2061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61510" y="872716"/>
            <a:ext cx="8820980" cy="565000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Small scale fading(N : N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umber of vehicles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, R : Resource block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Fast fading (NxNxR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 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(Fast fading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은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position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의 영향을 받지 않음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.)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"/>
              <p:cNvSpPr/>
              <p:nvPr/>
            </p:nvSpPr>
            <p:spPr>
              <a:xfrm>
                <a:off x="1895475" y="2096852"/>
                <a:ext cx="5353050" cy="37052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F</m:t>
                      </m:r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ast fading</m:t>
                      </m:r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matrix</m:t>
                      </m:r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</m:t>
                      </m:r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0,0,0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0,0,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𝑟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,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,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𝑟</m:t>
                          </m:r>
                        </m:sub>
                      </m:sSub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번째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𝑣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에서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       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𝑗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번째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𝑣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로 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       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번째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을 통해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       신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호를 전송할때 발생하는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값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      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(자기 자신은 0으로 설정)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04" name=""/>
              <p:cNvSpPr txBox="1"/>
              <p:nvPr/>
            </p:nvSpPr>
            <p:spPr>
              <a:xfrm>
                <a:off x="1895475" y="2096852"/>
                <a:ext cx="5353050" cy="37052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61510" y="872715"/>
            <a:ext cx="8820980" cy="767883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Small scale fading(N : N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umber of vehicles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, R : Resource block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Fast fading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method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1.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Deep Reinforcement Learning Based Resource Allocation for V2V Commnunications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논문 </a:t>
            </a:r>
            <a:endParaRPr lang="ko-KR" altLang="en-US" sz="11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-&gt;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Gaussian distrubution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method</a:t>
            </a:r>
            <a:endParaRPr lang="en-US" altLang="ko-KR" sz="11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             </a:t>
            </a:r>
            <a:endParaRPr lang="en-US" altLang="ko-KR" sz="11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  </a:t>
            </a:r>
            <a:endParaRPr lang="ko-KR" altLang="en-US" sz="14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14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14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14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11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    2.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DDPG-Based Resource Allocation Scheme for NOMA Vehicular Communications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논문</a:t>
            </a:r>
            <a:endParaRPr lang="ko-KR" altLang="en-US" sz="11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       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-&gt;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Reyleigh fading method</a:t>
            </a:r>
            <a:endParaRPr lang="en-US" altLang="ko-KR" sz="11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pic>
        <p:nvPicPr>
          <p:cNvPr id="30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17295" y="3969060"/>
            <a:ext cx="4167172" cy="28083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자유형: 도형 303"/>
              <p:cNvSpPr/>
              <p:nvPr/>
            </p:nvSpPr>
            <p:spPr>
              <a:xfrm>
                <a:off x="503548" y="2276872"/>
                <a:ext cx="4648200" cy="13906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~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𝒩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(0,</m:t>
                      </m:r>
                      <m:sSup>
                        <m:sSup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𝜎</m:t>
                          </m:r>
                        </m:e>
                        <m:sup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),   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=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1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𝑏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~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𝒩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(0,</m:t>
                      </m:r>
                      <m:sSup>
                        <m:sSup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𝜎</m:t>
                          </m:r>
                        </m:e>
                        <m:sup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),   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=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1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= 20</m:t>
                      </m:r>
                      <m:func>
                        <m:func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sz="1500" i="0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 + 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)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)</m:t>
                          </m:r>
                        </m:e>
                      </m:func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08" name=""/>
              <p:cNvSpPr txBox="1"/>
              <p:nvPr/>
            </p:nvSpPr>
            <p:spPr>
              <a:xfrm>
                <a:off x="503548" y="2276872"/>
                <a:ext cx="4648200" cy="13906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85589" y="4230402"/>
                <a:ext cx="3838575" cy="1466850"/>
              </a:xfr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b="1">
                          <a:solidFill>
                            <a:srgbClr val="000000"/>
                          </a:solidFill>
                        </a:rPr>
                        <m:t>𝐒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𝐍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𝐑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 xml:space="preserve"> 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𝐝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𝐁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𝐦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 xml:space="preserve"> 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𝐟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𝐫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𝐨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𝐦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 xml:space="preserve"> 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𝐑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𝐞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𝐲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𝐥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𝐞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𝐢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𝐠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𝐡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𝐟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𝐚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𝐝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𝐢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𝐧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𝐠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𝐂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𝐃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𝐅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𝐒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</a:rPr>
                        <m:t>𝛾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</a:rPr>
                        <m:t xml:space="preserve"> =</m:t>
                      </m:r>
                      <m:sSub>
                        <m:sSubPr>
                          <m:ctrlP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sz="1500" b="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sz="1500" b="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sz="1500" b="0" i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sz="1500" b="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solidFill>
                            <a:srgbClr val="000000"/>
                          </a:solidFill>
                        </a:rPr>
                        <m:t xml:space="preserve"> </m:t>
                      </m:r>
                      <m:sSub>
                        <m:sSub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sz="1500">
                          <a:solidFill>
                            <a:srgbClr val="000000"/>
                          </a:solidFill>
                        </a:rPr>
                        <m:t xml:space="preserve"> : 0 ~ 1 </m:t>
                      </m:r>
                      <m:r>
                        <a:rPr sz="1500">
                          <a:solidFill>
                            <a:srgbClr val="000000"/>
                          </a:solidFill>
                        </a:rPr>
                        <m:t>사이의 랜덤 값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sz="1500" b="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sz="1500" b="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평균 </m:t>
                      </m:r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𝑁</m:t>
                      </m:r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𝑅</m:t>
                      </m:r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17" name=""/>
              <p:cNvSpPr txBox="1"/>
              <p:nvPr/>
            </p:nvSpPr>
            <p:spPr>
              <a:xfrm>
                <a:off x="485589" y="4230402"/>
                <a:ext cx="3838575" cy="14668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Overall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자유형: 도형 303"/>
              <p:cNvSpPr/>
              <p:nvPr/>
            </p:nvSpPr>
            <p:spPr>
              <a:xfrm>
                <a:off x="4285617" y="2082296"/>
                <a:ext cx="4714875" cy="40005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𝑃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: </m:t>
                      </m:r>
                      <m:d>
                        <m:dPr>
                          <m:begChr m:val="["/>
                          <m:endChr m:val="]"/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0 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0 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d>
                        <m:dPr>
                          <m:begChr m:val="["/>
                          <m:endChr m:val="]"/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0 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0 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Fast fading matrix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: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d>
                        <m:dPr>
                          <m:begChr m:val="["/>
                          <m:endChr m:val="]"/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2,1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340" name=""/>
              <p:cNvSpPr txBox="1"/>
              <p:nvPr/>
            </p:nvSpPr>
            <p:spPr>
              <a:xfrm>
                <a:off x="4285617" y="2082296"/>
                <a:ext cx="4714875" cy="4000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344" name=""/>
          <p:cNvSpPr txBox="1"/>
          <p:nvPr/>
        </p:nvSpPr>
        <p:spPr>
          <a:xfrm>
            <a:off x="539552" y="908720"/>
            <a:ext cx="7524836" cy="8229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umber of vehicles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: 3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Resource block: 3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grpSp>
        <p:nvGrpSpPr>
          <p:cNvPr id="352" name=""/>
          <p:cNvGrpSpPr/>
          <p:nvPr/>
        </p:nvGrpSpPr>
        <p:grpSpPr>
          <a:xfrm rot="0">
            <a:off x="360040" y="1952836"/>
            <a:ext cx="4068452" cy="4237972"/>
            <a:chOff x="503548" y="1495284"/>
            <a:chExt cx="4068452" cy="4237972"/>
          </a:xfrm>
        </p:grpSpPr>
        <p:grpSp>
          <p:nvGrpSpPr>
            <p:cNvPr id="305" name="그룹 301"/>
            <p:cNvGrpSpPr/>
            <p:nvPr/>
          </p:nvGrpSpPr>
          <p:grpSpPr>
            <a:xfrm rot="0">
              <a:off x="503548" y="1682806"/>
              <a:ext cx="4068452" cy="4050450"/>
              <a:chOff x="3617893" y="1024967"/>
              <a:chExt cx="1908213" cy="2124236"/>
            </a:xfrm>
          </p:grpSpPr>
          <p:pic>
            <p:nvPicPr>
              <p:cNvPr id="306" name="그림 277"/>
              <p:cNvPicPr>
                <a:picLocks noChangeAspect="1"/>
              </p:cNvPicPr>
              <p:nvPr/>
            </p:nvPicPr>
            <p:blipFill rotWithShape="1">
              <a:blip r:embed="rId4"/>
              <a:srcRect l="37020" t="16430" r="19630" b="41430"/>
              <a:stretch>
                <a:fillRect/>
              </a:stretch>
            </p:blipFill>
            <p:spPr>
              <a:xfrm>
                <a:off x="3617893" y="1024967"/>
                <a:ext cx="1908213" cy="2124236"/>
              </a:xfrm>
              <a:prstGeom prst="rect">
                <a:avLst/>
              </a:prstGeom>
            </p:spPr>
          </p:pic>
          <p:grpSp>
            <p:nvGrpSpPr>
              <p:cNvPr id="307" name="그룹 278"/>
              <p:cNvGrpSpPr/>
              <p:nvPr/>
            </p:nvGrpSpPr>
            <p:grpSpPr>
              <a:xfrm rot="0">
                <a:off x="3905926" y="1700808"/>
                <a:ext cx="119384" cy="80242"/>
                <a:chOff x="1439652" y="1484784"/>
                <a:chExt cx="1152128" cy="576064"/>
              </a:xfrm>
            </p:grpSpPr>
            <p:sp>
              <p:nvSpPr>
                <p:cNvPr id="308" name="순서도: 대체 처리 279"/>
                <p:cNvSpPr/>
                <p:nvPr/>
              </p:nvSpPr>
              <p:spPr>
                <a:xfrm>
                  <a:off x="1439652" y="1628800"/>
                  <a:ext cx="1152128" cy="360040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09" name="순서도: 대체 처리 280"/>
                <p:cNvSpPr/>
                <p:nvPr/>
              </p:nvSpPr>
              <p:spPr>
                <a:xfrm>
                  <a:off x="1655676" y="1484784"/>
                  <a:ext cx="828092" cy="324036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0" name="타원 281"/>
                <p:cNvSpPr/>
                <p:nvPr/>
              </p:nvSpPr>
              <p:spPr>
                <a:xfrm>
                  <a:off x="1727684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1" name="타원 282"/>
                <p:cNvSpPr/>
                <p:nvPr/>
              </p:nvSpPr>
              <p:spPr>
                <a:xfrm>
                  <a:off x="2159732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2" name="사각형: 둥근 모서리 283"/>
                <p:cNvSpPr/>
                <p:nvPr/>
              </p:nvSpPr>
              <p:spPr>
                <a:xfrm>
                  <a:off x="176368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3" name="사각형: 둥근 모서리 284"/>
                <p:cNvSpPr/>
                <p:nvPr/>
              </p:nvSpPr>
              <p:spPr>
                <a:xfrm>
                  <a:off x="212372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</p:grpSp>
          <p:grpSp>
            <p:nvGrpSpPr>
              <p:cNvPr id="314" name="그룹 285"/>
              <p:cNvGrpSpPr/>
              <p:nvPr/>
            </p:nvGrpSpPr>
            <p:grpSpPr>
              <a:xfrm rot="0">
                <a:off x="5010677" y="1132979"/>
                <a:ext cx="119384" cy="80242"/>
                <a:chOff x="1439652" y="1484784"/>
                <a:chExt cx="1152128" cy="576064"/>
              </a:xfrm>
            </p:grpSpPr>
            <p:sp>
              <p:nvSpPr>
                <p:cNvPr id="315" name="순서도: 대체 처리 286"/>
                <p:cNvSpPr/>
                <p:nvPr/>
              </p:nvSpPr>
              <p:spPr>
                <a:xfrm>
                  <a:off x="1439652" y="1628800"/>
                  <a:ext cx="1152128" cy="360040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6" name="순서도: 대체 처리 287"/>
                <p:cNvSpPr/>
                <p:nvPr/>
              </p:nvSpPr>
              <p:spPr>
                <a:xfrm>
                  <a:off x="1655676" y="1484784"/>
                  <a:ext cx="828092" cy="324036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7" name="타원 288"/>
                <p:cNvSpPr/>
                <p:nvPr/>
              </p:nvSpPr>
              <p:spPr>
                <a:xfrm>
                  <a:off x="1727684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8" name="타원 289"/>
                <p:cNvSpPr/>
                <p:nvPr/>
              </p:nvSpPr>
              <p:spPr>
                <a:xfrm>
                  <a:off x="2159732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9" name="사각형: 둥근 모서리 290"/>
                <p:cNvSpPr/>
                <p:nvPr/>
              </p:nvSpPr>
              <p:spPr>
                <a:xfrm>
                  <a:off x="176368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0" name="사각형: 둥근 모서리 291"/>
                <p:cNvSpPr/>
                <p:nvPr/>
              </p:nvSpPr>
              <p:spPr>
                <a:xfrm>
                  <a:off x="212372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</p:grpSp>
          <p:grpSp>
            <p:nvGrpSpPr>
              <p:cNvPr id="321" name="그룹 294"/>
              <p:cNvGrpSpPr/>
              <p:nvPr/>
            </p:nvGrpSpPr>
            <p:grpSpPr>
              <a:xfrm rot="0">
                <a:off x="4218589" y="2636912"/>
                <a:ext cx="119384" cy="80242"/>
                <a:chOff x="1439652" y="1484784"/>
                <a:chExt cx="1152128" cy="576064"/>
              </a:xfrm>
            </p:grpSpPr>
            <p:sp>
              <p:nvSpPr>
                <p:cNvPr id="322" name="순서도: 대체 처리 295"/>
                <p:cNvSpPr/>
                <p:nvPr/>
              </p:nvSpPr>
              <p:spPr>
                <a:xfrm>
                  <a:off x="1439652" y="1628800"/>
                  <a:ext cx="1152128" cy="360040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3" name="순서도: 대체 처리 296"/>
                <p:cNvSpPr/>
                <p:nvPr/>
              </p:nvSpPr>
              <p:spPr>
                <a:xfrm>
                  <a:off x="1655676" y="1484784"/>
                  <a:ext cx="828092" cy="324036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4" name="타원 297"/>
                <p:cNvSpPr/>
                <p:nvPr/>
              </p:nvSpPr>
              <p:spPr>
                <a:xfrm>
                  <a:off x="1727684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5" name="타원 298"/>
                <p:cNvSpPr/>
                <p:nvPr/>
              </p:nvSpPr>
              <p:spPr>
                <a:xfrm>
                  <a:off x="2159732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6" name="사각형: 둥근 모서리 299"/>
                <p:cNvSpPr/>
                <p:nvPr/>
              </p:nvSpPr>
              <p:spPr>
                <a:xfrm>
                  <a:off x="176368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7" name="사각형: 둥근 모서리 300"/>
                <p:cNvSpPr/>
                <p:nvPr/>
              </p:nvSpPr>
              <p:spPr>
                <a:xfrm>
                  <a:off x="212372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</p:grpSp>
        </p:grpSp>
        <p:cxnSp>
          <p:nvCxnSpPr>
            <p:cNvPr id="333" name=""/>
            <p:cNvCxnSpPr/>
            <p:nvPr/>
          </p:nvCxnSpPr>
          <p:spPr>
            <a:xfrm rot="5400000">
              <a:off x="1560794" y="2573830"/>
              <a:ext cx="2592414" cy="15530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e766"/>
              </a:solidFill>
              <a:prstDash val="solid"/>
              <a:round/>
              <a:tailEnd type="arrow"/>
            </a:ln>
            <a:effectLst/>
          </p:spPr>
        </p:cxnSp>
        <p:cxnSp>
          <p:nvCxnSpPr>
            <p:cNvPr id="334" name=""/>
            <p:cNvCxnSpPr>
              <a:endCxn id="317" idx="3"/>
            </p:cNvCxnSpPr>
            <p:nvPr/>
          </p:nvCxnSpPr>
          <p:spPr>
            <a:xfrm rot="5400000" flipH="1" flipV="1">
              <a:off x="1462038" y="2558577"/>
              <a:ext cx="2606631" cy="15590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e766"/>
              </a:solidFill>
              <a:prstDash val="solid"/>
              <a:round/>
              <a:tailEnd type="arrow"/>
            </a:ln>
            <a:effectLst/>
          </p:spPr>
        </p:cxnSp>
        <p:cxnSp>
          <p:nvCxnSpPr>
            <p:cNvPr id="336" name=""/>
            <p:cNvCxnSpPr/>
            <p:nvPr/>
          </p:nvCxnSpPr>
          <p:spPr>
            <a:xfrm rot="16200000" flipH="1">
              <a:off x="848910" y="3658487"/>
              <a:ext cx="1494559" cy="5369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e766"/>
              </a:solidFill>
              <a:prstDash val="solid"/>
              <a:round/>
              <a:tailEnd type="arrow"/>
            </a:ln>
            <a:effectLst/>
          </p:spPr>
        </p:cxnSp>
        <p:cxnSp>
          <p:nvCxnSpPr>
            <p:cNvPr id="337" name=""/>
            <p:cNvCxnSpPr/>
            <p:nvPr/>
          </p:nvCxnSpPr>
          <p:spPr>
            <a:xfrm rot="16200000" flipV="1">
              <a:off x="779656" y="3662617"/>
              <a:ext cx="1476107" cy="5287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e766"/>
              </a:solidFill>
              <a:prstDash val="solid"/>
              <a:round/>
              <a:tailEnd type="arrow"/>
            </a:ln>
            <a:effectLst/>
          </p:spPr>
        </p:cxnSp>
        <p:sp>
          <p:nvSpPr>
            <p:cNvPr id="345" name=""/>
            <p:cNvSpPr txBox="1"/>
            <p:nvPr/>
          </p:nvSpPr>
          <p:spPr>
            <a:xfrm>
              <a:off x="647564" y="2509287"/>
              <a:ext cx="878728" cy="4156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indent="0" eaLnBrk="0" hangingPunct="0">
                <a:spcBef>
                  <a:spcPct val="20000"/>
                </a:spcBef>
                <a:buSzPct val="120000"/>
                <a:buFont typeface="Wingdings"/>
                <a:buNone/>
                <a:defRPr/>
              </a:pPr>
              <a:r>
                <a:rPr lang="en-US" altLang="ko-KR" sz="2200">
                  <a:solidFill>
                    <a:srgbClr val="000000"/>
                  </a:solidFill>
                  <a:latin typeface="+mn-lt"/>
                  <a:ea typeface="맑은 고딕"/>
                </a:rPr>
                <a:t>No. 0</a:t>
              </a:r>
              <a:endParaRPr lang="en-US" altLang="ko-KR" sz="2200">
                <a:solidFill>
                  <a:srgbClr val="000000"/>
                </a:solidFill>
                <a:latin typeface="+mn-lt"/>
                <a:ea typeface="맑은 고딕"/>
              </a:endParaRPr>
            </a:p>
          </p:txBody>
        </p:sp>
        <p:sp>
          <p:nvSpPr>
            <p:cNvPr id="346" name=""/>
            <p:cNvSpPr txBox="1"/>
            <p:nvPr/>
          </p:nvSpPr>
          <p:spPr>
            <a:xfrm>
              <a:off x="3325964" y="1495284"/>
              <a:ext cx="885996" cy="42154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eaLnBrk="0" hangingPunct="0">
                <a:spcBef>
                  <a:spcPct val="20000"/>
                </a:spcBef>
                <a:buSzPct val="120000"/>
                <a:buFont typeface="Wingdings"/>
                <a:buNone/>
                <a:defRPr/>
              </a:pPr>
              <a:r>
                <a:rPr lang="en-US" altLang="ko-KR" sz="2200">
                  <a:solidFill>
                    <a:srgbClr val="000000"/>
                  </a:solidFill>
                  <a:latin typeface="+mn-lt"/>
                  <a:ea typeface="맑은 고딕"/>
                </a:rPr>
                <a:t>No. 1</a:t>
              </a:r>
              <a:endParaRPr lang="en-US" altLang="ko-KR" sz="2200">
                <a:solidFill>
                  <a:srgbClr val="000000"/>
                </a:solidFill>
                <a:latin typeface="+mn-lt"/>
                <a:ea typeface="맑은 고딕"/>
              </a:endParaRPr>
            </a:p>
          </p:txBody>
        </p:sp>
        <p:sp>
          <p:nvSpPr>
            <p:cNvPr id="347" name=""/>
            <p:cNvSpPr txBox="1"/>
            <p:nvPr/>
          </p:nvSpPr>
          <p:spPr>
            <a:xfrm>
              <a:off x="1547664" y="4879660"/>
              <a:ext cx="885996" cy="42154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eaLnBrk="0" hangingPunct="0">
                <a:spcBef>
                  <a:spcPct val="20000"/>
                </a:spcBef>
                <a:buSzPct val="120000"/>
                <a:buFont typeface="Wingdings"/>
                <a:buNone/>
                <a:defRPr/>
              </a:pPr>
              <a:r>
                <a:rPr lang="en-US" altLang="ko-KR" sz="2200">
                  <a:solidFill>
                    <a:srgbClr val="000000"/>
                  </a:solidFill>
                  <a:latin typeface="+mn-lt"/>
                  <a:ea typeface="맑은 고딕"/>
                </a:rPr>
                <a:t>No. 2</a:t>
              </a:r>
              <a:endParaRPr lang="en-US" altLang="ko-KR" sz="2200">
                <a:solidFill>
                  <a:srgbClr val="000000"/>
                </a:solidFill>
                <a:latin typeface="+mn-lt"/>
                <a:ea typeface="맑은 고딕"/>
              </a:endParaRPr>
            </a:p>
          </p:txBody>
        </p:sp>
        <p:sp>
          <p:nvSpPr>
            <p:cNvPr id="350" name=""/>
            <p:cNvSpPr/>
            <p:nvPr/>
          </p:nvSpPr>
          <p:spPr>
            <a:xfrm>
              <a:off x="1079612" y="1844824"/>
              <a:ext cx="1476164" cy="468052"/>
            </a:xfrm>
            <a:prstGeom prst="cloud">
              <a:avLst/>
            </a:prstGeom>
            <a:solidFill>
              <a:schemeClr val="accent3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8" name=""/>
                <p:cNvSpPr/>
                <p:nvPr/>
              </p:nvSpPr>
              <p:spPr>
                <a:xfrm>
                  <a:off x="1007604" y="1840818"/>
                  <a:ext cx="1704975" cy="4000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 xml:space="preserve"> 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</m:sub>
                        </m:sSub>
                        <m:r>
                          <a:rPr sz="1500" b="1" i="1">
                            <a:solidFill>
                              <a:srgbClr val="0000ff"/>
                            </a:solidFill>
                            <a:latin typeface="Cambria Math"/>
                            <a:sym typeface="Cambria Math"/>
                          </a:rPr>
                          <m:t>,</m:t>
                        </m:r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 xml:space="preserve"> 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</m:sub>
                        </m:sSub>
                        <m:r>
                          <a:rPr sz="1500" b="1" i="1">
                            <a:solidFill>
                              <a:srgbClr val="0000ff"/>
                            </a:solidFill>
                            <a:latin typeface="Cambria Math"/>
                            <a:sym typeface="Cambria Math"/>
                          </a:rPr>
                          <m:t xml:space="preserve">, </m:t>
                        </m:r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𝒓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,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,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348" name=""/>
                <p:cNvSpPr txBox="1"/>
                <p:nvPr/>
              </p:nvSpPr>
              <p:spPr>
                <a:xfrm>
                  <a:off x="1007604" y="1840818"/>
                  <a:ext cx="1704975" cy="40005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</p:sp>
          </mc:Fallback>
        </mc:AlternateContent>
        <p:sp>
          <p:nvSpPr>
            <p:cNvPr id="351" name=""/>
            <p:cNvSpPr/>
            <p:nvPr/>
          </p:nvSpPr>
          <p:spPr>
            <a:xfrm>
              <a:off x="1547664" y="2888940"/>
              <a:ext cx="1476164" cy="468052"/>
            </a:xfrm>
            <a:prstGeom prst="cloud">
              <a:avLst/>
            </a:prstGeom>
            <a:solidFill>
              <a:schemeClr val="accent3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9" name=""/>
                <p:cNvSpPr/>
                <p:nvPr/>
              </p:nvSpPr>
              <p:spPr>
                <a:xfrm>
                  <a:off x="1447056" y="2884934"/>
                  <a:ext cx="1828800" cy="4000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,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</m:sub>
                        </m:sSub>
                        <m:r>
                          <a:rPr sz="1500" b="1" i="1">
                            <a:solidFill>
                              <a:srgbClr val="0000ff"/>
                            </a:solidFill>
                            <a:latin typeface="Cambria Math"/>
                            <a:sym typeface="Cambria Math"/>
                          </a:rPr>
                          <m:t>,</m:t>
                        </m:r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 xml:space="preserve"> 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,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</m:sub>
                        </m:sSub>
                        <m:r>
                          <a:rPr sz="1500" b="1" i="1">
                            <a:solidFill>
                              <a:srgbClr val="0000ff"/>
                            </a:solidFill>
                            <a:latin typeface="Cambria Math"/>
                            <a:sym typeface="Cambria Math"/>
                          </a:rPr>
                          <m:t xml:space="preserve">, </m:t>
                        </m:r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 xml:space="preserve"> 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𝒓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,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,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</m:sub>
                        </m:sSub>
                        <m:r>
                          <a:rPr sz="1500" i="1">
                            <a:solidFill>
                              <a:srgbClr val="ff0000"/>
                            </a:solidFill>
                            <a:latin typeface="Cambria Math"/>
                            <a:sym typeface="Cambria Math"/>
                          </a:rPr>
                          <m:t xml:space="preserve"> 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349" name=""/>
                <p:cNvSpPr txBox="1"/>
                <p:nvPr/>
              </p:nvSpPr>
              <p:spPr>
                <a:xfrm>
                  <a:off x="1447056" y="2884934"/>
                  <a:ext cx="1828800" cy="40005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</p:sp>
          </mc:Fallback>
        </mc:AlternateContent>
      </p:grpSp>
      <p:cxnSp>
        <p:nvCxnSpPr>
          <p:cNvPr id="354" name=""/>
          <p:cNvCxnSpPr/>
          <p:nvPr/>
        </p:nvCxnSpPr>
        <p:spPr>
          <a:xfrm rot="16200000" flipH="1">
            <a:off x="1899353" y="2731019"/>
            <a:ext cx="165434" cy="140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tailEnd type="arrow"/>
          </a:ln>
          <a:effectLst/>
        </p:spPr>
      </p:cxnSp>
      <p:sp>
        <p:nvSpPr>
          <p:cNvPr id="355" name=""/>
          <p:cNvSpPr/>
          <p:nvPr/>
        </p:nvSpPr>
        <p:spPr>
          <a:xfrm>
            <a:off x="2016224" y="2878440"/>
            <a:ext cx="144016" cy="144016"/>
          </a:xfrm>
          <a:prstGeom prst="flowChartOr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>
              <a:solidFill>
                <a:schemeClr val="tx2"/>
              </a:solidFill>
              <a:latin typeface="+mj-lt"/>
              <a:ea typeface="맑은 고딕"/>
            </a:endParaRPr>
          </a:p>
        </p:txBody>
      </p:sp>
      <p:cxnSp>
        <p:nvCxnSpPr>
          <p:cNvPr id="356" name=""/>
          <p:cNvCxnSpPr/>
          <p:nvPr/>
        </p:nvCxnSpPr>
        <p:spPr>
          <a:xfrm rot="10800000" flipV="1">
            <a:off x="1224136" y="2999223"/>
            <a:ext cx="788014" cy="3832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</a:ln>
          <a:effectLst/>
        </p:spPr>
      </p:cxnSp>
      <p:cxnSp>
        <p:nvCxnSpPr>
          <p:cNvPr id="357" name=""/>
          <p:cNvCxnSpPr/>
          <p:nvPr/>
        </p:nvCxnSpPr>
        <p:spPr>
          <a:xfrm flipV="1">
            <a:off x="2172571" y="2387618"/>
            <a:ext cx="1092868" cy="541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tailEnd type="arrow"/>
          </a:ln>
          <a:effectLst/>
        </p:spPr>
      </p:cxnSp>
      <p:sp>
        <p:nvSpPr>
          <p:cNvPr id="358" name=""/>
          <p:cNvSpPr/>
          <p:nvPr/>
        </p:nvSpPr>
        <p:spPr>
          <a:xfrm>
            <a:off x="2232248" y="2950448"/>
            <a:ext cx="144016" cy="144016"/>
          </a:xfrm>
          <a:prstGeom prst="flowChartOr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>
              <a:solidFill>
                <a:schemeClr val="tx2"/>
              </a:solidFill>
              <a:latin typeface="+mj-lt"/>
              <a:ea typeface="맑은 고딕"/>
            </a:endParaRPr>
          </a:p>
        </p:txBody>
      </p:sp>
      <p:cxnSp>
        <p:nvCxnSpPr>
          <p:cNvPr id="359" name=""/>
          <p:cNvCxnSpPr>
            <a:stCxn id="358" idx="7"/>
          </p:cNvCxnSpPr>
          <p:nvPr/>
        </p:nvCxnSpPr>
        <p:spPr>
          <a:xfrm flipV="1">
            <a:off x="2355173" y="2457802"/>
            <a:ext cx="910266" cy="5137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</a:ln>
          <a:effectLst/>
        </p:spPr>
      </p:cxnSp>
      <p:cxnSp>
        <p:nvCxnSpPr>
          <p:cNvPr id="360" name=""/>
          <p:cNvCxnSpPr/>
          <p:nvPr/>
        </p:nvCxnSpPr>
        <p:spPr>
          <a:xfrm rot="10800000" flipV="1">
            <a:off x="1230097" y="3034315"/>
            <a:ext cx="997618" cy="416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tailEnd type="arrow"/>
          </a:ln>
          <a:effectLst/>
        </p:spPr>
      </p:cxnSp>
      <p:cxnSp>
        <p:nvCxnSpPr>
          <p:cNvPr id="361" name=""/>
          <p:cNvCxnSpPr/>
          <p:nvPr/>
        </p:nvCxnSpPr>
        <p:spPr>
          <a:xfrm rot="5400000" flipH="1" flipV="1">
            <a:off x="2152517" y="3189723"/>
            <a:ext cx="235618" cy="852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V2I(Vehicle to Infrastructure)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grpSp>
        <p:nvGrpSpPr>
          <p:cNvPr id="352" name=""/>
          <p:cNvGrpSpPr/>
          <p:nvPr/>
        </p:nvGrpSpPr>
        <p:grpSpPr>
          <a:xfrm rot="0">
            <a:off x="503548" y="1495284"/>
            <a:ext cx="4068452" cy="4237972"/>
            <a:chOff x="503548" y="1495284"/>
            <a:chExt cx="4068452" cy="4237972"/>
          </a:xfrm>
        </p:grpSpPr>
        <p:grpSp>
          <p:nvGrpSpPr>
            <p:cNvPr id="305" name="그룹 301"/>
            <p:cNvGrpSpPr/>
            <p:nvPr/>
          </p:nvGrpSpPr>
          <p:grpSpPr>
            <a:xfrm rot="0">
              <a:off x="503548" y="1682806"/>
              <a:ext cx="4068452" cy="4050450"/>
              <a:chOff x="3617893" y="1024967"/>
              <a:chExt cx="1908213" cy="2124236"/>
            </a:xfrm>
          </p:grpSpPr>
          <p:pic>
            <p:nvPicPr>
              <p:cNvPr id="306" name="그림 277"/>
              <p:cNvPicPr>
                <a:picLocks noChangeAspect="1"/>
              </p:cNvPicPr>
              <p:nvPr/>
            </p:nvPicPr>
            <p:blipFill rotWithShape="1">
              <a:blip r:embed="rId3"/>
              <a:srcRect l="37020" t="16430" r="19630" b="41430"/>
              <a:stretch>
                <a:fillRect/>
              </a:stretch>
            </p:blipFill>
            <p:spPr>
              <a:xfrm>
                <a:off x="3617893" y="1024967"/>
                <a:ext cx="1908213" cy="2124236"/>
              </a:xfrm>
              <a:prstGeom prst="rect">
                <a:avLst/>
              </a:prstGeom>
            </p:spPr>
          </p:pic>
          <p:grpSp>
            <p:nvGrpSpPr>
              <p:cNvPr id="307" name="그룹 278"/>
              <p:cNvGrpSpPr/>
              <p:nvPr/>
            </p:nvGrpSpPr>
            <p:grpSpPr>
              <a:xfrm rot="0">
                <a:off x="3905926" y="1700808"/>
                <a:ext cx="119384" cy="80242"/>
                <a:chOff x="1439652" y="1484784"/>
                <a:chExt cx="1152128" cy="576064"/>
              </a:xfrm>
            </p:grpSpPr>
            <p:sp>
              <p:nvSpPr>
                <p:cNvPr id="308" name="순서도: 대체 처리 279"/>
                <p:cNvSpPr/>
                <p:nvPr/>
              </p:nvSpPr>
              <p:spPr>
                <a:xfrm>
                  <a:off x="1439652" y="1628800"/>
                  <a:ext cx="1152128" cy="360040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09" name="순서도: 대체 처리 280"/>
                <p:cNvSpPr/>
                <p:nvPr/>
              </p:nvSpPr>
              <p:spPr>
                <a:xfrm>
                  <a:off x="1655676" y="1484784"/>
                  <a:ext cx="828092" cy="324036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0" name="타원 281"/>
                <p:cNvSpPr/>
                <p:nvPr/>
              </p:nvSpPr>
              <p:spPr>
                <a:xfrm>
                  <a:off x="1727684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1" name="타원 282"/>
                <p:cNvSpPr/>
                <p:nvPr/>
              </p:nvSpPr>
              <p:spPr>
                <a:xfrm>
                  <a:off x="2159732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2" name="사각형: 둥근 모서리 283"/>
                <p:cNvSpPr/>
                <p:nvPr/>
              </p:nvSpPr>
              <p:spPr>
                <a:xfrm>
                  <a:off x="176368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3" name="사각형: 둥근 모서리 284"/>
                <p:cNvSpPr/>
                <p:nvPr/>
              </p:nvSpPr>
              <p:spPr>
                <a:xfrm>
                  <a:off x="212372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</p:grpSp>
          <p:grpSp>
            <p:nvGrpSpPr>
              <p:cNvPr id="314" name="그룹 285"/>
              <p:cNvGrpSpPr/>
              <p:nvPr/>
            </p:nvGrpSpPr>
            <p:grpSpPr>
              <a:xfrm rot="0">
                <a:off x="5010677" y="1132979"/>
                <a:ext cx="119384" cy="80242"/>
                <a:chOff x="1439652" y="1484784"/>
                <a:chExt cx="1152128" cy="576064"/>
              </a:xfrm>
            </p:grpSpPr>
            <p:sp>
              <p:nvSpPr>
                <p:cNvPr id="315" name="순서도: 대체 처리 286"/>
                <p:cNvSpPr/>
                <p:nvPr/>
              </p:nvSpPr>
              <p:spPr>
                <a:xfrm>
                  <a:off x="1439652" y="1628800"/>
                  <a:ext cx="1152128" cy="360040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6" name="순서도: 대체 처리 287"/>
                <p:cNvSpPr/>
                <p:nvPr/>
              </p:nvSpPr>
              <p:spPr>
                <a:xfrm>
                  <a:off x="1655676" y="1484784"/>
                  <a:ext cx="828092" cy="324036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7" name="타원 288"/>
                <p:cNvSpPr/>
                <p:nvPr/>
              </p:nvSpPr>
              <p:spPr>
                <a:xfrm>
                  <a:off x="1727684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8" name="타원 289"/>
                <p:cNvSpPr/>
                <p:nvPr/>
              </p:nvSpPr>
              <p:spPr>
                <a:xfrm>
                  <a:off x="2159732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9" name="사각형: 둥근 모서리 290"/>
                <p:cNvSpPr/>
                <p:nvPr/>
              </p:nvSpPr>
              <p:spPr>
                <a:xfrm>
                  <a:off x="176368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0" name="사각형: 둥근 모서리 291"/>
                <p:cNvSpPr/>
                <p:nvPr/>
              </p:nvSpPr>
              <p:spPr>
                <a:xfrm>
                  <a:off x="212372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</p:grpSp>
          <p:grpSp>
            <p:nvGrpSpPr>
              <p:cNvPr id="321" name="그룹 294"/>
              <p:cNvGrpSpPr/>
              <p:nvPr/>
            </p:nvGrpSpPr>
            <p:grpSpPr>
              <a:xfrm rot="0">
                <a:off x="4218589" y="2636912"/>
                <a:ext cx="119384" cy="80242"/>
                <a:chOff x="1439652" y="1484784"/>
                <a:chExt cx="1152128" cy="576064"/>
              </a:xfrm>
            </p:grpSpPr>
            <p:sp>
              <p:nvSpPr>
                <p:cNvPr id="322" name="순서도: 대체 처리 295"/>
                <p:cNvSpPr/>
                <p:nvPr/>
              </p:nvSpPr>
              <p:spPr>
                <a:xfrm>
                  <a:off x="1439652" y="1628800"/>
                  <a:ext cx="1152128" cy="360040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3" name="순서도: 대체 처리 296"/>
                <p:cNvSpPr/>
                <p:nvPr/>
              </p:nvSpPr>
              <p:spPr>
                <a:xfrm>
                  <a:off x="1655676" y="1484784"/>
                  <a:ext cx="828092" cy="324036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4" name="타원 297"/>
                <p:cNvSpPr/>
                <p:nvPr/>
              </p:nvSpPr>
              <p:spPr>
                <a:xfrm>
                  <a:off x="1727684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5" name="타원 298"/>
                <p:cNvSpPr/>
                <p:nvPr/>
              </p:nvSpPr>
              <p:spPr>
                <a:xfrm>
                  <a:off x="2159732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6" name="사각형: 둥근 모서리 299"/>
                <p:cNvSpPr/>
                <p:nvPr/>
              </p:nvSpPr>
              <p:spPr>
                <a:xfrm>
                  <a:off x="176368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7" name="사각형: 둥근 모서리 300"/>
                <p:cNvSpPr/>
                <p:nvPr/>
              </p:nvSpPr>
              <p:spPr>
                <a:xfrm>
                  <a:off x="212372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</p:grpSp>
        </p:grpSp>
        <p:sp>
          <p:nvSpPr>
            <p:cNvPr id="345" name=""/>
            <p:cNvSpPr txBox="1"/>
            <p:nvPr/>
          </p:nvSpPr>
          <p:spPr>
            <a:xfrm>
              <a:off x="647564" y="2509287"/>
              <a:ext cx="878728" cy="4156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indent="0" eaLnBrk="0" hangingPunct="0">
                <a:spcBef>
                  <a:spcPct val="20000"/>
                </a:spcBef>
                <a:buSzPct val="120000"/>
                <a:buFont typeface="Wingdings"/>
                <a:buNone/>
                <a:defRPr/>
              </a:pPr>
              <a:r>
                <a:rPr lang="en-US" altLang="ko-KR" sz="2200">
                  <a:solidFill>
                    <a:srgbClr val="000000"/>
                  </a:solidFill>
                  <a:latin typeface="+mn-lt"/>
                  <a:ea typeface="맑은 고딕"/>
                </a:rPr>
                <a:t>No. 0</a:t>
              </a:r>
              <a:endParaRPr lang="en-US" altLang="ko-KR" sz="2200">
                <a:solidFill>
                  <a:srgbClr val="000000"/>
                </a:solidFill>
                <a:latin typeface="+mn-lt"/>
                <a:ea typeface="맑은 고딕"/>
              </a:endParaRPr>
            </a:p>
          </p:txBody>
        </p:sp>
        <p:sp>
          <p:nvSpPr>
            <p:cNvPr id="346" name=""/>
            <p:cNvSpPr txBox="1"/>
            <p:nvPr/>
          </p:nvSpPr>
          <p:spPr>
            <a:xfrm>
              <a:off x="3325964" y="1495284"/>
              <a:ext cx="885996" cy="42154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eaLnBrk="0" hangingPunct="0">
                <a:spcBef>
                  <a:spcPct val="20000"/>
                </a:spcBef>
                <a:buSzPct val="120000"/>
                <a:buFont typeface="Wingdings"/>
                <a:buNone/>
                <a:defRPr/>
              </a:pPr>
              <a:r>
                <a:rPr lang="en-US" altLang="ko-KR" sz="2200">
                  <a:solidFill>
                    <a:srgbClr val="000000"/>
                  </a:solidFill>
                  <a:latin typeface="+mn-lt"/>
                  <a:ea typeface="맑은 고딕"/>
                </a:rPr>
                <a:t>No. 1</a:t>
              </a:r>
              <a:endParaRPr lang="en-US" altLang="ko-KR" sz="2200">
                <a:solidFill>
                  <a:srgbClr val="000000"/>
                </a:solidFill>
                <a:latin typeface="+mn-lt"/>
                <a:ea typeface="맑은 고딕"/>
              </a:endParaRPr>
            </a:p>
          </p:txBody>
        </p:sp>
        <p:sp>
          <p:nvSpPr>
            <p:cNvPr id="347" name=""/>
            <p:cNvSpPr txBox="1"/>
            <p:nvPr/>
          </p:nvSpPr>
          <p:spPr>
            <a:xfrm>
              <a:off x="1547664" y="4879660"/>
              <a:ext cx="885996" cy="42154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eaLnBrk="0" hangingPunct="0">
                <a:spcBef>
                  <a:spcPct val="20000"/>
                </a:spcBef>
                <a:buSzPct val="120000"/>
                <a:buFont typeface="Wingdings"/>
                <a:buNone/>
                <a:defRPr/>
              </a:pPr>
              <a:r>
                <a:rPr lang="en-US" altLang="ko-KR" sz="2200">
                  <a:solidFill>
                    <a:srgbClr val="000000"/>
                  </a:solidFill>
                  <a:latin typeface="+mn-lt"/>
                  <a:ea typeface="맑은 고딕"/>
                </a:rPr>
                <a:t>No. 2</a:t>
              </a:r>
              <a:endParaRPr lang="en-US" altLang="ko-KR" sz="2200">
                <a:solidFill>
                  <a:srgbClr val="000000"/>
                </a:solidFill>
                <a:latin typeface="+mn-lt"/>
                <a:ea typeface="맑은 고딕"/>
              </a:endParaRPr>
            </a:p>
          </p:txBody>
        </p:sp>
      </p:grpSp>
      <p:grpSp>
        <p:nvGrpSpPr>
          <p:cNvPr id="362" name="그룹 60"/>
          <p:cNvGrpSpPr/>
          <p:nvPr/>
        </p:nvGrpSpPr>
        <p:grpSpPr>
          <a:xfrm rot="0">
            <a:off x="3095836" y="2096852"/>
            <a:ext cx="203262" cy="540060"/>
            <a:chOff x="2640546" y="836712"/>
            <a:chExt cx="888770" cy="1692188"/>
          </a:xfrm>
        </p:grpSpPr>
        <p:sp>
          <p:nvSpPr>
            <p:cNvPr id="363" name="이등변 삼각형 49"/>
            <p:cNvSpPr/>
            <p:nvPr/>
          </p:nvSpPr>
          <p:spPr>
            <a:xfrm>
              <a:off x="2907432" y="1088740"/>
              <a:ext cx="360040" cy="1440160"/>
            </a:xfrm>
            <a:prstGeom prst="triangle">
              <a:avLst>
                <a:gd name="adj" fmla="val 50000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cxnSp>
          <p:nvCxnSpPr>
            <p:cNvPr id="364" name="직선 연결선 50"/>
            <p:cNvCxnSpPr/>
            <p:nvPr/>
          </p:nvCxnSpPr>
          <p:spPr>
            <a:xfrm>
              <a:off x="3051448" y="1592796"/>
              <a:ext cx="720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365" name="직선 연결선 51"/>
            <p:cNvCxnSpPr>
              <a:stCxn id="363" idx="1"/>
              <a:endCxn id="363" idx="5"/>
            </p:cNvCxnSpPr>
            <p:nvPr/>
          </p:nvCxnSpPr>
          <p:spPr>
            <a:xfrm>
              <a:off x="2997442" y="1808820"/>
              <a:ext cx="1800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366" name="직선 연결선 52"/>
            <p:cNvCxnSpPr/>
            <p:nvPr/>
          </p:nvCxnSpPr>
          <p:spPr>
            <a:xfrm>
              <a:off x="2951820" y="2096852"/>
              <a:ext cx="2520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sp>
          <p:nvSpPr>
            <p:cNvPr id="367" name="막힌 원호 54"/>
            <p:cNvSpPr/>
            <p:nvPr/>
          </p:nvSpPr>
          <p:spPr>
            <a:xfrm rot="5400000">
              <a:off x="2965267" y="1073990"/>
              <a:ext cx="576064" cy="389539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68" name="막힌 원호 55"/>
            <p:cNvSpPr/>
            <p:nvPr/>
          </p:nvSpPr>
          <p:spPr>
            <a:xfrm rot="5400000">
              <a:off x="2918887" y="1054375"/>
              <a:ext cx="823381" cy="397476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69" name="막힌 원호 57"/>
            <p:cNvSpPr/>
            <p:nvPr/>
          </p:nvSpPr>
          <p:spPr>
            <a:xfrm rot="16200000">
              <a:off x="2647073" y="1077959"/>
              <a:ext cx="576064" cy="381602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70" name="막힌 원호 58"/>
            <p:cNvSpPr/>
            <p:nvPr/>
          </p:nvSpPr>
          <p:spPr>
            <a:xfrm rot="16200000">
              <a:off x="2433176" y="1044082"/>
              <a:ext cx="828092" cy="413351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sp>
        <p:nvSpPr>
          <p:cNvPr id="371" name="TextBox 302"/>
          <p:cNvSpPr txBox="1"/>
          <p:nvPr/>
        </p:nvSpPr>
        <p:spPr>
          <a:xfrm>
            <a:off x="4860032" y="1952836"/>
            <a:ext cx="4283968" cy="319828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100">
                <a:solidFill>
                  <a:srgbClr val="000000"/>
                </a:solidFill>
                <a:latin typeface="+mn-lt"/>
                <a:ea typeface="맑은 고딕"/>
              </a:rPr>
              <a:t>N ：Number of vehicles</a:t>
            </a:r>
            <a:endParaRPr lang="en-US" altLang="ko-KR" sz="21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100">
                <a:solidFill>
                  <a:srgbClr val="000000"/>
                </a:solidFill>
                <a:latin typeface="+mn-lt"/>
                <a:ea typeface="맑은 고딕"/>
              </a:rPr>
              <a:t>R</a:t>
            </a:r>
            <a:r>
              <a:rPr lang="ko-KR" altLang="en-US" sz="2100">
                <a:solidFill>
                  <a:srgbClr val="000000"/>
                </a:solidFill>
                <a:latin typeface="+mn-lt"/>
                <a:ea typeface="맑은 고딕"/>
              </a:rPr>
              <a:t>  </a:t>
            </a:r>
            <a:r>
              <a:rPr lang="en-US" altLang="ko-KR" sz="2100">
                <a:solidFill>
                  <a:srgbClr val="000000"/>
                </a:solidFill>
                <a:latin typeface="+mn-lt"/>
                <a:ea typeface="맑은 고딕"/>
              </a:rPr>
              <a:t>:</a:t>
            </a:r>
            <a:r>
              <a:rPr lang="ko-KR" altLang="en-US" sz="2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100">
                <a:solidFill>
                  <a:srgbClr val="000000"/>
                </a:solidFill>
                <a:latin typeface="+mn-lt"/>
                <a:ea typeface="맑은 고딕"/>
              </a:rPr>
              <a:t>Number of Resource block</a:t>
            </a:r>
            <a:r>
              <a:rPr lang="ko-KR" altLang="en-US" sz="2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1.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Shadow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fading (N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Pathloss (N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2. Small scale fading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Fast fading (NxR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V2I(Vehicle to Infrastructure)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pic>
        <p:nvPicPr>
          <p:cNvPr id="37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33475" y="1098240"/>
            <a:ext cx="6877050" cy="1790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Contents</a:t>
            </a:r>
            <a:endParaRPr lang="ko-KR" altLang="en-US" sz="27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700" y="876672"/>
            <a:ext cx="8610600" cy="5504656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sz="2400"/>
          </a:p>
          <a:p>
            <a:pPr lvl="0">
              <a:defRPr/>
            </a:pPr>
            <a:r>
              <a:rPr lang="en-US" altLang="ko-KR" sz="2400"/>
              <a:t>Terminology</a:t>
            </a:r>
          </a:p>
          <a:p>
            <a:pPr lvl="0">
              <a:defRPr/>
            </a:pPr>
            <a:r>
              <a:rPr lang="ko-KR" altLang="en-US" sz="2400"/>
              <a:t>시나리오 및 하이퍼 파라미터 값 선정</a:t>
            </a:r>
          </a:p>
          <a:p>
            <a:pPr lvl="0">
              <a:defRPr/>
            </a:pPr>
            <a:r>
              <a:rPr lang="ko-KR" altLang="en-US" sz="2400"/>
              <a:t>생성 순서도</a:t>
            </a:r>
          </a:p>
          <a:p>
            <a:pPr lvl="0">
              <a:defRPr/>
            </a:pPr>
            <a:r>
              <a:rPr lang="ko-KR" altLang="en-US" sz="2400"/>
              <a:t>순서도 별 참고 테이블</a:t>
            </a:r>
            <a:r>
              <a:rPr lang="en-US" altLang="ko-KR" sz="2400"/>
              <a:t>(</a:t>
            </a:r>
            <a:r>
              <a:rPr lang="ko-KR" altLang="en-US" sz="2400"/>
              <a:t>하이퍼 파라미터</a:t>
            </a:r>
            <a:r>
              <a:rPr lang="en-US" altLang="ko-KR" sz="2400"/>
              <a:t>)</a:t>
            </a:r>
            <a:r>
              <a:rPr lang="ko-KR" altLang="en-US" sz="2400"/>
              <a:t> 및 공식</a:t>
            </a:r>
          </a:p>
          <a:p>
            <a:pPr lvl="0">
              <a:defRPr/>
            </a:pPr>
            <a:r>
              <a:rPr lang="ko-KR" altLang="en-US" sz="2400"/>
              <a:t>테이블 공식에 따라 적용하여 생성했을때 값 및 그래프</a:t>
            </a:r>
          </a:p>
          <a:p>
            <a:pPr lvl="0">
              <a:defRPr/>
            </a:pPr>
            <a:r>
              <a:rPr lang="ko-KR" altLang="en-US" sz="2400"/>
              <a:t>최종 데이터 및 그래프</a:t>
            </a:r>
          </a:p>
          <a:p>
            <a:pPr lvl="0">
              <a:defRPr/>
            </a:pPr>
            <a:r>
              <a:rPr lang="ko-KR" altLang="en-US" sz="2400"/>
              <a:t>향후 응용 방법</a:t>
            </a:r>
            <a:r>
              <a:rPr lang="en-US" altLang="ko-KR" sz="2400"/>
              <a:t>(V2V DQN</a:t>
            </a:r>
            <a:r>
              <a:rPr lang="ko-KR" altLang="en-US" sz="2400"/>
              <a:t> 논문</a:t>
            </a:r>
            <a:r>
              <a:rPr lang="en-US" altLang="ko-KR" sz="2400"/>
              <a:t>)</a:t>
            </a:r>
          </a:p>
          <a:p>
            <a:pPr lvl="0">
              <a:defRPr/>
            </a:pPr>
            <a:r>
              <a:rPr lang="en-US" altLang="ko-KR" sz="2400"/>
              <a:t>Development Environment</a:t>
            </a:r>
          </a:p>
          <a:p>
            <a:pPr>
              <a:defRPr/>
            </a:pPr>
            <a:r>
              <a:rPr lang="en-US" altLang="ko-KR" sz="2400"/>
              <a:t>Reference</a:t>
            </a:r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V2I(Vehicle to Infrastructure)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73" name="TextBox 302"/>
          <p:cNvSpPr txBox="1"/>
          <p:nvPr/>
        </p:nvSpPr>
        <p:spPr>
          <a:xfrm>
            <a:off x="143508" y="872715"/>
            <a:ext cx="8820980" cy="524995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fading(N :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차량의 수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Shadow fading (N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4" name="자유형: 도형 303"/>
              <p:cNvSpPr/>
              <p:nvPr/>
            </p:nvSpPr>
            <p:spPr>
              <a:xfrm>
                <a:off x="875109" y="2228850"/>
                <a:ext cx="7153274" cy="24003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d>
                        <m:dPr>
                          <m:begChr m:val="["/>
                          <m:endChr m:val="]"/>
                          <m:ctrlPr>
                            <a:rPr sz="2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</m:sub>
                      </m:sSub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과 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𝑁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𝑘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에서 생성된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</m:sub>
                      </m:sSub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~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𝒩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(0,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𝜎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),  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=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8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4" name=""/>
              <p:cNvSpPr txBox="1"/>
              <p:nvPr/>
            </p:nvSpPr>
            <p:spPr>
              <a:xfrm>
                <a:off x="875109" y="2228850"/>
                <a:ext cx="7153274" cy="2400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V2I(Vehicle to Infrastructure)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61510" y="872716"/>
            <a:ext cx="8820980" cy="52499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fading(N :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차량의 수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Pathloss model (N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자유형: 도형 303"/>
              <p:cNvSpPr/>
              <p:nvPr/>
            </p:nvSpPr>
            <p:spPr>
              <a:xfrm>
                <a:off x="2400300" y="1756023"/>
                <a:ext cx="4343400" cy="21050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𝑃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d>
                        <m:dPr>
                          <m:begChr m:val="["/>
                          <m:endChr m:val="]"/>
                          <m:ctrlPr>
                            <a:rPr sz="2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과 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𝑁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간의 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𝑘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에서 생성된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𝑃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= </m:t>
                      </m:r>
                      <m:func>
                        <m:func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128.1 + 37.6</m:t>
                              </m:r>
                              <m:r>
                                <m:rPr>
                                  <m:sty m:val="p"/>
                                </m:rPr>
                                <a:rPr sz="1200" i="0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10</m:t>
                              </m:r>
                            </m:sub>
                          </m:s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𝑑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/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𝑘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𝑚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)</m:t>
                          </m:r>
                        </m:fName>
                        <m:e/>
                      </m:func>
                    </m:oMath>
                  </m:oMathPara>
                </a14:m>
              </a:p>
            </p:txBody>
          </p:sp>
        </mc:Choice>
        <mc:Fallback>
          <p:sp>
            <p:nvSpPr>
              <p:cNvPr id="304" name=""/>
              <p:cNvSpPr txBox="1"/>
              <p:nvPr/>
            </p:nvSpPr>
            <p:spPr>
              <a:xfrm>
                <a:off x="2400300" y="1756023"/>
                <a:ext cx="4343400" cy="21050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grpSp>
        <p:nvGrpSpPr>
          <p:cNvPr id="306" name="그룹 60"/>
          <p:cNvGrpSpPr/>
          <p:nvPr/>
        </p:nvGrpSpPr>
        <p:grpSpPr>
          <a:xfrm rot="0">
            <a:off x="2663788" y="4041068"/>
            <a:ext cx="756083" cy="1584176"/>
            <a:chOff x="2640546" y="836712"/>
            <a:chExt cx="888770" cy="1692188"/>
          </a:xfrm>
        </p:grpSpPr>
        <p:sp>
          <p:nvSpPr>
            <p:cNvPr id="307" name="이등변 삼각형 49"/>
            <p:cNvSpPr/>
            <p:nvPr/>
          </p:nvSpPr>
          <p:spPr>
            <a:xfrm>
              <a:off x="2907432" y="1088740"/>
              <a:ext cx="360040" cy="1440160"/>
            </a:xfrm>
            <a:prstGeom prst="triangle">
              <a:avLst>
                <a:gd name="adj" fmla="val 50000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cxnSp>
          <p:nvCxnSpPr>
            <p:cNvPr id="308" name="직선 연결선 50"/>
            <p:cNvCxnSpPr/>
            <p:nvPr/>
          </p:nvCxnSpPr>
          <p:spPr>
            <a:xfrm>
              <a:off x="3051448" y="1592796"/>
              <a:ext cx="720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309" name="직선 연결선 51"/>
            <p:cNvCxnSpPr>
              <a:stCxn id="307" idx="1"/>
              <a:endCxn id="307" idx="5"/>
            </p:cNvCxnSpPr>
            <p:nvPr/>
          </p:nvCxnSpPr>
          <p:spPr>
            <a:xfrm>
              <a:off x="2997442" y="1808820"/>
              <a:ext cx="1800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310" name="직선 연결선 52"/>
            <p:cNvCxnSpPr/>
            <p:nvPr/>
          </p:nvCxnSpPr>
          <p:spPr>
            <a:xfrm>
              <a:off x="2951820" y="2096852"/>
              <a:ext cx="2520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sp>
          <p:nvSpPr>
            <p:cNvPr id="311" name="막힌 원호 54"/>
            <p:cNvSpPr/>
            <p:nvPr/>
          </p:nvSpPr>
          <p:spPr>
            <a:xfrm rot="5400000">
              <a:off x="2965267" y="1073990"/>
              <a:ext cx="576064" cy="389539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2" name="막힌 원호 55"/>
            <p:cNvSpPr/>
            <p:nvPr/>
          </p:nvSpPr>
          <p:spPr>
            <a:xfrm rot="5400000">
              <a:off x="2918887" y="1054375"/>
              <a:ext cx="823381" cy="397476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3" name="막힌 원호 57"/>
            <p:cNvSpPr/>
            <p:nvPr/>
          </p:nvSpPr>
          <p:spPr>
            <a:xfrm rot="16200000">
              <a:off x="2647073" y="1077959"/>
              <a:ext cx="576064" cy="381602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4" name="막힌 원호 58"/>
            <p:cNvSpPr/>
            <p:nvPr/>
          </p:nvSpPr>
          <p:spPr>
            <a:xfrm rot="16200000">
              <a:off x="2433176" y="1044082"/>
              <a:ext cx="828092" cy="413351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315" name="그룹 83"/>
          <p:cNvGrpSpPr/>
          <p:nvPr/>
        </p:nvGrpSpPr>
        <p:grpSpPr>
          <a:xfrm rot="0">
            <a:off x="5472100" y="5265204"/>
            <a:ext cx="612068" cy="360039"/>
            <a:chOff x="1439652" y="1484784"/>
            <a:chExt cx="1152128" cy="576064"/>
          </a:xfrm>
        </p:grpSpPr>
        <p:sp>
          <p:nvSpPr>
            <p:cNvPr id="316" name="순서도: 대체 처리 84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7" name="순서도: 대체 처리 85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8" name="타원 86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9" name="타원 87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20" name="사각형: 둥근 모서리 88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21" name="사각형: 둥근 모서리 89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cxnSp>
        <p:nvCxnSpPr>
          <p:cNvPr id="322" name=""/>
          <p:cNvCxnSpPr/>
          <p:nvPr/>
        </p:nvCxnSpPr>
        <p:spPr>
          <a:xfrm rot="16200000">
            <a:off x="5904148" y="5229200"/>
            <a:ext cx="720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323" name=""/>
          <p:cNvSpPr/>
          <p:nvPr/>
        </p:nvSpPr>
        <p:spPr>
          <a:xfrm rot="10665471">
            <a:off x="5885976" y="5090593"/>
            <a:ext cx="108012" cy="108012"/>
          </a:xfrm>
          <a:prstGeom prst="triangle">
            <a:avLst>
              <a:gd name="adj" fmla="val 50000"/>
            </a:avLst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25" name=""/>
          <p:cNvSpPr/>
          <p:nvPr/>
        </p:nvSpPr>
        <p:spPr>
          <a:xfrm rot="10665471">
            <a:off x="3107090" y="4219298"/>
            <a:ext cx="108012" cy="108012"/>
          </a:xfrm>
          <a:prstGeom prst="triangle">
            <a:avLst>
              <a:gd name="adj" fmla="val 50000"/>
            </a:avLst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>
              <a:solidFill>
                <a:schemeClr val="tx2"/>
              </a:solidFill>
              <a:latin typeface="+mj-lt"/>
              <a:ea typeface="맑은 고딕"/>
            </a:endParaRPr>
          </a:p>
        </p:txBody>
      </p:sp>
      <p:cxnSp>
        <p:nvCxnSpPr>
          <p:cNvPr id="327" name=""/>
          <p:cNvCxnSpPr/>
          <p:nvPr/>
        </p:nvCxnSpPr>
        <p:spPr>
          <a:xfrm>
            <a:off x="3059832" y="4401108"/>
            <a:ext cx="1080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328" name=""/>
          <p:cNvCxnSpPr/>
          <p:nvPr/>
        </p:nvCxnSpPr>
        <p:spPr>
          <a:xfrm rot="16200000">
            <a:off x="3135201" y="4368466"/>
            <a:ext cx="652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329" name=""/>
          <p:cNvCxnSpPr/>
          <p:nvPr/>
        </p:nvCxnSpPr>
        <p:spPr>
          <a:xfrm>
            <a:off x="3151187" y="4302124"/>
            <a:ext cx="2731119" cy="8202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0" name=""/>
              <p:cNvSpPr/>
              <p:nvPr/>
            </p:nvSpPr>
            <p:spPr>
              <a:xfrm>
                <a:off x="4267200" y="4293096"/>
                <a:ext cx="609600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d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30" name=""/>
              <p:cNvSpPr txBox="1"/>
              <p:nvPr/>
            </p:nvSpPr>
            <p:spPr>
              <a:xfrm>
                <a:off x="4267200" y="4293096"/>
                <a:ext cx="609600" cy="4476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V2I(Vehicle to Infrastructure)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61510" y="872715"/>
            <a:ext cx="8820980" cy="627865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Small scale fading(N :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차량의 수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,R : Resource block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Fast fading (NxR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 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(Fast fading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은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position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의 영향을 받지 않음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.)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1.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Deep Reinforcement Learning Based Resource Allocation for V2V Commnunications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논문 </a:t>
            </a:r>
            <a:endParaRPr lang="ko-KR" altLang="en-US" sz="14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       </a:t>
            </a: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-&gt;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Gaussian distrubution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method(V2V Link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와 동일한 계산 공식</a:t>
            </a: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14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2.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DDPG-Based Resource Allocation Scheme for NOMA Vehicular Communications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논문</a:t>
            </a:r>
            <a:endParaRPr lang="ko-KR" altLang="en-US" sz="14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       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-&gt;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Reyleigh fading method(V2V Link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와 동일한 계산 공식</a:t>
            </a:r>
            <a:r>
              <a:rPr lang="en-US" altLang="ko-KR" sz="14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"/>
              <p:cNvSpPr/>
              <p:nvPr/>
            </p:nvSpPr>
            <p:spPr>
              <a:xfrm>
                <a:off x="1895475" y="2096852"/>
                <a:ext cx="5915025" cy="19526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F</m:t>
                      </m:r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ast fading</m:t>
                      </m:r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matrix</m:t>
                      </m:r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:</m:t>
                      </m:r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0,</m:t>
                                    </m:r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,</m:t>
                                    </m:r>
                                    <m: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𝑟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,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번째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𝑣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에서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𝑗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번째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을 통해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       신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호를 전송할때 발생하는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값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      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(자기 자신은 0으로 설정)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32" name=""/>
              <p:cNvSpPr txBox="1"/>
              <p:nvPr/>
            </p:nvSpPr>
            <p:spPr>
              <a:xfrm>
                <a:off x="1895475" y="2096852"/>
                <a:ext cx="5915025" cy="19526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Overall V2I(Vehicle to Infrastructure)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grpSp>
        <p:nvGrpSpPr>
          <p:cNvPr id="352" name=""/>
          <p:cNvGrpSpPr/>
          <p:nvPr/>
        </p:nvGrpSpPr>
        <p:grpSpPr>
          <a:xfrm rot="0">
            <a:off x="503548" y="1963336"/>
            <a:ext cx="4068452" cy="4237972"/>
            <a:chOff x="503548" y="1495284"/>
            <a:chExt cx="4068452" cy="4237972"/>
          </a:xfrm>
        </p:grpSpPr>
        <p:grpSp>
          <p:nvGrpSpPr>
            <p:cNvPr id="305" name="그룹 301"/>
            <p:cNvGrpSpPr/>
            <p:nvPr/>
          </p:nvGrpSpPr>
          <p:grpSpPr>
            <a:xfrm rot="0">
              <a:off x="503548" y="1682806"/>
              <a:ext cx="4068452" cy="4050450"/>
              <a:chOff x="3617893" y="1024967"/>
              <a:chExt cx="1908213" cy="2124236"/>
            </a:xfrm>
          </p:grpSpPr>
          <p:pic>
            <p:nvPicPr>
              <p:cNvPr id="306" name="그림 277"/>
              <p:cNvPicPr>
                <a:picLocks noChangeAspect="1"/>
              </p:cNvPicPr>
              <p:nvPr/>
            </p:nvPicPr>
            <p:blipFill rotWithShape="1">
              <a:blip r:embed="rId3"/>
              <a:srcRect l="37020" t="16430" r="19630" b="41430"/>
              <a:stretch>
                <a:fillRect/>
              </a:stretch>
            </p:blipFill>
            <p:spPr>
              <a:xfrm>
                <a:off x="3617893" y="1024967"/>
                <a:ext cx="1908213" cy="2124236"/>
              </a:xfrm>
              <a:prstGeom prst="rect">
                <a:avLst/>
              </a:prstGeom>
            </p:spPr>
          </p:pic>
          <p:grpSp>
            <p:nvGrpSpPr>
              <p:cNvPr id="307" name="그룹 278"/>
              <p:cNvGrpSpPr/>
              <p:nvPr/>
            </p:nvGrpSpPr>
            <p:grpSpPr>
              <a:xfrm rot="0">
                <a:off x="3905926" y="1700808"/>
                <a:ext cx="119384" cy="80242"/>
                <a:chOff x="1439652" y="1484784"/>
                <a:chExt cx="1152128" cy="576064"/>
              </a:xfrm>
            </p:grpSpPr>
            <p:sp>
              <p:nvSpPr>
                <p:cNvPr id="308" name="순서도: 대체 처리 279"/>
                <p:cNvSpPr/>
                <p:nvPr/>
              </p:nvSpPr>
              <p:spPr>
                <a:xfrm>
                  <a:off x="1439652" y="1628800"/>
                  <a:ext cx="1152128" cy="360040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09" name="순서도: 대체 처리 280"/>
                <p:cNvSpPr/>
                <p:nvPr/>
              </p:nvSpPr>
              <p:spPr>
                <a:xfrm>
                  <a:off x="1655676" y="1484784"/>
                  <a:ext cx="828092" cy="324036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0" name="타원 281"/>
                <p:cNvSpPr/>
                <p:nvPr/>
              </p:nvSpPr>
              <p:spPr>
                <a:xfrm>
                  <a:off x="1727684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1" name="타원 282"/>
                <p:cNvSpPr/>
                <p:nvPr/>
              </p:nvSpPr>
              <p:spPr>
                <a:xfrm>
                  <a:off x="2159732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2" name="사각형: 둥근 모서리 283"/>
                <p:cNvSpPr/>
                <p:nvPr/>
              </p:nvSpPr>
              <p:spPr>
                <a:xfrm>
                  <a:off x="176368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3" name="사각형: 둥근 모서리 284"/>
                <p:cNvSpPr/>
                <p:nvPr/>
              </p:nvSpPr>
              <p:spPr>
                <a:xfrm>
                  <a:off x="212372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</p:grpSp>
          <p:grpSp>
            <p:nvGrpSpPr>
              <p:cNvPr id="314" name="그룹 285"/>
              <p:cNvGrpSpPr/>
              <p:nvPr/>
            </p:nvGrpSpPr>
            <p:grpSpPr>
              <a:xfrm rot="0">
                <a:off x="5010677" y="1132979"/>
                <a:ext cx="119384" cy="80242"/>
                <a:chOff x="1439652" y="1484784"/>
                <a:chExt cx="1152128" cy="576064"/>
              </a:xfrm>
            </p:grpSpPr>
            <p:sp>
              <p:nvSpPr>
                <p:cNvPr id="315" name="순서도: 대체 처리 286"/>
                <p:cNvSpPr/>
                <p:nvPr/>
              </p:nvSpPr>
              <p:spPr>
                <a:xfrm>
                  <a:off x="1439652" y="1628800"/>
                  <a:ext cx="1152128" cy="360040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6" name="순서도: 대체 처리 287"/>
                <p:cNvSpPr/>
                <p:nvPr/>
              </p:nvSpPr>
              <p:spPr>
                <a:xfrm>
                  <a:off x="1655676" y="1484784"/>
                  <a:ext cx="828092" cy="324036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7" name="타원 288"/>
                <p:cNvSpPr/>
                <p:nvPr/>
              </p:nvSpPr>
              <p:spPr>
                <a:xfrm>
                  <a:off x="1727684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8" name="타원 289"/>
                <p:cNvSpPr/>
                <p:nvPr/>
              </p:nvSpPr>
              <p:spPr>
                <a:xfrm>
                  <a:off x="2159732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9" name="사각형: 둥근 모서리 290"/>
                <p:cNvSpPr/>
                <p:nvPr/>
              </p:nvSpPr>
              <p:spPr>
                <a:xfrm>
                  <a:off x="176368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0" name="사각형: 둥근 모서리 291"/>
                <p:cNvSpPr/>
                <p:nvPr/>
              </p:nvSpPr>
              <p:spPr>
                <a:xfrm>
                  <a:off x="212372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</p:grpSp>
          <p:grpSp>
            <p:nvGrpSpPr>
              <p:cNvPr id="321" name="그룹 294"/>
              <p:cNvGrpSpPr/>
              <p:nvPr/>
            </p:nvGrpSpPr>
            <p:grpSpPr>
              <a:xfrm rot="0">
                <a:off x="4218589" y="2636912"/>
                <a:ext cx="119384" cy="80242"/>
                <a:chOff x="1439652" y="1484784"/>
                <a:chExt cx="1152128" cy="576064"/>
              </a:xfrm>
            </p:grpSpPr>
            <p:sp>
              <p:nvSpPr>
                <p:cNvPr id="322" name="순서도: 대체 처리 295"/>
                <p:cNvSpPr/>
                <p:nvPr/>
              </p:nvSpPr>
              <p:spPr>
                <a:xfrm>
                  <a:off x="1439652" y="1628800"/>
                  <a:ext cx="1152128" cy="360040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3" name="순서도: 대체 처리 296"/>
                <p:cNvSpPr/>
                <p:nvPr/>
              </p:nvSpPr>
              <p:spPr>
                <a:xfrm>
                  <a:off x="1655676" y="1484784"/>
                  <a:ext cx="828092" cy="324036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4" name="타원 297"/>
                <p:cNvSpPr/>
                <p:nvPr/>
              </p:nvSpPr>
              <p:spPr>
                <a:xfrm>
                  <a:off x="1727684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5" name="타원 298"/>
                <p:cNvSpPr/>
                <p:nvPr/>
              </p:nvSpPr>
              <p:spPr>
                <a:xfrm>
                  <a:off x="2159732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6" name="사각형: 둥근 모서리 299"/>
                <p:cNvSpPr/>
                <p:nvPr/>
              </p:nvSpPr>
              <p:spPr>
                <a:xfrm>
                  <a:off x="176368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7" name="사각형: 둥근 모서리 300"/>
                <p:cNvSpPr/>
                <p:nvPr/>
              </p:nvSpPr>
              <p:spPr>
                <a:xfrm>
                  <a:off x="212372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</p:grpSp>
        </p:grpSp>
        <p:sp>
          <p:nvSpPr>
            <p:cNvPr id="345" name=""/>
            <p:cNvSpPr txBox="1"/>
            <p:nvPr/>
          </p:nvSpPr>
          <p:spPr>
            <a:xfrm>
              <a:off x="647564" y="2509287"/>
              <a:ext cx="878728" cy="4156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indent="0" eaLnBrk="0" hangingPunct="0">
                <a:spcBef>
                  <a:spcPct val="20000"/>
                </a:spcBef>
                <a:buSzPct val="120000"/>
                <a:buFont typeface="Wingdings"/>
                <a:buNone/>
                <a:defRPr/>
              </a:pPr>
              <a:r>
                <a:rPr lang="en-US" altLang="ko-KR" sz="2200">
                  <a:solidFill>
                    <a:srgbClr val="000000"/>
                  </a:solidFill>
                  <a:latin typeface="+mn-lt"/>
                  <a:ea typeface="맑은 고딕"/>
                </a:rPr>
                <a:t>No. 0</a:t>
              </a:r>
              <a:endParaRPr lang="en-US" altLang="ko-KR" sz="2200">
                <a:solidFill>
                  <a:srgbClr val="000000"/>
                </a:solidFill>
                <a:latin typeface="+mn-lt"/>
                <a:ea typeface="맑은 고딕"/>
              </a:endParaRPr>
            </a:p>
          </p:txBody>
        </p:sp>
        <p:sp>
          <p:nvSpPr>
            <p:cNvPr id="346" name=""/>
            <p:cNvSpPr txBox="1"/>
            <p:nvPr/>
          </p:nvSpPr>
          <p:spPr>
            <a:xfrm>
              <a:off x="3325964" y="1495284"/>
              <a:ext cx="885996" cy="42154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eaLnBrk="0" hangingPunct="0">
                <a:spcBef>
                  <a:spcPct val="20000"/>
                </a:spcBef>
                <a:buSzPct val="120000"/>
                <a:buFont typeface="Wingdings"/>
                <a:buNone/>
                <a:defRPr/>
              </a:pPr>
              <a:r>
                <a:rPr lang="en-US" altLang="ko-KR" sz="2200">
                  <a:solidFill>
                    <a:srgbClr val="000000"/>
                  </a:solidFill>
                  <a:latin typeface="+mn-lt"/>
                  <a:ea typeface="맑은 고딕"/>
                </a:rPr>
                <a:t>No. 1</a:t>
              </a:r>
              <a:endParaRPr lang="en-US" altLang="ko-KR" sz="2200">
                <a:solidFill>
                  <a:srgbClr val="000000"/>
                </a:solidFill>
                <a:latin typeface="+mn-lt"/>
                <a:ea typeface="맑은 고딕"/>
              </a:endParaRPr>
            </a:p>
          </p:txBody>
        </p:sp>
        <p:sp>
          <p:nvSpPr>
            <p:cNvPr id="347" name=""/>
            <p:cNvSpPr txBox="1"/>
            <p:nvPr/>
          </p:nvSpPr>
          <p:spPr>
            <a:xfrm>
              <a:off x="1547664" y="4879660"/>
              <a:ext cx="885996" cy="42154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eaLnBrk="0" hangingPunct="0">
                <a:spcBef>
                  <a:spcPct val="20000"/>
                </a:spcBef>
                <a:buSzPct val="120000"/>
                <a:buFont typeface="Wingdings"/>
                <a:buNone/>
                <a:defRPr/>
              </a:pPr>
              <a:r>
                <a:rPr lang="en-US" altLang="ko-KR" sz="2200">
                  <a:solidFill>
                    <a:srgbClr val="000000"/>
                  </a:solidFill>
                  <a:latin typeface="+mn-lt"/>
                  <a:ea typeface="맑은 고딕"/>
                </a:rPr>
                <a:t>No. 2</a:t>
              </a:r>
              <a:endParaRPr lang="en-US" altLang="ko-KR" sz="2200">
                <a:solidFill>
                  <a:srgbClr val="000000"/>
                </a:solidFill>
                <a:latin typeface="+mn-lt"/>
                <a:ea typeface="맑은 고딕"/>
              </a:endParaRPr>
            </a:p>
          </p:txBody>
        </p:sp>
        <p:sp>
          <p:nvSpPr>
            <p:cNvPr id="350" name=""/>
            <p:cNvSpPr/>
            <p:nvPr/>
          </p:nvSpPr>
          <p:spPr>
            <a:xfrm>
              <a:off x="1079612" y="1844824"/>
              <a:ext cx="1476164" cy="468052"/>
            </a:xfrm>
            <a:prstGeom prst="cloud">
              <a:avLst/>
            </a:prstGeom>
            <a:solidFill>
              <a:schemeClr val="accent3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8" name=""/>
                <p:cNvSpPr/>
                <p:nvPr/>
              </p:nvSpPr>
              <p:spPr>
                <a:xfrm>
                  <a:off x="1115616" y="1844824"/>
                  <a:ext cx="1476375" cy="4000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 xml:space="preserve"> </m:t>
                            </m:r>
                          </m:sub>
                        </m:sSub>
                        <m:r>
                          <a:rPr sz="1500" b="1" i="1">
                            <a:solidFill>
                              <a:srgbClr val="0000ff"/>
                            </a:solidFill>
                            <a:latin typeface="Cambria Math"/>
                            <a:sym typeface="Cambria Math"/>
                          </a:rPr>
                          <m:t>,</m:t>
                        </m:r>
                        <m:r>
                          <a:rPr sz="1500" b="1" i="1">
                            <a:solidFill>
                              <a:srgbClr val="0000ff"/>
                            </a:solidFill>
                            <a:latin typeface="Cambria Math"/>
                            <a:sym typeface="Cambria Math"/>
                          </a:rPr>
                          <m:t xml:space="preserve"> </m:t>
                        </m:r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 xml:space="preserve"> </m:t>
                            </m:r>
                          </m:sub>
                        </m:sSub>
                        <m:r>
                          <a:rPr sz="1500" b="1" i="1">
                            <a:solidFill>
                              <a:srgbClr val="0000ff"/>
                            </a:solidFill>
                            <a:latin typeface="Cambria Math"/>
                            <a:sym typeface="Cambria Math"/>
                          </a:rPr>
                          <m:t xml:space="preserve">, </m:t>
                        </m:r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𝒓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,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348" name=""/>
                <p:cNvSpPr txBox="1"/>
                <p:nvPr/>
              </p:nvSpPr>
              <p:spPr>
                <a:xfrm>
                  <a:off x="1115616" y="1844824"/>
                  <a:ext cx="1476375" cy="40005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</p:sp>
          </mc:Fallback>
        </mc:AlternateContent>
      </p:grpSp>
      <p:grpSp>
        <p:nvGrpSpPr>
          <p:cNvPr id="362" name="그룹 60"/>
          <p:cNvGrpSpPr/>
          <p:nvPr/>
        </p:nvGrpSpPr>
        <p:grpSpPr>
          <a:xfrm rot="0">
            <a:off x="3095836" y="2672916"/>
            <a:ext cx="324036" cy="576063"/>
            <a:chOff x="2640546" y="836712"/>
            <a:chExt cx="888770" cy="1692188"/>
          </a:xfrm>
        </p:grpSpPr>
        <p:sp>
          <p:nvSpPr>
            <p:cNvPr id="363" name="이등변 삼각형 49"/>
            <p:cNvSpPr/>
            <p:nvPr/>
          </p:nvSpPr>
          <p:spPr>
            <a:xfrm>
              <a:off x="2907432" y="1088740"/>
              <a:ext cx="360040" cy="1440160"/>
            </a:xfrm>
            <a:prstGeom prst="triangle">
              <a:avLst>
                <a:gd name="adj" fmla="val 50000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cxnSp>
          <p:nvCxnSpPr>
            <p:cNvPr id="364" name="직선 연결선 50"/>
            <p:cNvCxnSpPr/>
            <p:nvPr/>
          </p:nvCxnSpPr>
          <p:spPr>
            <a:xfrm>
              <a:off x="3051448" y="1592796"/>
              <a:ext cx="720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365" name="직선 연결선 51"/>
            <p:cNvCxnSpPr>
              <a:stCxn id="363" idx="1"/>
              <a:endCxn id="363" idx="5"/>
            </p:cNvCxnSpPr>
            <p:nvPr/>
          </p:nvCxnSpPr>
          <p:spPr>
            <a:xfrm>
              <a:off x="2997442" y="1808820"/>
              <a:ext cx="1800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366" name="직선 연결선 52"/>
            <p:cNvCxnSpPr/>
            <p:nvPr/>
          </p:nvCxnSpPr>
          <p:spPr>
            <a:xfrm>
              <a:off x="2951820" y="2096852"/>
              <a:ext cx="2520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sp>
          <p:nvSpPr>
            <p:cNvPr id="367" name="막힌 원호 54"/>
            <p:cNvSpPr/>
            <p:nvPr/>
          </p:nvSpPr>
          <p:spPr>
            <a:xfrm rot="5400000">
              <a:off x="2965267" y="1073990"/>
              <a:ext cx="576064" cy="389539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68" name="막힌 원호 55"/>
            <p:cNvSpPr/>
            <p:nvPr/>
          </p:nvSpPr>
          <p:spPr>
            <a:xfrm rot="5400000">
              <a:off x="2918887" y="1054375"/>
              <a:ext cx="823381" cy="397476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69" name="막힌 원호 57"/>
            <p:cNvSpPr/>
            <p:nvPr/>
          </p:nvSpPr>
          <p:spPr>
            <a:xfrm rot="16200000">
              <a:off x="2647073" y="1077959"/>
              <a:ext cx="576064" cy="381602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70" name="막힌 원호 58"/>
            <p:cNvSpPr/>
            <p:nvPr/>
          </p:nvSpPr>
          <p:spPr>
            <a:xfrm rot="16200000">
              <a:off x="2433176" y="1044082"/>
              <a:ext cx="828092" cy="413351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cxnSp>
        <p:nvCxnSpPr>
          <p:cNvPr id="372" name=""/>
          <p:cNvCxnSpPr>
            <a:endCxn id="313" idx="0"/>
          </p:cNvCxnSpPr>
          <p:nvPr/>
        </p:nvCxnSpPr>
        <p:spPr>
          <a:xfrm rot="10800000" flipV="1">
            <a:off x="1300603" y="3198552"/>
            <a:ext cx="858397" cy="260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tailEnd type="arrow"/>
          </a:ln>
          <a:effectLst/>
        </p:spPr>
      </p:cxnSp>
      <p:sp>
        <p:nvSpPr>
          <p:cNvPr id="374" name=""/>
          <p:cNvSpPr/>
          <p:nvPr/>
        </p:nvSpPr>
        <p:spPr>
          <a:xfrm>
            <a:off x="2159732" y="3104964"/>
            <a:ext cx="144016" cy="144016"/>
          </a:xfrm>
          <a:prstGeom prst="flowChartOr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>
              <a:solidFill>
                <a:schemeClr val="tx2"/>
              </a:solidFill>
              <a:latin typeface="+mj-lt"/>
              <a:ea typeface="맑은 고딕"/>
            </a:endParaRPr>
          </a:p>
        </p:txBody>
      </p:sp>
      <p:cxnSp>
        <p:nvCxnSpPr>
          <p:cNvPr id="375" name=""/>
          <p:cNvCxnSpPr/>
          <p:nvPr/>
        </p:nvCxnSpPr>
        <p:spPr>
          <a:xfrm flipV="1">
            <a:off x="2307167" y="2828135"/>
            <a:ext cx="910166" cy="3280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tailEnd type="arrow"/>
          </a:ln>
          <a:effectLst/>
        </p:spPr>
      </p:cxnSp>
      <p:cxnSp>
        <p:nvCxnSpPr>
          <p:cNvPr id="376" name=""/>
          <p:cNvCxnSpPr>
            <a:stCxn id="350" idx="1"/>
            <a:endCxn id="374" idx="0"/>
          </p:cNvCxnSpPr>
          <p:nvPr/>
        </p:nvCxnSpPr>
        <p:spPr>
          <a:xfrm>
            <a:off x="1817694" y="2780430"/>
            <a:ext cx="414046" cy="3245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자유형: 도형 303"/>
              <p:cNvSpPr/>
              <p:nvPr/>
            </p:nvSpPr>
            <p:spPr>
              <a:xfrm>
                <a:off x="4572000" y="2780928"/>
                <a:ext cx="3990975" cy="3067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d>
                        <m:dPr>
                          <m:begChr m:val="["/>
                          <m:endChr m:val="]"/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𝑃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 </m:t>
                      </m:r>
                      <m:d>
                        <m:dPr>
                          <m:begChr m:val="["/>
                          <m:endChr m:val="]"/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F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ast fading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matrix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: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</m:t>
                      </m:r>
                      <m:d>
                        <m:dPr>
                          <m:begChr m:val="["/>
                          <m:endChr m:val="]"/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0,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0,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,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,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,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𝑟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,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7" name=""/>
              <p:cNvSpPr txBox="1"/>
              <p:nvPr/>
            </p:nvSpPr>
            <p:spPr>
              <a:xfrm>
                <a:off x="4572000" y="2780928"/>
                <a:ext cx="3990975" cy="30670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cxnSp>
        <p:nvCxnSpPr>
          <p:cNvPr id="380" name=""/>
          <p:cNvCxnSpPr>
            <a:stCxn id="370" idx="0"/>
          </p:cNvCxnSpPr>
          <p:nvPr/>
        </p:nvCxnSpPr>
        <p:spPr>
          <a:xfrm rot="5400000">
            <a:off x="1444321" y="3471933"/>
            <a:ext cx="2251047" cy="1202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81" name=""/>
          <p:cNvCxnSpPr/>
          <p:nvPr/>
        </p:nvCxnSpPr>
        <p:spPr>
          <a:xfrm rot="5400000">
            <a:off x="3286126" y="2537092"/>
            <a:ext cx="306916" cy="2116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82" name=""/>
          <p:cNvSpPr txBox="1"/>
          <p:nvPr/>
        </p:nvSpPr>
        <p:spPr>
          <a:xfrm>
            <a:off x="539552" y="908720"/>
            <a:ext cx="7524836" cy="12325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umber of vehicles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: 3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Resource block: 3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eNodeB : 1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Update(time step 100ms)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539552" y="908720"/>
            <a:ext cx="7524836" cy="4228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3 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차량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,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1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eNodeB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pic>
        <p:nvPicPr>
          <p:cNvPr id="306" name="그림 277"/>
          <p:cNvPicPr>
            <a:picLocks noChangeAspect="1"/>
          </p:cNvPicPr>
          <p:nvPr/>
        </p:nvPicPr>
        <p:blipFill rotWithShape="1">
          <a:blip r:embed="rId3"/>
          <a:srcRect l="37020" t="16430" r="19630" b="41430"/>
          <a:stretch>
            <a:fillRect/>
          </a:stretch>
        </p:blipFill>
        <p:spPr>
          <a:xfrm>
            <a:off x="249480" y="1656207"/>
            <a:ext cx="4068452" cy="4050450"/>
          </a:xfrm>
          <a:prstGeom prst="rect">
            <a:avLst/>
          </a:prstGeom>
        </p:spPr>
      </p:pic>
      <p:grpSp>
        <p:nvGrpSpPr>
          <p:cNvPr id="307" name="그룹 278"/>
          <p:cNvGrpSpPr/>
          <p:nvPr/>
        </p:nvGrpSpPr>
        <p:grpSpPr>
          <a:xfrm rot="0">
            <a:off x="863588" y="2960948"/>
            <a:ext cx="254535" cy="153005"/>
            <a:chOff x="1439652" y="1484784"/>
            <a:chExt cx="1152128" cy="576064"/>
          </a:xfrm>
        </p:grpSpPr>
        <p:sp>
          <p:nvSpPr>
            <p:cNvPr id="308" name="순서도: 대체 처리 279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09" name="순서도: 대체 처리 280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0" name="타원 281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1" name="타원 282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2" name="사각형: 둥근 모서리 283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3" name="사각형: 둥근 모서리 284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314" name="그룹 285"/>
          <p:cNvGrpSpPr/>
          <p:nvPr/>
        </p:nvGrpSpPr>
        <p:grpSpPr>
          <a:xfrm rot="0">
            <a:off x="3218999" y="1878222"/>
            <a:ext cx="254535" cy="153005"/>
            <a:chOff x="1439652" y="1484784"/>
            <a:chExt cx="1152128" cy="576064"/>
          </a:xfrm>
        </p:grpSpPr>
        <p:sp>
          <p:nvSpPr>
            <p:cNvPr id="315" name="순서도: 대체 처리 286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6" name="순서도: 대체 처리 287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7" name="타원 288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8" name="타원 289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19" name="사각형: 둥근 모서리 290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20" name="사각형: 둥근 모서리 291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321" name="그룹 294"/>
          <p:cNvGrpSpPr/>
          <p:nvPr/>
        </p:nvGrpSpPr>
        <p:grpSpPr>
          <a:xfrm rot="0">
            <a:off x="1530208" y="4745891"/>
            <a:ext cx="254535" cy="153005"/>
            <a:chOff x="1439652" y="1484784"/>
            <a:chExt cx="1152128" cy="576064"/>
          </a:xfrm>
        </p:grpSpPr>
        <p:sp>
          <p:nvSpPr>
            <p:cNvPr id="322" name="순서도: 대체 처리 295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23" name="순서도: 대체 처리 296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24" name="타원 297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25" name="타원 298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26" name="사각형: 둥근 모서리 299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27" name="사각형: 둥근 모서리 300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sp>
        <p:nvSpPr>
          <p:cNvPr id="345" name=""/>
          <p:cNvSpPr txBox="1"/>
          <p:nvPr/>
        </p:nvSpPr>
        <p:spPr>
          <a:xfrm>
            <a:off x="393496" y="2498748"/>
            <a:ext cx="878728" cy="41565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No. 0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3071896" y="1484745"/>
            <a:ext cx="885996" cy="4215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No. 1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1293596" y="4869121"/>
            <a:ext cx="885996" cy="4215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No. 2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grpSp>
        <p:nvGrpSpPr>
          <p:cNvPr id="362" name="그룹 60"/>
          <p:cNvGrpSpPr/>
          <p:nvPr/>
        </p:nvGrpSpPr>
        <p:grpSpPr>
          <a:xfrm rot="0">
            <a:off x="2841768" y="2194325"/>
            <a:ext cx="324036" cy="576063"/>
            <a:chOff x="2640546" y="836712"/>
            <a:chExt cx="888770" cy="1692188"/>
          </a:xfrm>
        </p:grpSpPr>
        <p:sp>
          <p:nvSpPr>
            <p:cNvPr id="363" name="이등변 삼각형 49"/>
            <p:cNvSpPr/>
            <p:nvPr/>
          </p:nvSpPr>
          <p:spPr>
            <a:xfrm>
              <a:off x="2907432" y="1088740"/>
              <a:ext cx="360040" cy="1440160"/>
            </a:xfrm>
            <a:prstGeom prst="triangle">
              <a:avLst>
                <a:gd name="adj" fmla="val 50000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cxnSp>
          <p:nvCxnSpPr>
            <p:cNvPr id="364" name="직선 연결선 50"/>
            <p:cNvCxnSpPr/>
            <p:nvPr/>
          </p:nvCxnSpPr>
          <p:spPr>
            <a:xfrm>
              <a:off x="3051448" y="1592796"/>
              <a:ext cx="720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365" name="직선 연결선 51"/>
            <p:cNvCxnSpPr>
              <a:stCxn id="363" idx="1"/>
              <a:endCxn id="363" idx="5"/>
            </p:cNvCxnSpPr>
            <p:nvPr/>
          </p:nvCxnSpPr>
          <p:spPr>
            <a:xfrm>
              <a:off x="2997442" y="1808820"/>
              <a:ext cx="1800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366" name="직선 연결선 52"/>
            <p:cNvCxnSpPr/>
            <p:nvPr/>
          </p:nvCxnSpPr>
          <p:spPr>
            <a:xfrm>
              <a:off x="2951820" y="2096852"/>
              <a:ext cx="2520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sp>
          <p:nvSpPr>
            <p:cNvPr id="367" name="막힌 원호 54"/>
            <p:cNvSpPr/>
            <p:nvPr/>
          </p:nvSpPr>
          <p:spPr>
            <a:xfrm rot="5400000">
              <a:off x="2965267" y="1073990"/>
              <a:ext cx="576064" cy="389539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68" name="막힌 원호 55"/>
            <p:cNvSpPr/>
            <p:nvPr/>
          </p:nvSpPr>
          <p:spPr>
            <a:xfrm rot="5400000">
              <a:off x="2918887" y="1054375"/>
              <a:ext cx="823381" cy="397476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69" name="막힌 원호 57"/>
            <p:cNvSpPr/>
            <p:nvPr/>
          </p:nvSpPr>
          <p:spPr>
            <a:xfrm rot="16200000">
              <a:off x="2647073" y="1077959"/>
              <a:ext cx="576064" cy="381602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70" name="막힌 원호 58"/>
            <p:cNvSpPr/>
            <p:nvPr/>
          </p:nvSpPr>
          <p:spPr>
            <a:xfrm rot="16200000">
              <a:off x="2433176" y="1044082"/>
              <a:ext cx="828092" cy="413351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cxnSp>
        <p:nvCxnSpPr>
          <p:cNvPr id="384" name=""/>
          <p:cNvCxnSpPr/>
          <p:nvPr/>
        </p:nvCxnSpPr>
        <p:spPr>
          <a:xfrm>
            <a:off x="251520" y="5877272"/>
            <a:ext cx="8691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dk2"/>
            </a:solidFill>
            <a:prstDash val="solid"/>
            <a:round/>
            <a:tailEnd type="arrow"/>
          </a:ln>
          <a:effectLst/>
        </p:spPr>
      </p:cxnSp>
      <p:cxnSp>
        <p:nvCxnSpPr>
          <p:cNvPr id="385" name=""/>
          <p:cNvCxnSpPr>
            <a:endCxn id="306" idx="2"/>
          </p:cNvCxnSpPr>
          <p:nvPr/>
        </p:nvCxnSpPr>
        <p:spPr>
          <a:xfrm rot="16200000">
            <a:off x="2115489" y="5874874"/>
            <a:ext cx="33643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dk2"/>
            </a:solidFill>
            <a:prstDash val="solid"/>
            <a:round/>
          </a:ln>
          <a:effectLst/>
        </p:spPr>
      </p:cxnSp>
      <p:sp>
        <p:nvSpPr>
          <p:cNvPr id="386" name=""/>
          <p:cNvSpPr/>
          <p:nvPr/>
        </p:nvSpPr>
        <p:spPr>
          <a:xfrm>
            <a:off x="2051720" y="5985284"/>
            <a:ext cx="504056" cy="396044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>
                <a:solidFill>
                  <a:schemeClr val="tx2"/>
                </a:solidFill>
                <a:latin typeface="+mj-lt"/>
                <a:ea typeface="맑은 고딕"/>
              </a:rPr>
              <a:t>t0</a:t>
            </a:r>
            <a:endParaRPr lang="en-US" altLang="ko-KR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87" name=""/>
          <p:cNvSpPr/>
          <p:nvPr/>
        </p:nvSpPr>
        <p:spPr>
          <a:xfrm>
            <a:off x="6516216" y="5949280"/>
            <a:ext cx="504056" cy="396044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>
                <a:solidFill>
                  <a:schemeClr val="tx2"/>
                </a:solidFill>
                <a:latin typeface="+mj-lt"/>
                <a:ea typeface="맑은 고딕"/>
              </a:rPr>
              <a:t>t1</a:t>
            </a:r>
            <a:endParaRPr lang="en-US" altLang="ko-KR">
              <a:solidFill>
                <a:schemeClr val="tx2"/>
              </a:solidFill>
              <a:latin typeface="+mj-lt"/>
              <a:ea typeface="맑은 고딕"/>
            </a:endParaRPr>
          </a:p>
        </p:txBody>
      </p:sp>
      <p:cxnSp>
        <p:nvCxnSpPr>
          <p:cNvPr id="388" name=""/>
          <p:cNvCxnSpPr/>
          <p:nvPr/>
        </p:nvCxnSpPr>
        <p:spPr>
          <a:xfrm rot="16200000">
            <a:off x="6572053" y="5857438"/>
            <a:ext cx="3203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dk2"/>
            </a:solidFill>
            <a:prstDash val="solid"/>
            <a:round/>
          </a:ln>
          <a:effectLst/>
        </p:spPr>
      </p:cxnSp>
      <p:pic>
        <p:nvPicPr>
          <p:cNvPr id="389" name="그림 277"/>
          <p:cNvPicPr>
            <a:picLocks noChangeAspect="1"/>
          </p:cNvPicPr>
          <p:nvPr/>
        </p:nvPicPr>
        <p:blipFill rotWithShape="1">
          <a:blip r:embed="rId4"/>
          <a:srcRect l="37020" t="16430" r="19630" b="41430"/>
          <a:stretch>
            <a:fillRect/>
          </a:stretch>
        </p:blipFill>
        <p:spPr>
          <a:xfrm>
            <a:off x="4824028" y="1656207"/>
            <a:ext cx="4068452" cy="4050450"/>
          </a:xfrm>
          <a:prstGeom prst="rect">
            <a:avLst/>
          </a:prstGeom>
        </p:spPr>
      </p:pic>
      <p:grpSp>
        <p:nvGrpSpPr>
          <p:cNvPr id="390" name="그룹 278"/>
          <p:cNvGrpSpPr/>
          <p:nvPr/>
        </p:nvGrpSpPr>
        <p:grpSpPr>
          <a:xfrm rot="0">
            <a:off x="4970083" y="3059970"/>
            <a:ext cx="254535" cy="153005"/>
            <a:chOff x="1439652" y="1484784"/>
            <a:chExt cx="1152128" cy="576064"/>
          </a:xfrm>
        </p:grpSpPr>
        <p:sp>
          <p:nvSpPr>
            <p:cNvPr id="391" name="순서도: 대체 처리 279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92" name="순서도: 대체 처리 280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93" name="타원 281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94" name="타원 282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95" name="사각형: 둥근 모서리 283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96" name="사각형: 둥근 모서리 284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397" name="그룹 285"/>
          <p:cNvGrpSpPr/>
          <p:nvPr/>
        </p:nvGrpSpPr>
        <p:grpSpPr>
          <a:xfrm rot="0">
            <a:off x="7793547" y="2519910"/>
            <a:ext cx="254535" cy="153005"/>
            <a:chOff x="1439652" y="1484784"/>
            <a:chExt cx="1152128" cy="576064"/>
          </a:xfrm>
        </p:grpSpPr>
        <p:sp>
          <p:nvSpPr>
            <p:cNvPr id="398" name="순서도: 대체 처리 286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399" name="순서도: 대체 처리 287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00" name="타원 288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01" name="타원 289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02" name="사각형: 둥근 모서리 290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03" name="사각형: 둥근 모서리 291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404" name="그룹 294"/>
          <p:cNvGrpSpPr/>
          <p:nvPr/>
        </p:nvGrpSpPr>
        <p:grpSpPr>
          <a:xfrm rot="0">
            <a:off x="6104756" y="4288378"/>
            <a:ext cx="254535" cy="153005"/>
            <a:chOff x="1439652" y="1484784"/>
            <a:chExt cx="1152128" cy="576064"/>
          </a:xfrm>
        </p:grpSpPr>
        <p:sp>
          <p:nvSpPr>
            <p:cNvPr id="405" name="순서도: 대체 처리 295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06" name="순서도: 대체 처리 296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07" name="타원 297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08" name="타원 298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09" name="사각형: 둥근 모서리 299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10" name="사각형: 둥근 모서리 300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sp>
        <p:nvSpPr>
          <p:cNvPr id="411" name=""/>
          <p:cNvSpPr txBox="1"/>
          <p:nvPr/>
        </p:nvSpPr>
        <p:spPr>
          <a:xfrm>
            <a:off x="4499992" y="2597770"/>
            <a:ext cx="878728" cy="41565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No. 0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7646444" y="2126433"/>
            <a:ext cx="885996" cy="4215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No. 1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5868144" y="4411608"/>
            <a:ext cx="885996" cy="4215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No. 2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grpSp>
        <p:nvGrpSpPr>
          <p:cNvPr id="414" name="그룹 60"/>
          <p:cNvGrpSpPr/>
          <p:nvPr/>
        </p:nvGrpSpPr>
        <p:grpSpPr>
          <a:xfrm rot="0">
            <a:off x="7416316" y="2168859"/>
            <a:ext cx="324036" cy="576063"/>
            <a:chOff x="2640546" y="836712"/>
            <a:chExt cx="888770" cy="1692188"/>
          </a:xfrm>
        </p:grpSpPr>
        <p:sp>
          <p:nvSpPr>
            <p:cNvPr id="415" name="이등변 삼각형 49"/>
            <p:cNvSpPr/>
            <p:nvPr/>
          </p:nvSpPr>
          <p:spPr>
            <a:xfrm>
              <a:off x="2907432" y="1088740"/>
              <a:ext cx="360040" cy="1440160"/>
            </a:xfrm>
            <a:prstGeom prst="triangle">
              <a:avLst>
                <a:gd name="adj" fmla="val 50000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cxnSp>
          <p:nvCxnSpPr>
            <p:cNvPr id="416" name="직선 연결선 50"/>
            <p:cNvCxnSpPr/>
            <p:nvPr/>
          </p:nvCxnSpPr>
          <p:spPr>
            <a:xfrm>
              <a:off x="3051448" y="1592796"/>
              <a:ext cx="720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417" name="직선 연결선 51"/>
            <p:cNvCxnSpPr>
              <a:stCxn id="415" idx="1"/>
              <a:endCxn id="415" idx="5"/>
            </p:cNvCxnSpPr>
            <p:nvPr/>
          </p:nvCxnSpPr>
          <p:spPr>
            <a:xfrm>
              <a:off x="2997442" y="1808820"/>
              <a:ext cx="1800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418" name="직선 연결선 52"/>
            <p:cNvCxnSpPr/>
            <p:nvPr/>
          </p:nvCxnSpPr>
          <p:spPr>
            <a:xfrm>
              <a:off x="2951820" y="2096852"/>
              <a:ext cx="2520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sp>
          <p:nvSpPr>
            <p:cNvPr id="419" name="막힌 원호 54"/>
            <p:cNvSpPr/>
            <p:nvPr/>
          </p:nvSpPr>
          <p:spPr>
            <a:xfrm rot="5400000">
              <a:off x="2965267" y="1073990"/>
              <a:ext cx="576064" cy="389539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20" name="막힌 원호 55"/>
            <p:cNvSpPr/>
            <p:nvPr/>
          </p:nvSpPr>
          <p:spPr>
            <a:xfrm rot="5400000">
              <a:off x="2918887" y="1054375"/>
              <a:ext cx="823381" cy="397476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21" name="막힌 원호 57"/>
            <p:cNvSpPr/>
            <p:nvPr/>
          </p:nvSpPr>
          <p:spPr>
            <a:xfrm rot="16200000">
              <a:off x="2647073" y="1077959"/>
              <a:ext cx="576064" cy="381602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22" name="막힌 원호 58"/>
            <p:cNvSpPr/>
            <p:nvPr/>
          </p:nvSpPr>
          <p:spPr>
            <a:xfrm rot="16200000">
              <a:off x="2433176" y="1044082"/>
              <a:ext cx="828092" cy="413351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cxnSp>
        <p:nvCxnSpPr>
          <p:cNvPr id="424" name=""/>
          <p:cNvCxnSpPr/>
          <p:nvPr/>
        </p:nvCxnSpPr>
        <p:spPr>
          <a:xfrm>
            <a:off x="2267744" y="5913276"/>
            <a:ext cx="44796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25" name=""/>
          <p:cNvSpPr/>
          <p:nvPr/>
        </p:nvSpPr>
        <p:spPr>
          <a:xfrm>
            <a:off x="3995936" y="5985284"/>
            <a:ext cx="1080120" cy="324036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>
                <a:solidFill>
                  <a:schemeClr val="tx2"/>
                </a:solidFill>
                <a:latin typeface="+mj-lt"/>
                <a:ea typeface="맑은 고딕"/>
              </a:rPr>
              <a:t>100ms</a:t>
            </a:r>
            <a:endParaRPr lang="en-US" altLang="ko-KR">
              <a:solidFill>
                <a:schemeClr val="tx2"/>
              </a:solidFill>
              <a:latin typeface="+mj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Update(time step 100ms)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539552" y="908718"/>
            <a:ext cx="7524836" cy="284222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V2V link , V2I link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-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Pathloss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matrix update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V2V, V2I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link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에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Initialize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공식 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- Fast fading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matrix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V2V, V2I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link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에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Initialize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공식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Update(time step 100ms)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539552" y="908718"/>
            <a:ext cx="7524836" cy="525205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V2V link Shadowing matrix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V2I link Shadowing matrix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7" name=""/>
              <p:cNvSpPr/>
              <p:nvPr/>
            </p:nvSpPr>
            <p:spPr>
              <a:xfrm>
                <a:off x="971600" y="1498476"/>
                <a:ext cx="5562600" cy="17145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=</m:t>
                      </m:r>
                      <m:sSup>
                        <m:sSup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-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num>
                            <m:den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_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𝑐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𝑜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𝑟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𝑟</m:t>
                              </m:r>
                            </m:den>
                          </m:f>
                        </m:sup>
                      </m:sSup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×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-1)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radPr>
                        <m:deg/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1-</m:t>
                          </m:r>
                          <m:sSup>
                            <m:sSup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-2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𝐷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_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𝑐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𝑜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𝑟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𝑟</m:t>
                                  </m:r>
                                </m:den>
                              </m:f>
                            </m:sup>
                          </m:sSup>
                        </m:e>
                      </m:rad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×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𝑁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_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d>
                        <m:d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</m:d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𝑁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𝐷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𝐷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𝐷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_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10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-1) :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𝑁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_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) :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𝒩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(0,</m:t>
                      </m:r>
                      <m:sSup>
                        <m:sSup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𝜎</m:t>
                          </m:r>
                        </m:e>
                        <m:sup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),   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= 3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= 4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7" name=""/>
              <p:cNvSpPr txBox="1"/>
              <p:nvPr/>
            </p:nvSpPr>
            <p:spPr>
              <a:xfrm>
                <a:off x="971600" y="1498476"/>
                <a:ext cx="5562600" cy="1714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8" name=""/>
              <p:cNvSpPr/>
              <p:nvPr/>
            </p:nvSpPr>
            <p:spPr>
              <a:xfrm>
                <a:off x="996491" y="4221088"/>
                <a:ext cx="4619625" cy="17145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=</m:t>
                      </m:r>
                      <m:sSup>
                        <m:sSup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-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num>
                            <m:den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_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𝑐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𝑜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𝑟</m:t>
                              </m:r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𝑟</m:t>
                              </m:r>
                            </m:den>
                          </m:f>
                        </m:sup>
                      </m:sSup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×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-1)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radPr>
                        <m:deg/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1-</m:t>
                          </m:r>
                          <m:sSup>
                            <m:sSup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-2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𝐷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_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𝑐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𝑜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𝑟</m:t>
                                  </m:r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𝑟</m:t>
                                  </m:r>
                                </m:den>
                              </m:f>
                            </m:sup>
                          </m:sSup>
                        </m:e>
                      </m:rad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×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𝑁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_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d>
                        <m:d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</m:d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𝑁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𝐷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𝐷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𝐷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_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5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0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-1) :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𝑁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_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) :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𝒩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(0,</m:t>
                      </m:r>
                      <m:sSup>
                        <m:sSup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𝜎</m:t>
                          </m:r>
                        </m:e>
                        <m:sup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),   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=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8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8" name=""/>
              <p:cNvSpPr txBox="1"/>
              <p:nvPr/>
            </p:nvSpPr>
            <p:spPr>
              <a:xfrm>
                <a:off x="996491" y="4221088"/>
                <a:ext cx="4619625" cy="17145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grpSp>
        <p:nvGrpSpPr>
          <p:cNvPr id="429" name="그룹 83"/>
          <p:cNvGrpSpPr/>
          <p:nvPr/>
        </p:nvGrpSpPr>
        <p:grpSpPr>
          <a:xfrm rot="0">
            <a:off x="7272300" y="2456892"/>
            <a:ext cx="612068" cy="360039"/>
            <a:chOff x="1439652" y="1484784"/>
            <a:chExt cx="1152128" cy="576064"/>
          </a:xfrm>
          <a:solidFill>
            <a:schemeClr val="lt1"/>
          </a:solidFill>
        </p:grpSpPr>
        <p:sp>
          <p:nvSpPr>
            <p:cNvPr id="430" name="순서도: 대체 처리 84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grpFill/>
            <a:ln w="12700" cap="flat" cmpd="sng" algn="ctr">
              <a:solidFill>
                <a:schemeClr val="dk2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31" name="순서도: 대체 처리 85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grpFill/>
            <a:ln w="12700" cap="flat" cmpd="sng" algn="ctr">
              <a:solidFill>
                <a:schemeClr val="dk2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32" name="타원 86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grpFill/>
            <a:ln w="12700" cap="flat" cmpd="sng" algn="ctr">
              <a:solidFill>
                <a:schemeClr val="dk2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33" name="타원 87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grpFill/>
            <a:ln w="12700" cap="flat" cmpd="sng" algn="ctr">
              <a:solidFill>
                <a:schemeClr val="dk2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34" name="사각형: 둥근 모서리 88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grpFill/>
            <a:ln w="12700" cap="flat" cmpd="sng" algn="ctr">
              <a:solidFill>
                <a:schemeClr val="dk2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35" name="사각형: 둥근 모서리 89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grpFill/>
            <a:ln w="12700" cap="flat" cmpd="sng" algn="ctr">
              <a:solidFill>
                <a:schemeClr val="dk2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436" name="그룹 83"/>
          <p:cNvGrpSpPr/>
          <p:nvPr/>
        </p:nvGrpSpPr>
        <p:grpSpPr>
          <a:xfrm rot="0">
            <a:off x="7308304" y="4437112"/>
            <a:ext cx="612068" cy="360039"/>
            <a:chOff x="1439652" y="1484784"/>
            <a:chExt cx="1152128" cy="576064"/>
          </a:xfrm>
        </p:grpSpPr>
        <p:sp>
          <p:nvSpPr>
            <p:cNvPr id="437" name="순서도: 대체 처리 84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38" name="순서도: 대체 처리 85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39" name="타원 86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40" name="타원 87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41" name="사각형: 둥근 모서리 88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442" name="사각형: 둥근 모서리 89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cxnSp>
        <p:nvCxnSpPr>
          <p:cNvPr id="443" name=""/>
          <p:cNvCxnSpPr>
            <a:stCxn id="433" idx="2"/>
          </p:cNvCxnSpPr>
          <p:nvPr/>
        </p:nvCxnSpPr>
        <p:spPr>
          <a:xfrm rot="5400000">
            <a:off x="6827009" y="3585417"/>
            <a:ext cx="1652574" cy="3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4" name=""/>
              <p:cNvSpPr/>
              <p:nvPr/>
            </p:nvSpPr>
            <p:spPr>
              <a:xfrm>
                <a:off x="5762389" y="3429000"/>
                <a:ext cx="2085975" cy="3714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𝐷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(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44" name=""/>
              <p:cNvSpPr txBox="1"/>
              <p:nvPr/>
            </p:nvSpPr>
            <p:spPr>
              <a:xfrm>
                <a:off x="5762389" y="3429000"/>
                <a:ext cx="2085975" cy="3714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Analisis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Development Environment</a:t>
            </a:r>
            <a:endParaRPr lang="ko-KR" altLang="en-US" sz="27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400"/>
              <a:t>Win10 Pro x64</a:t>
            </a:r>
          </a:p>
          <a:p>
            <a:pPr lvl="0">
              <a:defRPr/>
            </a:pPr>
            <a:r>
              <a:rPr lang="en-US" altLang="ko-KR" sz="2400"/>
              <a:t>Anaconda</a:t>
            </a:r>
          </a:p>
          <a:p>
            <a:pPr lvl="0">
              <a:defRPr/>
            </a:pPr>
            <a:r>
              <a:rPr lang="en-US" altLang="ko-KR" sz="2400"/>
              <a:t>Python 3.7.3 Version</a:t>
            </a:r>
          </a:p>
          <a:p>
            <a:pPr lvl="0">
              <a:defRPr/>
            </a:pPr>
            <a:r>
              <a:rPr lang="en-US" altLang="ko-KR" sz="2400"/>
              <a:t>Pytorch 1.8.0</a:t>
            </a:r>
          </a:p>
          <a:p>
            <a:pPr lvl="0">
              <a:defRPr/>
            </a:pPr>
            <a:r>
              <a:rPr lang="en-US" altLang="ko-KR" sz="2400"/>
              <a:t>Pandas 1.2.3</a:t>
            </a:r>
          </a:p>
          <a:p>
            <a:pPr lvl="0">
              <a:defRPr/>
            </a:pPr>
            <a:r>
              <a:rPr lang="en-US" altLang="ko-KR" sz="2400"/>
              <a:t>Matplotlib 3.3.4</a:t>
            </a:r>
          </a:p>
          <a:p>
            <a:pPr lvl="0">
              <a:defRPr/>
            </a:pPr>
            <a:r>
              <a:rPr lang="en-US" altLang="ko-KR" sz="2400"/>
              <a:t>Numpy 1.19.2</a:t>
            </a:r>
          </a:p>
          <a:p>
            <a:pPr lvl="0">
              <a:defRPr/>
            </a:pP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Reference</a:t>
            </a:r>
            <a:endParaRPr lang="ko-KR" altLang="en-US" sz="27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257175" y="914400"/>
            <a:ext cx="8610600" cy="5715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Wingdings"/>
              <a:buChar char="§"/>
              <a:defRPr sz="20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18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/>
              <a:buChar char="l"/>
              <a:defRPr sz="16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/>
              <a:buChar char=""/>
              <a:defRPr sz="14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4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[1]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Neural Networks and Deep Learning,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Charu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C. Aggarwal</a:t>
            </a:r>
          </a:p>
          <a:p>
            <a:pPr marL="0" indent="0">
              <a:buNone/>
              <a:defRPr/>
            </a:pP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[2]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Throughput Analysis of Proportional Fair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Scheduling,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Jaewoo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So, Senior Member, IEEE</a:t>
            </a:r>
          </a:p>
          <a:p>
            <a:pPr marL="0" indent="0">
              <a:buNone/>
              <a:defRPr/>
            </a:pP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[3]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밑바닥 부터 시작하는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딥러닝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사이토 고키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한빛미디어</a:t>
            </a:r>
            <a:endParaRPr lang="ko-KR" altLang="en-US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[4]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PyTorch를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활용한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강화학습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/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심층강화학습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실전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입문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오가와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유타로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위키북스</a:t>
            </a:r>
            <a:endParaRPr lang="ko-KR" altLang="en-US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i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[5] </a:t>
            </a:r>
            <a:r>
              <a:rPr lang="en-US" altLang="ko-KR" sz="1600" b="1" dirty="0"/>
              <a:t>Logistic Regression</a:t>
            </a:r>
            <a:r>
              <a:rPr lang="en-US" altLang="ko-KR" sz="1600" b="1" kern="0" dirty="0">
                <a:latin typeface="+mn-ea"/>
              </a:rPr>
              <a:t>, </a:t>
            </a:r>
            <a:r>
              <a:rPr lang="en-US" altLang="ko-KR" sz="1000" b="1" kern="0" dirty="0">
                <a:latin typeface="+mn-ea"/>
                <a:hlinkClick r:id="rId3"/>
              </a:rPr>
              <a:t>http://hleecaster.com/ml-logistic-regression-concept/</a:t>
            </a:r>
            <a:endParaRPr lang="en-US" altLang="ko-KR" sz="1000" b="1" kern="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b="1" kern="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[6] </a:t>
            </a:r>
            <a:r>
              <a:rPr lang="en-US" altLang="ko-KR" sz="1600" b="1" dirty="0"/>
              <a:t>How to Choose Loss Functions When Training Deep Learning Neural Networks</a:t>
            </a: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, </a:t>
            </a:r>
            <a:r>
              <a:rPr lang="en-US" altLang="ko-KR" sz="1000" b="1" kern="0" dirty="0">
                <a:latin typeface="+mn-ea"/>
                <a:hlinkClick r:id="rId4"/>
              </a:rPr>
              <a:t>https://machinelearningmastery.com/how-to-choose-loss-functions-when-training-deep-learning-neural-networks/</a:t>
            </a:r>
            <a:endParaRPr lang="en-US" altLang="ko-KR" sz="1000" b="1" kern="0" dirty="0">
              <a:latin typeface="+mn-ea"/>
            </a:endParaRPr>
          </a:p>
          <a:p>
            <a:pPr marL="0" indent="0">
              <a:buFont typeface="Wingdings"/>
              <a:buNone/>
              <a:defRPr/>
            </a:pPr>
            <a:endParaRPr lang="en-US" altLang="ko-KR" sz="1600" b="1" kern="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[7]</a:t>
            </a:r>
            <a:r>
              <a:rPr lang="en-US" altLang="ko-KR" b="1" dirty="0"/>
              <a:t> </a:t>
            </a:r>
            <a:r>
              <a:rPr lang="en-US" altLang="ko-KR" sz="1600" b="1" dirty="0"/>
              <a:t>Probability Density Functions (PDFs) and Cumulative Distribution Functions (CDFs) for Continuous Random Variables, </a:t>
            </a:r>
            <a:r>
              <a:rPr lang="en-US" altLang="ko-KR" sz="1000" b="1" kern="0" dirty="0">
                <a:latin typeface="+mn-ea"/>
              </a:rPr>
              <a:t>https://stats.libretexts.org/Courses/Saint_Mary's_College_Notre_Dame/MATH_345__-_Probability_(Kuter)/4%3A_Continuous_Random_Variables/4.1%3A_Probability_Density_Functions_(PDFs)_and_Cumulative_Distribution_Functions_(CDFs)_for_Continuous_Random_Variables</a:t>
            </a:r>
            <a:endParaRPr lang="en-US" altLang="ko-KR" sz="1000" kern="0" dirty="0">
              <a:latin typeface="+mn-ea"/>
            </a:endParaRPr>
          </a:p>
          <a:p>
            <a:pPr lvl="0">
              <a:defRPr/>
            </a:pPr>
            <a:endParaRPr lang="en-US" altLang="ko-KR" sz="1600" kern="0" dirty="0">
              <a:latin typeface="+mn-ea"/>
              <a:ea typeface="+mn-ea"/>
            </a:endParaRPr>
          </a:p>
          <a:p>
            <a:pPr marL="0" indent="0">
              <a:buFont typeface="Wingdings"/>
              <a:buNone/>
              <a:defRPr/>
            </a:pPr>
            <a:endParaRPr lang="en-US" altLang="ko-KR" sz="1600" kern="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Symbols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9668" y="872716"/>
            <a:ext cx="8824664" cy="168760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■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 PC5 :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이동 핸드세트가 무선 채널을 통해 다른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UE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와 직접 통신하는 인터페이스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. 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    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(C-V2X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에서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PC5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인터페이스는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V2V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및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V2I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의 직접 통신으로 사용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.)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ko-KR" altLang="en-US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ko-KR" altLang="en-US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ko-KR" altLang="en-US" sz="15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700"/>
              <a:t>시나리오 및 하이퍼 파라미터 값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50380" y="836712"/>
          <a:ext cx="8852535" cy="495423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09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1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26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Parameter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15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Carrier frequency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 PC5 based V2V : 6 GHz, 2 GHz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V2I : 6GHz (Baseline) for UE type (RSU), 2GHz for eNB type RSU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5042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Bandwidth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 PC5 based V2V : 10 MHz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V2I : 10MHz for UE type RSU, 10MHz for each of Down link and Up link in FDD, 20MHz in TDD for eNB type RSU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V2P : 10 MHz is 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338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Number of carriers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One carrier is 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338">
                <a:tc row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Vehicle UE, UE type RSU, Pedestrain UE paraters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Antenna 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-1.5m for vehicle UE and pedestrain UE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- 5 m for UE type RSU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33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Antenna gain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- 3 dBi for vehicle UE and UE type RSU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- 0 dBi for pedestrain 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26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Antenna 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Omni 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33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Maximum transmit 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23 dBm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38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Noise figure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9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700"/>
              <a:t>생성 </a:t>
            </a:r>
            <a:r>
              <a:rPr lang="en-US" altLang="ko-KR" sz="2700"/>
              <a:t>Block diagram(Urban case)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14" name="직사각형 13"/>
          <p:cNvSpPr/>
          <p:nvPr/>
        </p:nvSpPr>
        <p:spPr>
          <a:xfrm>
            <a:off x="5148064" y="944724"/>
            <a:ext cx="3780472" cy="46805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Create</a:t>
            </a: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Road </a:t>
            </a:r>
          </a:p>
        </p:txBody>
      </p:sp>
      <p:cxnSp>
        <p:nvCxnSpPr>
          <p:cNvPr id="15" name="직선 화살표 연결선 14"/>
          <p:cNvCxnSpPr>
            <a:stCxn id="14" idx="2"/>
            <a:endCxn id="16" idx="0"/>
          </p:cNvCxnSpPr>
          <p:nvPr/>
        </p:nvCxnSpPr>
        <p:spPr>
          <a:xfrm rot="16200000" flipH="1">
            <a:off x="6966295" y="1484780"/>
            <a:ext cx="14400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16" name="직사각형 15"/>
          <p:cNvSpPr/>
          <p:nvPr/>
        </p:nvSpPr>
        <p:spPr>
          <a:xfrm>
            <a:off x="5148064" y="1556785"/>
            <a:ext cx="3780472" cy="468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Drop vehicle, base station </a:t>
            </a: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(position)</a:t>
            </a:r>
          </a:p>
        </p:txBody>
      </p:sp>
      <p:cxnSp>
        <p:nvCxnSpPr>
          <p:cNvPr id="18" name="직선 화살표 연결선 17"/>
          <p:cNvCxnSpPr>
            <a:stCxn id="16" idx="2"/>
            <a:endCxn id="19" idx="0"/>
          </p:cNvCxnSpPr>
          <p:nvPr/>
        </p:nvCxnSpPr>
        <p:spPr>
          <a:xfrm rot="16200000" flipH="1">
            <a:off x="6966291" y="2096852"/>
            <a:ext cx="1440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19" name="직사각형 18"/>
          <p:cNvSpPr/>
          <p:nvPr/>
        </p:nvSpPr>
        <p:spPr>
          <a:xfrm>
            <a:off x="5148064" y="2168861"/>
            <a:ext cx="3780472" cy="432046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- Set vehicle state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(direction, velocity...)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148064" y="2744889"/>
            <a:ext cx="3780472" cy="252031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- t = 0 Init / t &gt; 0 Update V2V(Vehicle to Vehicle) link     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NxN matrix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Large scale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Path loss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Shadowing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Small scale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Fast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- t = 0 Init / t &gt; 0 Update V2I(Vehicle to Infrastructure)  link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- 1XN matrix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Large scale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Path loss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Shadowing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Small scale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Fast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48012" y="5373209"/>
            <a:ext cx="3780472" cy="468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chemeClr val="tx2"/>
                </a:solidFill>
                <a:latin typeface="+mj-lt"/>
                <a:ea typeface="맑은 고딕"/>
              </a:rPr>
              <a:t>Update vehicle position based on vehicle state</a:t>
            </a:r>
          </a:p>
        </p:txBody>
      </p:sp>
      <p:cxnSp>
        <p:nvCxnSpPr>
          <p:cNvPr id="23" name="직선 화살표 연결선 22"/>
          <p:cNvCxnSpPr>
            <a:stCxn id="21" idx="2"/>
            <a:endCxn id="22" idx="0"/>
          </p:cNvCxnSpPr>
          <p:nvPr/>
        </p:nvCxnSpPr>
        <p:spPr>
          <a:xfrm rot="5400000">
            <a:off x="6984271" y="5319181"/>
            <a:ext cx="108006" cy="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cxnSp>
        <p:nvCxnSpPr>
          <p:cNvPr id="25" name="연결선: 꺾임 24"/>
          <p:cNvCxnSpPr>
            <a:stCxn id="22" idx="2"/>
            <a:endCxn id="21" idx="1"/>
          </p:cNvCxnSpPr>
          <p:nvPr/>
        </p:nvCxnSpPr>
        <p:spPr>
          <a:xfrm rot="5400000" flipH="1">
            <a:off x="5175045" y="3978065"/>
            <a:ext cx="1836222" cy="1890184"/>
          </a:xfrm>
          <a:prstGeom prst="bentConnector4">
            <a:avLst>
              <a:gd name="adj1" fmla="val -7345"/>
              <a:gd name="adj2" fmla="val 10734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68106" y="1933151"/>
            <a:ext cx="4403893" cy="3440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Vehicle-to-vehicle channels are updated during the simulation as follows: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- Let N be the number of vehicle UE in system simulation 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- Initialization (at time 0)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N vehicle locations are generated per agreed drop model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PL (0) – NxN matrix generated as per vehicle locations and agreed channel models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Shadowing (in log domain): S(0) – NxN i.i.d. (with the exception that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shadowing between two vehicles should be the same in the two 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directions) normal matrix generated as per agreed shadowing model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Fading (0) – NxN i.i.d. processes with a common distribution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- Update (at time 100*n ms)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Vehicle locations are updated as per agreed update rules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PL(n) – N x N matrix generated as per updated vehicle locations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S(n) = exp(-D/D_corr) .* S(n-1) +sqrt{ (1-exp(-2*D/D_corr))}.*N_S(n)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- where N_S(n) is an NxN  i.i.d. (with the exception that shadowing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  between two vehicles should be the same in the two directions)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  normal matrix generated  as per the agreed shadowing model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D is the update distance matrix where D(i,j) is change in distance of 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link i to j from time n-1 to time n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Fading process is not impacted due to vehicle location updates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(fading is only updated due to time)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UE performance should reflect fast fading variation within the subframe </a:t>
            </a:r>
          </a:p>
        </p:txBody>
      </p:sp>
      <p:cxnSp>
        <p:nvCxnSpPr>
          <p:cNvPr id="27" name="직선 화살표 연결선 26"/>
          <p:cNvCxnSpPr>
            <a:stCxn id="19" idx="2"/>
            <a:endCxn id="21" idx="0"/>
          </p:cNvCxnSpPr>
          <p:nvPr/>
        </p:nvCxnSpPr>
        <p:spPr>
          <a:xfrm rot="16200000" flipH="1">
            <a:off x="6966309" y="2672898"/>
            <a:ext cx="1439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Create Road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69558" y="980728"/>
          <a:ext cx="8604885" cy="52795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Urban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Number of lanes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2 in each direction (4 lanes in total in eacy street)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Lane 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3.5m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5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Road grid size by the distance beetween intersections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433m * 250m</a:t>
                      </a:r>
                    </a:p>
                    <a:p>
                      <a:pPr>
                        <a:defRPr/>
                      </a:pPr>
                      <a:r>
                        <a:rPr lang="en-US" altLang="ko-KR" sz="1900"/>
                        <a:t>Note that 3 m is reserved for side walk per direction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Simulation area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Minimum [1299 m * 750 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80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Vehicle 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Average inter-vehicle distance in the same lane is 2.5 sec * absolute vehicle speed. Baseline: The same density/speed in all the lanes in one simulation.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Absolute vehicle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15 km/h,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Create Road(Urban case)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1680" y="906385"/>
            <a:ext cx="4969939" cy="5690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54477" y="908685"/>
            <a:ext cx="4401999" cy="50406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Drop vehicle, base station </a:t>
            </a:r>
            <a:r>
              <a:rPr lang="en-US" altLang="ko-KR" sz="2700"/>
              <a:t>(Urban case)</a:t>
            </a:r>
            <a:endParaRPr lang="en-US" altLang="ko-KR" sz="270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9552" y="2667802"/>
            <a:ext cx="3143723" cy="3605513"/>
          </a:xfrm>
          <a:prstGeom prst="rect">
            <a:avLst/>
          </a:prstGeom>
        </p:spPr>
      </p:pic>
      <p:cxnSp>
        <p:nvCxnSpPr>
          <p:cNvPr id="41" name="직선 연결선 40"/>
          <p:cNvCxnSpPr/>
          <p:nvPr/>
        </p:nvCxnSpPr>
        <p:spPr>
          <a:xfrm>
            <a:off x="2267744" y="4509120"/>
            <a:ext cx="3276364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2" name="직선 연결선 41"/>
          <p:cNvCxnSpPr/>
          <p:nvPr/>
        </p:nvCxnSpPr>
        <p:spPr>
          <a:xfrm flipV="1">
            <a:off x="2267744" y="1088740"/>
            <a:ext cx="3240360" cy="3096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3" name="직선 연결선 42"/>
          <p:cNvCxnSpPr/>
          <p:nvPr/>
        </p:nvCxnSpPr>
        <p:spPr>
          <a:xfrm flipV="1">
            <a:off x="2483768" y="1052736"/>
            <a:ext cx="6336704" cy="3132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4" name="직선 연결선 43"/>
          <p:cNvCxnSpPr/>
          <p:nvPr/>
        </p:nvCxnSpPr>
        <p:spPr>
          <a:xfrm>
            <a:off x="2447764" y="4545124"/>
            <a:ext cx="6336704" cy="11161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grpSp>
        <p:nvGrpSpPr>
          <p:cNvPr id="61" name="그룹 60"/>
          <p:cNvGrpSpPr/>
          <p:nvPr/>
        </p:nvGrpSpPr>
        <p:grpSpPr>
          <a:xfrm rot="0">
            <a:off x="7213054" y="3248980"/>
            <a:ext cx="203262" cy="540060"/>
            <a:chOff x="2640546" y="836712"/>
            <a:chExt cx="888770" cy="1692188"/>
          </a:xfrm>
        </p:grpSpPr>
        <p:sp>
          <p:nvSpPr>
            <p:cNvPr id="50" name="이등변 삼각형 49"/>
            <p:cNvSpPr/>
            <p:nvPr/>
          </p:nvSpPr>
          <p:spPr>
            <a:xfrm>
              <a:off x="2907432" y="1088740"/>
              <a:ext cx="360040" cy="1440160"/>
            </a:xfrm>
            <a:prstGeom prst="triangle">
              <a:avLst>
                <a:gd name="adj" fmla="val 50000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3051448" y="1592796"/>
              <a:ext cx="720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52" name="직선 연결선 51"/>
            <p:cNvCxnSpPr>
              <a:stCxn id="50" idx="1"/>
              <a:endCxn id="50" idx="5"/>
            </p:cNvCxnSpPr>
            <p:nvPr/>
          </p:nvCxnSpPr>
          <p:spPr>
            <a:xfrm>
              <a:off x="2997442" y="1808820"/>
              <a:ext cx="1800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>
            <a:xfrm>
              <a:off x="2951820" y="2096852"/>
              <a:ext cx="2520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sp>
          <p:nvSpPr>
            <p:cNvPr id="55" name="막힌 원호 54"/>
            <p:cNvSpPr/>
            <p:nvPr/>
          </p:nvSpPr>
          <p:spPr>
            <a:xfrm rot="5400000">
              <a:off x="2965267" y="1073990"/>
              <a:ext cx="576064" cy="389539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56" name="막힌 원호 55"/>
            <p:cNvSpPr/>
            <p:nvPr/>
          </p:nvSpPr>
          <p:spPr>
            <a:xfrm rot="5400000">
              <a:off x="2918887" y="1054375"/>
              <a:ext cx="823381" cy="397476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58" name="막힌 원호 57"/>
            <p:cNvSpPr/>
            <p:nvPr/>
          </p:nvSpPr>
          <p:spPr>
            <a:xfrm rot="16200000">
              <a:off x="2647073" y="1077959"/>
              <a:ext cx="576064" cy="381602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59" name="막힌 원호 58"/>
            <p:cNvSpPr/>
            <p:nvPr/>
          </p:nvSpPr>
          <p:spPr>
            <a:xfrm rot="16200000">
              <a:off x="2433176" y="1044082"/>
              <a:ext cx="828092" cy="413351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 rot="0">
            <a:off x="6372200" y="2412652"/>
            <a:ext cx="119384" cy="80243"/>
            <a:chOff x="1439652" y="1484784"/>
            <a:chExt cx="1152128" cy="576064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6" name="사각형: 둥근 모서리 65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7" name="사각형: 둥근 모서리 66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 rot="0">
            <a:off x="5616116" y="3717032"/>
            <a:ext cx="119384" cy="80243"/>
            <a:chOff x="1439652" y="1484784"/>
            <a:chExt cx="1152128" cy="576064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5" name="사각형: 둥근 모서리 74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6" name="사각형: 둥근 모서리 75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 rot="0">
            <a:off x="7476951" y="1844824"/>
            <a:ext cx="119384" cy="80243"/>
            <a:chOff x="1439652" y="1484784"/>
            <a:chExt cx="1152128" cy="576064"/>
          </a:xfrm>
        </p:grpSpPr>
        <p:sp>
          <p:nvSpPr>
            <p:cNvPr id="78" name="순서도: 대체 처리 77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2" name="사각형: 둥근 모서리 81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3" name="사각형: 둥근 모서리 82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 rot="0">
            <a:off x="7800987" y="2916709"/>
            <a:ext cx="119384" cy="80243"/>
            <a:chOff x="1439652" y="1484784"/>
            <a:chExt cx="1152128" cy="576064"/>
          </a:xfrm>
        </p:grpSpPr>
        <p:sp>
          <p:nvSpPr>
            <p:cNvPr id="85" name="순서도: 대체 처리 84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9" name="사각형: 둥근 모서리 88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0" name="사각형: 둥근 모서리 89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 rot="0">
            <a:off x="7404943" y="5553236"/>
            <a:ext cx="119384" cy="80243"/>
            <a:chOff x="1439652" y="1484784"/>
            <a:chExt cx="1152128" cy="576064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6" name="사각형: 둥근 모서리 95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7" name="사각형: 둥근 모서리 96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 rot="0">
            <a:off x="6504843" y="4788917"/>
            <a:ext cx="119384" cy="80243"/>
            <a:chOff x="1439652" y="1484784"/>
            <a:chExt cx="1152128" cy="576064"/>
          </a:xfrm>
        </p:grpSpPr>
        <p:sp>
          <p:nvSpPr>
            <p:cNvPr id="99" name="순서도: 대체 처리 98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3" name="사각형: 둥근 모서리 102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4" name="사각형: 둥근 모서리 103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 rot="0">
            <a:off x="7476951" y="4401108"/>
            <a:ext cx="119384" cy="80243"/>
            <a:chOff x="1439652" y="1484784"/>
            <a:chExt cx="1152128" cy="576064"/>
          </a:xfrm>
        </p:grpSpPr>
        <p:sp>
          <p:nvSpPr>
            <p:cNvPr id="106" name="순서도: 대체 처리 105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0" name="사각형: 둥근 모서리 109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1" name="사각형: 둥근 모서리 110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 rot="0">
            <a:off x="6696236" y="4860925"/>
            <a:ext cx="119384" cy="80243"/>
            <a:chOff x="1439652" y="1484784"/>
            <a:chExt cx="1152128" cy="576064"/>
          </a:xfrm>
        </p:grpSpPr>
        <p:sp>
          <p:nvSpPr>
            <p:cNvPr id="113" name="순서도: 대체 처리 112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7" name="사각형: 둥근 모서리 116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8" name="사각형: 둥근 모서리 117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 rot="0">
            <a:off x="8629079" y="2448657"/>
            <a:ext cx="119384" cy="80243"/>
            <a:chOff x="1439652" y="1484784"/>
            <a:chExt cx="1152128" cy="576064"/>
          </a:xfrm>
        </p:grpSpPr>
        <p:sp>
          <p:nvSpPr>
            <p:cNvPr id="120" name="순서도: 대체 처리 119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3" name="타원 122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4" name="사각형: 둥근 모서리 123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5" name="사각형: 둥근 모서리 124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 rot="0">
            <a:off x="5892775" y="5445224"/>
            <a:ext cx="119384" cy="80243"/>
            <a:chOff x="1439652" y="1484784"/>
            <a:chExt cx="1152128" cy="576064"/>
          </a:xfrm>
        </p:grpSpPr>
        <p:sp>
          <p:nvSpPr>
            <p:cNvPr id="127" name="순서도: 대체 처리 126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8" name="순서도: 대체 처리 127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9" name="타원 128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0" name="타원 129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1" name="사각형: 둥근 모서리 130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2" name="사각형: 둥근 모서리 131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 rot="0">
            <a:off x="6504843" y="1268760"/>
            <a:ext cx="119384" cy="80243"/>
            <a:chOff x="1439652" y="1484784"/>
            <a:chExt cx="1152128" cy="576064"/>
          </a:xfrm>
        </p:grpSpPr>
        <p:sp>
          <p:nvSpPr>
            <p:cNvPr id="134" name="순서도: 대체 처리 133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5" name="순서도: 대체 처리 134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6" name="타원 135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7" name="타원 136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8" name="사각형: 둥근 모서리 137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9" name="사각형: 둥근 모서리 138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 rot="0">
            <a:off x="7920372" y="1044501"/>
            <a:ext cx="119384" cy="80243"/>
            <a:chOff x="1439652" y="1484784"/>
            <a:chExt cx="1152128" cy="576064"/>
          </a:xfrm>
        </p:grpSpPr>
        <p:sp>
          <p:nvSpPr>
            <p:cNvPr id="141" name="순서도: 대체 처리 140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2" name="순서도: 대체 처리 141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4" name="타원 143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5" name="사각형: 둥근 모서리 144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6" name="사각형: 둥근 모서리 145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0" y="920426"/>
            <a:ext cx="4815840" cy="79216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Vehicle UEs are dropped on the roads according to spatial Poisson process.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Vehicle density is determined by the vehicle speed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macro eNB is 500 m and the wrap around model in 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   Figure A.1.3-1 is used.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grpSp>
        <p:nvGrpSpPr>
          <p:cNvPr id="148" name="그룹 147"/>
          <p:cNvGrpSpPr/>
          <p:nvPr/>
        </p:nvGrpSpPr>
        <p:grpSpPr>
          <a:xfrm rot="0">
            <a:off x="7476951" y="1340768"/>
            <a:ext cx="119384" cy="80243"/>
            <a:chOff x="1439652" y="1484784"/>
            <a:chExt cx="1152128" cy="576064"/>
          </a:xfrm>
        </p:grpSpPr>
        <p:sp>
          <p:nvSpPr>
            <p:cNvPr id="149" name="순서도: 대체 처리 148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0" name="순서도: 대체 처리 149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1" name="타원 150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2" name="타원 151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3" name="사각형: 둥근 모서리 152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4" name="사각형: 둥근 모서리 153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 rot="0">
            <a:off x="7476951" y="2348880"/>
            <a:ext cx="119384" cy="80243"/>
            <a:chOff x="1439652" y="1484784"/>
            <a:chExt cx="1152128" cy="576064"/>
          </a:xfrm>
        </p:grpSpPr>
        <p:sp>
          <p:nvSpPr>
            <p:cNvPr id="156" name="순서도: 대체 처리 155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8" name="타원 157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9" name="타원 158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60" name="사각형: 둥근 모서리 159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61" name="사각형: 둥근 모서리 160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Set vehicle UE’s </a:t>
            </a:r>
            <a:r>
              <a:rPr lang="en-US" altLang="ko-KR" sz="2700"/>
              <a:t>state</a:t>
            </a:r>
          </a:p>
        </p:txBody>
      </p:sp>
      <p:graphicFrame>
        <p:nvGraphicFramePr>
          <p:cNvPr id="162" name="표 161"/>
          <p:cNvGraphicFramePr>
            <a:graphicFrameLocks noGrp="1"/>
          </p:cNvGraphicFramePr>
          <p:nvPr/>
        </p:nvGraphicFramePr>
        <p:xfrm>
          <a:off x="3077880" y="5075706"/>
          <a:ext cx="3366327" cy="160889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69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Vehicle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Absolute vehicle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6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6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6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02" name="그룹 301"/>
          <p:cNvGrpSpPr/>
          <p:nvPr/>
        </p:nvGrpSpPr>
        <p:grpSpPr>
          <a:xfrm>
            <a:off x="2447764" y="872716"/>
            <a:ext cx="4644516" cy="4140460"/>
            <a:chOff x="3617893" y="1024967"/>
            <a:chExt cx="1908213" cy="2124236"/>
          </a:xfrm>
        </p:grpSpPr>
        <p:pic>
          <p:nvPicPr>
            <p:cNvPr id="278" name="그림 277"/>
            <p:cNvPicPr>
              <a:picLocks noChangeAspect="1"/>
            </p:cNvPicPr>
            <p:nvPr/>
          </p:nvPicPr>
          <p:blipFill rotWithShape="1">
            <a:blip r:embed="rId3"/>
            <a:srcRect l="37020" t="16430" r="19630" b="41430"/>
            <a:stretch>
              <a:fillRect/>
            </a:stretch>
          </p:blipFill>
          <p:spPr>
            <a:xfrm>
              <a:off x="3617893" y="1024967"/>
              <a:ext cx="1908213" cy="2124236"/>
            </a:xfrm>
            <a:prstGeom prst="rect">
              <a:avLst/>
            </a:prstGeom>
          </p:spPr>
        </p:pic>
        <p:grpSp>
          <p:nvGrpSpPr>
            <p:cNvPr id="279" name="그룹 278"/>
            <p:cNvGrpSpPr/>
            <p:nvPr/>
          </p:nvGrpSpPr>
          <p:grpSpPr>
            <a:xfrm>
              <a:off x="3905926" y="1700808"/>
              <a:ext cx="119384" cy="80243"/>
              <a:chOff x="1439652" y="1484784"/>
              <a:chExt cx="1152128" cy="576064"/>
            </a:xfrm>
          </p:grpSpPr>
          <p:sp>
            <p:nvSpPr>
              <p:cNvPr id="280" name="순서도: 대체 처리 279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1" name="순서도: 대체 처리 280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4" name="사각형: 둥근 모서리 283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5" name="사각형: 둥근 모서리 284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86" name="그룹 285"/>
            <p:cNvGrpSpPr/>
            <p:nvPr/>
          </p:nvGrpSpPr>
          <p:grpSpPr>
            <a:xfrm>
              <a:off x="5010677" y="1132979"/>
              <a:ext cx="119384" cy="80243"/>
              <a:chOff x="1439652" y="1484784"/>
              <a:chExt cx="1152128" cy="576064"/>
            </a:xfrm>
          </p:grpSpPr>
          <p:sp>
            <p:nvSpPr>
              <p:cNvPr id="287" name="순서도: 대체 처리 286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8" name="순서도: 대체 처리 287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1" name="사각형: 둥근 모서리 290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2" name="사각형: 둥근 모서리 291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95" name="그룹 294"/>
            <p:cNvGrpSpPr/>
            <p:nvPr/>
          </p:nvGrpSpPr>
          <p:grpSpPr>
            <a:xfrm>
              <a:off x="4218589" y="2636912"/>
              <a:ext cx="119384" cy="80243"/>
              <a:chOff x="1439652" y="1484784"/>
              <a:chExt cx="1152128" cy="576064"/>
            </a:xfrm>
          </p:grpSpPr>
          <p:sp>
            <p:nvSpPr>
              <p:cNvPr id="296" name="순서도: 대체 처리 295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7" name="순서도: 대체 처리 296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0" name="사각형: 둥근 모서리 299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1" name="사각형: 둥근 모서리 300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ample presentation slides">
  <a:themeElements>
    <a:clrScheme name="Sample presentation slides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사용자 지정 1">
      <a:majorFont>
        <a:latin typeface="Arial"/>
        <a:ea typeface="맑은고딕"/>
        <a:cs typeface=""/>
      </a:majorFont>
      <a:minorFont>
        <a:latin typeface="Arial"/>
        <a:ea typeface="맑은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chemeClr val="tx2"/>
          </a:solidFill>
          <a:prstDash val="solid"/>
          <a:round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dirty="0" smtClean="0">
            <a:solidFill>
              <a:schemeClr val="tx2"/>
            </a:solidFill>
            <a:latin typeface="+mj-lt"/>
            <a:ea typeface="맑은 고딕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>
        <a:noFill/>
        <a:ln w="9525">
          <a:noFill/>
          <a:miter/>
        </a:ln>
      </a:spPr>
      <a:bodyPr vert="horz" wrap="square" lIns="91440" tIns="45720" rIns="91440" bIns="45720" anchor="t" anchorCtr="0">
        <a:prstTxWarp prst="textNoShape">
          <a:avLst/>
        </a:prstTxWarp>
        <a:spAutoFit/>
      </a:bodyPr>
      <a:lstStyle>
        <a:defPPr marL="342900" indent="-342900" eaLnBrk="0" hangingPunct="0">
          <a:spcBef>
            <a:spcPct val="20000"/>
          </a:spcBef>
          <a:buSzPct val="120000"/>
          <a:buFont typeface="Wingdings"/>
          <a:buChar char="§"/>
          <a:defRPr lang="en-US" altLang="ko-KR" sz="2200">
            <a:solidFill>
              <a:srgbClr val="000000"/>
            </a:solidFill>
            <a:latin typeface="+mn-lt"/>
            <a:ea typeface="맑은 고딕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1202</ep:Words>
  <ep:PresentationFormat>화면 슬라이드 쇼(4:3)</ep:PresentationFormat>
  <ep:Paragraphs>204</ep:Paragraphs>
  <ep:Slides>30</ep:Slides>
  <ep:Notes>29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Sample presentation slides</vt:lpstr>
      <vt:lpstr>3GPP TR 36.885 v14.0.0 3rd Generation Partnership Project; Technical Specification Group Radio Access Network; Study on LTE-based V2X Services; (Release 14)  PC5-based V2V, V2I Channel model Urban case</vt:lpstr>
      <vt:lpstr>Contents</vt:lpstr>
      <vt:lpstr>Symbols</vt:lpstr>
      <vt:lpstr>시나리오 및 하이퍼 파라미터 값 선정</vt:lpstr>
      <vt:lpstr>생성 Block diagram(Urban case)</vt:lpstr>
      <vt:lpstr>Create Road</vt:lpstr>
      <vt:lpstr>Create Road(Urban case)</vt:lpstr>
      <vt:lpstr>Drop vehicle, base station (Urban case)</vt:lpstr>
      <vt:lpstr>Set vehicle UE’s state</vt:lpstr>
      <vt:lpstr>Set vehicle UE’s state</vt:lpstr>
      <vt:lpstr>Initialize V2V(Vehicle to Vehicle) link</vt:lpstr>
      <vt:lpstr>Initialize V2V(Vehicle to Vehicle) link</vt:lpstr>
      <vt:lpstr>Initialize V2V(Vehicle to Vehicle) link</vt:lpstr>
      <vt:lpstr>Initialize V2V(Vehicle to Vehicle) link</vt:lpstr>
      <vt:lpstr>Initialize V2V(Vehicle to Vehicle) link</vt:lpstr>
      <vt:lpstr>Initialize V2V(Vehicle to Vehicle) link</vt:lpstr>
      <vt:lpstr>Overall V2V(Vehicle to Vehicle) link</vt:lpstr>
      <vt:lpstr>Initialize V2I(Vehicle to Infrastructure) link</vt:lpstr>
      <vt:lpstr>Initialize V2I(Vehicle to Infrastructure) link</vt:lpstr>
      <vt:lpstr>Initialize V2I(Vehicle to Infrastructure) link</vt:lpstr>
      <vt:lpstr>Initialize V2I(Vehicle to Infrastructure) link</vt:lpstr>
      <vt:lpstr>Initialize V2I(Vehicle to Infrastructure) link</vt:lpstr>
      <vt:lpstr>Overall V2I(Vehicle to Infrastructure) link</vt:lpstr>
      <vt:lpstr>Update(time step 100ms)</vt:lpstr>
      <vt:lpstr>Update(time step 100ms)</vt:lpstr>
      <vt:lpstr>Update(time step 100ms)</vt:lpstr>
      <vt:lpstr>Analisis</vt:lpstr>
      <vt:lpstr>Development Environment</vt:lpstr>
      <vt:lpstr>Reference</vt:lpstr>
      <vt:lpstr>슬라이드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2008-05-23T18:41:33.000</dcterms:created>
  <dc:creator>Jaewoo So</dc:creator>
  <cp:lastModifiedBy>CNL-B3</cp:lastModifiedBy>
  <dcterms:modified xsi:type="dcterms:W3CDTF">2021-09-07T10:15:20.122</dcterms:modified>
  <cp:revision>8715</cp:revision>
  <dc:title>Click to add title</dc:title>
  <cp:version>0906.0100.01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