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26" r:id="rId3"/>
    <p:sldId id="300" r:id="rId4"/>
    <p:sldId id="327" r:id="rId5"/>
    <p:sldId id="328" r:id="rId6"/>
    <p:sldId id="329" r:id="rId7"/>
    <p:sldId id="320" r:id="rId8"/>
    <p:sldId id="330" r:id="rId9"/>
    <p:sldId id="331" r:id="rId10"/>
    <p:sldId id="332" r:id="rId11"/>
    <p:sldId id="333" r:id="rId12"/>
    <p:sldId id="335" r:id="rId13"/>
    <p:sldId id="334" r:id="rId14"/>
    <p:sldId id="336" r:id="rId15"/>
    <p:sldId id="337" r:id="rId16"/>
    <p:sldId id="338" r:id="rId17"/>
    <p:sldId id="339" r:id="rId18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HY헤드라인M" panose="02030600000101010101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E09D4F-9BC5-48D0-A50A-8640CA645036}">
          <p14:sldIdLst>
            <p14:sldId id="314"/>
            <p14:sldId id="326"/>
            <p14:sldId id="300"/>
            <p14:sldId id="327"/>
            <p14:sldId id="328"/>
            <p14:sldId id="329"/>
            <p14:sldId id="320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FFCC"/>
    <a:srgbClr val="8E0000"/>
    <a:srgbClr val="3366FF"/>
    <a:srgbClr val="FFE7FF"/>
    <a:srgbClr val="FFCCFF"/>
    <a:srgbClr val="FFEAA7"/>
    <a:srgbClr val="FFF6D9"/>
    <a:srgbClr val="CC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6" autoAdjust="0"/>
    <p:restoredTop sz="86824" autoAdjust="0"/>
  </p:normalViewPr>
  <p:slideViewPr>
    <p:cSldViewPr>
      <p:cViewPr varScale="1">
        <p:scale>
          <a:sx n="88" d="100"/>
          <a:sy n="88" d="100"/>
        </p:scale>
        <p:origin x="78" y="3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502" y="51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t" anchorCtr="0" compatLnSpc="1">
            <a:prstTxWarp prst="textNoShape">
              <a:avLst/>
            </a:prstTxWarp>
          </a:bodyPr>
          <a:lstStyle>
            <a:lvl1pPr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2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t" anchorCtr="0" compatLnSpc="1">
            <a:prstTxWarp prst="textNoShape">
              <a:avLst/>
            </a:prstTxWarp>
          </a:bodyPr>
          <a:lstStyle>
            <a:lvl1pPr algn="r"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b" anchorCtr="0" compatLnSpc="1">
            <a:prstTxWarp prst="textNoShape">
              <a:avLst/>
            </a:prstTxWarp>
          </a:bodyPr>
          <a:lstStyle>
            <a:lvl1pPr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b" anchorCtr="0" compatLnSpc="1">
            <a:prstTxWarp prst="textNoShape">
              <a:avLst/>
            </a:prstTxWarp>
          </a:bodyPr>
          <a:lstStyle>
            <a:lvl1pPr algn="r" defTabSz="989118">
              <a:defRPr sz="1300">
                <a:ea typeface="굴림" panose="020B0600000101010101" pitchFamily="50" charset="-127"/>
              </a:defRPr>
            </a:lvl1pPr>
          </a:lstStyle>
          <a:p>
            <a:fld id="{7D76EB48-B2DC-4DF9-B5C5-07762B2750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95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t" anchorCtr="0" compatLnSpc="1">
            <a:prstTxWarp prst="textNoShape">
              <a:avLst/>
            </a:prstTxWarp>
          </a:bodyPr>
          <a:lstStyle>
            <a:lvl1pPr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2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t" anchorCtr="0" compatLnSpc="1">
            <a:prstTxWarp prst="textNoShape">
              <a:avLst/>
            </a:prstTxWarp>
          </a:bodyPr>
          <a:lstStyle>
            <a:lvl1pPr algn="r"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89" y="4862513"/>
            <a:ext cx="568388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b" anchorCtr="0" compatLnSpc="1">
            <a:prstTxWarp prst="textNoShape">
              <a:avLst/>
            </a:prstTxWarp>
          </a:bodyPr>
          <a:lstStyle>
            <a:lvl1pPr defTabSz="989731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5" tIns="49527" rIns="99055" bIns="49527" numCol="1" anchor="b" anchorCtr="0" compatLnSpc="1">
            <a:prstTxWarp prst="textNoShape">
              <a:avLst/>
            </a:prstTxWarp>
          </a:bodyPr>
          <a:lstStyle>
            <a:lvl1pPr algn="r" defTabSz="989118">
              <a:defRPr sz="1300">
                <a:ea typeface="굴림" panose="020B0600000101010101" pitchFamily="50" charset="-127"/>
              </a:defRPr>
            </a:lvl1pPr>
          </a:lstStyle>
          <a:p>
            <a:fld id="{C0EA918C-B119-4499-AB94-F10A27BF33A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9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A918C-B119-4499-AB94-F10A27BF33A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65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6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2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89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30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15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47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2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01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A918C-B119-4499-AB94-F10A27BF33A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31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46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54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4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3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04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2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8" name="Picture 2" descr="D:\Sogang_ee\학교_양식문서\서강UI\ui_img03\logo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6324600"/>
            <a:ext cx="16589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272213"/>
            <a:ext cx="7350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47094-959D-44D6-892D-E5A110690C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8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9413" y="0"/>
            <a:ext cx="2171700" cy="6629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4313" y="0"/>
            <a:ext cx="6362700" cy="6629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909E0-6589-4513-81B7-07FACF7455F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31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0"/>
            <a:ext cx="86868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7175" y="914400"/>
            <a:ext cx="42291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5" y="914400"/>
            <a:ext cx="42291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BBE8D-20F4-4AA5-919D-752ABC102D6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90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0"/>
            <a:ext cx="86868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7175" y="914400"/>
            <a:ext cx="42291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8675" y="914400"/>
            <a:ext cx="4229100" cy="2781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38675" y="3848100"/>
            <a:ext cx="4229100" cy="2781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54E32-04B6-4666-8EDE-288DD4C4B4E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2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n-lt"/>
                <a:ea typeface="맑은 고딕" pitchFamily="50" charset="-127"/>
              </a:defRPr>
            </a:lvl1pPr>
            <a:lvl2pPr>
              <a:defRPr sz="2000">
                <a:latin typeface="+mn-lt"/>
                <a:ea typeface="맑은 고딕" pitchFamily="50" charset="-127"/>
              </a:defRPr>
            </a:lvl2pPr>
            <a:lvl3pPr>
              <a:defRPr sz="1800">
                <a:latin typeface="+mn-lt"/>
                <a:ea typeface="맑은 고딕" pitchFamily="50" charset="-127"/>
              </a:defRPr>
            </a:lvl3pPr>
            <a:lvl4pPr>
              <a:defRPr sz="1800">
                <a:latin typeface="+mn-lt"/>
                <a:ea typeface="맑은 고딕" pitchFamily="50" charset="-127"/>
              </a:defRPr>
            </a:lvl4pPr>
            <a:lvl5pPr>
              <a:defRPr sz="1800">
                <a:latin typeface="+mn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73F8-6E77-48C4-AC58-F843712C2E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DF5C9-7E04-4FAA-A608-6505533DBCA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7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9144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5" y="9144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3374A-775A-4D74-AF92-DAE7100ECA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388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90A73-F385-4297-92D6-C73A9553BE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2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B6430-8F2A-4452-9EBC-4D87EF7418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8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585A5-6145-4CA2-BEFA-F0D50CC232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BAA2-9283-4FEC-A750-78442F9F3D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58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89268-8F07-4858-80C7-6B596B22E22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1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n-lt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800">
          <a:solidFill>
            <a:srgbClr val="000000"/>
          </a:solidFill>
          <a:latin typeface="+mn-lt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1800">
          <a:solidFill>
            <a:srgbClr val="000000"/>
          </a:solidFill>
          <a:latin typeface="+mn-lt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>
          <a:solidFill>
            <a:srgbClr val="000000"/>
          </a:solidFill>
          <a:latin typeface="+mn-lt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85A5-6145-4CA2-BEFA-F0D50CC2324D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38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Spectrum Sharing in Vehicular Networks Based on</a:t>
            </a:r>
          </a:p>
          <a:p>
            <a:pPr algn="ctr"/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Multi-Agent Reinforcement Learning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49" y="44196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2021</a:t>
            </a:r>
            <a:r>
              <a:rPr lang="ko-KR" altLang="en-US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일</a:t>
            </a:r>
            <a:endParaRPr lang="en-US" altLang="ko-KR" sz="20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서강대학교 전자공학과</a:t>
            </a:r>
            <a:endParaRPr lang="en-US" altLang="ko-KR" sz="20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한동희 </a:t>
            </a:r>
            <a:r>
              <a:rPr lang="en-US" altLang="ko-KR" sz="2000" dirty="0">
                <a:solidFill>
                  <a:schemeClr val="tx2"/>
                </a:solidFill>
                <a:ea typeface="맑은 고딕" panose="020B0503020000020004" pitchFamily="50" charset="-127"/>
              </a:rPr>
              <a:t>(dhh0425@sogang.ac.kr)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1" y="-14747"/>
            <a:ext cx="1981200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  <a:buSzPct val="120000"/>
            </a:pPr>
            <a:r>
              <a:rPr lang="en-US" altLang="ko-KR" sz="16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EEE6468</a:t>
            </a:r>
            <a:endParaRPr lang="ko-KR" altLang="en-US" sz="16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66" y="6225488"/>
            <a:ext cx="148263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79888-2F6F-4F80-AA98-D57141E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80" y="964691"/>
            <a:ext cx="3713747" cy="2344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89501D-DFE2-4F86-91E0-2F3A4F03B107}"/>
              </a:ext>
            </a:extLst>
          </p:cNvPr>
          <p:cNvSpPr/>
          <p:nvPr/>
        </p:nvSpPr>
        <p:spPr bwMode="auto">
          <a:xfrm>
            <a:off x="4114800" y="964691"/>
            <a:ext cx="1804737" cy="902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2145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10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280382-9EC8-451F-98DC-69AF82D39B6C}"/>
                  </a:ext>
                </a:extLst>
              </p:cNvPr>
              <p:cNvSpPr txBox="1"/>
              <p:nvPr/>
            </p:nvSpPr>
            <p:spPr>
              <a:xfrm>
                <a:off x="214313" y="3792803"/>
                <a:ext cx="9165782" cy="302852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rtlCol="0" anchor="t" anchorCtr="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SzPct val="120000"/>
                </a:pPr>
                <a:r>
                  <a:rPr lang="en-US" altLang="ko-KR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Action space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𝟒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 ∗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:r>
                  <a:rPr lang="en-US" altLang="ko-KR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(Resource block : M</a:t>
                </a:r>
                <a:r>
                  <a:rPr lang="ko-KR" altLang="en-US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Power dBm : 4, {23dBm, 10dBm, 5dBm, -100dBm})</a:t>
                </a: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:r>
                  <a:rPr lang="en-US" altLang="ko-KR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Ex) M = 4</a:t>
                </a: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0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번째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Resource block, 23dBm Power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전송</a:t>
                </a:r>
                <a:endParaRPr lang="en-US" altLang="ko-KR" sz="14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0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번째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Resource block, 10dBm Power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전송</a:t>
                </a:r>
                <a:endParaRPr lang="en-US" altLang="ko-KR" sz="14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0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번째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Resource block, 5dBm Power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전송</a:t>
                </a:r>
                <a:endParaRPr lang="en-US" altLang="ko-KR" sz="14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0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번째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Resource block, -100dBm Power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전송</a:t>
                </a:r>
                <a:endParaRPr lang="en-US" altLang="ko-KR" sz="14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3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번째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Resource block, -100dBm Power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전송</a:t>
                </a:r>
                <a:endParaRPr lang="en-US" altLang="ko-KR" sz="14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:endPara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0" hangingPunct="0">
                  <a:spcBef>
                    <a:spcPct val="20000"/>
                  </a:spcBef>
                  <a:buSzPct val="120000"/>
                </a:pPr>
                <a:endPara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280382-9EC8-451F-98DC-69AF82D3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3" y="3792803"/>
                <a:ext cx="9165782" cy="3028521"/>
              </a:xfrm>
              <a:prstGeom prst="rect">
                <a:avLst/>
              </a:prstGeom>
              <a:blipFill>
                <a:blip r:embed="rId4"/>
                <a:stretch>
                  <a:fillRect l="-532" t="-1006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79888-2F6F-4F80-AA98-D57141E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80" y="964691"/>
            <a:ext cx="3713747" cy="2344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89501D-DFE2-4F86-91E0-2F3A4F03B107}"/>
              </a:ext>
            </a:extLst>
          </p:cNvPr>
          <p:cNvSpPr/>
          <p:nvPr/>
        </p:nvSpPr>
        <p:spPr bwMode="auto">
          <a:xfrm>
            <a:off x="5619549" y="1991220"/>
            <a:ext cx="771927" cy="2570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2145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11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06495760-4843-4B26-A8D6-19C613475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69407"/>
                  </p:ext>
                </p:extLst>
              </p:nvPr>
            </p:nvGraphicFramePr>
            <p:xfrm>
              <a:off x="3324325" y="4114800"/>
              <a:ext cx="2495349" cy="16764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00201">
                      <a:extLst>
                        <a:ext uri="{9D8B030D-6E8A-4147-A177-3AD203B41FA5}">
                          <a16:colId xmlns:a16="http://schemas.microsoft.com/office/drawing/2014/main" val="1543624449"/>
                        </a:ext>
                      </a:extLst>
                    </a:gridCol>
                    <a:gridCol w="895148">
                      <a:extLst>
                        <a:ext uri="{9D8B030D-6E8A-4147-A177-3AD203B41FA5}">
                          <a16:colId xmlns:a16="http://schemas.microsoft.com/office/drawing/2014/main" val="3972739806"/>
                        </a:ext>
                      </a:extLst>
                    </a:gridCol>
                  </a:tblGrid>
                  <a:tr h="2052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Vehicle No.</a:t>
                          </a:r>
                          <a:endParaRPr lang="ko-KR" altLang="en-US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Action</a:t>
                          </a:r>
                          <a:endParaRPr lang="ko-KR" altLang="en-US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781747"/>
                      </a:ext>
                    </a:extLst>
                  </a:tr>
                  <a:tr h="31945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174691"/>
                      </a:ext>
                    </a:extLst>
                  </a:tr>
                  <a:tr h="2052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9794656"/>
                      </a:ext>
                    </a:extLst>
                  </a:tr>
                  <a:tr h="2052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3911198"/>
                      </a:ext>
                    </a:extLst>
                  </a:tr>
                  <a:tr h="2052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306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3">
                <a:extLst>
                  <a:ext uri="{FF2B5EF4-FFF2-40B4-BE49-F238E27FC236}">
                    <a16:creationId xmlns:a16="http://schemas.microsoft.com/office/drawing/2014/main" id="{06495760-4843-4B26-A8D6-19C613475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69407"/>
                  </p:ext>
                </p:extLst>
              </p:nvPr>
            </p:nvGraphicFramePr>
            <p:xfrm>
              <a:off x="3324325" y="4114800"/>
              <a:ext cx="2495349" cy="16764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00201">
                      <a:extLst>
                        <a:ext uri="{9D8B030D-6E8A-4147-A177-3AD203B41FA5}">
                          <a16:colId xmlns:a16="http://schemas.microsoft.com/office/drawing/2014/main" val="1543624449"/>
                        </a:ext>
                      </a:extLst>
                    </a:gridCol>
                    <a:gridCol w="895148">
                      <a:extLst>
                        <a:ext uri="{9D8B030D-6E8A-4147-A177-3AD203B41FA5}">
                          <a16:colId xmlns:a16="http://schemas.microsoft.com/office/drawing/2014/main" val="39727398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Vehicle No.</a:t>
                          </a:r>
                          <a:endParaRPr lang="ko-KR" altLang="en-US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Action</a:t>
                          </a:r>
                          <a:endParaRPr lang="ko-KR" altLang="en-US" sz="1600" dirty="0">
                            <a:solidFill>
                              <a:schemeClr val="tx2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7817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592" t="-105455" r="-1361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1746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592" t="-205455" r="-1361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7946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592" t="-305455" r="-1361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9111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2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592" t="-405455" r="-1361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06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79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79888-2F6F-4F80-AA98-D57141E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80" y="964691"/>
            <a:ext cx="3713747" cy="2344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89501D-DFE2-4F86-91E0-2F3A4F03B107}"/>
              </a:ext>
            </a:extLst>
          </p:cNvPr>
          <p:cNvSpPr/>
          <p:nvPr/>
        </p:nvSpPr>
        <p:spPr bwMode="auto">
          <a:xfrm>
            <a:off x="3843537" y="1939846"/>
            <a:ext cx="1450358" cy="12557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12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CF90B-2BD5-42D6-A9E8-5F8E134C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41" y="3546729"/>
            <a:ext cx="6229350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346498-D0C5-49EE-9215-9AB56E1FB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386" y="4937714"/>
            <a:ext cx="3962400" cy="8626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DF545E-2D7D-4454-97F2-0FA7E80A9919}"/>
              </a:ext>
            </a:extLst>
          </p:cNvPr>
          <p:cNvSpPr/>
          <p:nvPr/>
        </p:nvSpPr>
        <p:spPr bwMode="auto">
          <a:xfrm>
            <a:off x="3213006" y="3612871"/>
            <a:ext cx="2032761" cy="89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681758B-743A-4340-8C67-570C9AA8581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3682822" y="4383128"/>
            <a:ext cx="425070" cy="668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49002D-0C63-4163-BD25-0024A7CEFDA8}"/>
              </a:ext>
            </a:extLst>
          </p:cNvPr>
          <p:cNvSpPr txBox="1"/>
          <p:nvPr/>
        </p:nvSpPr>
        <p:spPr>
          <a:xfrm>
            <a:off x="2286000" y="4929693"/>
            <a:ext cx="2550654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V2I 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채널 용량 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A48453-E691-4128-B2EF-FE68D14E84B0}"/>
              </a:ext>
            </a:extLst>
          </p:cNvPr>
          <p:cNvSpPr/>
          <p:nvPr/>
        </p:nvSpPr>
        <p:spPr bwMode="auto">
          <a:xfrm>
            <a:off x="6147108" y="3620892"/>
            <a:ext cx="1542852" cy="89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D3A599D-2E44-46CF-955C-3D211D48BC12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rot="5400000">
            <a:off x="6352025" y="4371205"/>
            <a:ext cx="425070" cy="7079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BBA2BC-A72F-453D-AB61-58A5D96ABEA2}"/>
              </a:ext>
            </a:extLst>
          </p:cNvPr>
          <p:cNvSpPr/>
          <p:nvPr/>
        </p:nvSpPr>
        <p:spPr bwMode="auto">
          <a:xfrm>
            <a:off x="5210324" y="5521964"/>
            <a:ext cx="295327" cy="282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2"/>
                </a:solidFill>
                <a:latin typeface="+mj-lt"/>
                <a:ea typeface="맑은 고딕" pitchFamily="50" charset="-127"/>
              </a:rPr>
              <a:t>    </a:t>
            </a: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4AB4E-7C2F-43AC-A638-AB538B99BAF3}"/>
              </a:ext>
            </a:extLst>
          </p:cNvPr>
          <p:cNvSpPr txBox="1"/>
          <p:nvPr/>
        </p:nvSpPr>
        <p:spPr>
          <a:xfrm>
            <a:off x="1800261" y="6172787"/>
            <a:ext cx="5883130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V2V 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용량 합보다 상대적으로 큰 상수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(hyper parameter)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A4AAFFF-9412-4C2B-8690-B09F815A9B3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>
            <a:off x="4865531" y="5680329"/>
            <a:ext cx="368753" cy="6161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68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환경 </a:t>
            </a:r>
            <a:r>
              <a:rPr lang="en-US" altLang="ko-KR" sz="2000" dirty="0">
                <a:latin typeface="맑은 고딕" panose="020B0503020000020004" pitchFamily="50" charset="-127"/>
              </a:rPr>
              <a:t>–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parameter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13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E2DF9AB-41AA-4B6F-BCB0-C411101C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81100"/>
            <a:ext cx="6858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환경 </a:t>
            </a:r>
            <a:r>
              <a:rPr lang="en-US" altLang="ko-KR" sz="2000" dirty="0">
                <a:latin typeface="맑은 고딕" panose="020B0503020000020004" pitchFamily="50" charset="-127"/>
              </a:rPr>
              <a:t>– Channel model</a:t>
            </a: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14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D0EAB7-EF8B-4C78-93E8-5FC9AB73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1762125"/>
            <a:ext cx="7000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결과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논문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15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EF39C-1AAD-4666-8F08-204A0188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8" y="1917997"/>
            <a:ext cx="3960000" cy="3241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61DCA-ED83-4E4A-92F6-493F81BC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13" y="1981200"/>
            <a:ext cx="3960000" cy="31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결과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오픈소스 변형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16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24D4A-440E-4256-A74A-F38DF5034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0"/>
          <a:stretch/>
        </p:blipFill>
        <p:spPr>
          <a:xfrm>
            <a:off x="4366800" y="1769413"/>
            <a:ext cx="4320000" cy="3410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4991DE-1501-4252-B3D3-EFEFCF9ED2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3"/>
          <a:stretch/>
        </p:blipFill>
        <p:spPr>
          <a:xfrm>
            <a:off x="175800" y="1752600"/>
            <a:ext cx="4320000" cy="34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결론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CA054DB9-1B90-4695-B3AC-EA16FC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513" y="647700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17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481985E-87DA-46B8-AE93-B4AA72A7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81" y="914400"/>
            <a:ext cx="8610600" cy="1981200"/>
          </a:xfrm>
        </p:spPr>
        <p:txBody>
          <a:bodyPr/>
          <a:lstStyle/>
          <a:p>
            <a:r>
              <a:rPr lang="ko-KR" altLang="en-US" sz="2400" dirty="0"/>
              <a:t>차량 네트워크용 </a:t>
            </a:r>
            <a:r>
              <a:rPr lang="en-US" altLang="ko-KR" sz="2400" dirty="0">
                <a:latin typeface="맑은 고딕" panose="020B0503020000020004" pitchFamily="50" charset="-127"/>
              </a:rPr>
              <a:t>Multi-Agent Deep Q-Network</a:t>
            </a:r>
            <a:r>
              <a:rPr lang="ko-KR" altLang="en-US" sz="2400" dirty="0">
                <a:latin typeface="맑은 고딕" panose="020B0503020000020004" pitchFamily="50" charset="-127"/>
              </a:rPr>
              <a:t>를 이용한 자원 할당 기법을 제안했습니다</a:t>
            </a:r>
            <a:r>
              <a:rPr lang="en-US" altLang="ko-KR" sz="2400" dirty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2400" dirty="0"/>
              <a:t>V2V</a:t>
            </a:r>
            <a:r>
              <a:rPr lang="ko-KR" altLang="en-US" sz="2400" dirty="0"/>
              <a:t> </a:t>
            </a:r>
            <a:r>
              <a:rPr lang="en-US" altLang="ko-KR" sz="2400" dirty="0"/>
              <a:t>Payload </a:t>
            </a:r>
            <a:r>
              <a:rPr lang="ko-KR" altLang="en-US" sz="2400" dirty="0"/>
              <a:t>사이즈 변환에 따른 </a:t>
            </a:r>
            <a:r>
              <a:rPr lang="en-US" altLang="ko-KR" sz="2400" dirty="0"/>
              <a:t>V2V Probability, V2I date rate</a:t>
            </a:r>
            <a:r>
              <a:rPr lang="ko-KR" altLang="en-US" sz="2400" dirty="0"/>
              <a:t> 그래프가 </a:t>
            </a:r>
            <a:r>
              <a:rPr lang="en-US" altLang="ko-KR" sz="2400" dirty="0"/>
              <a:t>Single-Agent Deep Q-Network, Random </a:t>
            </a:r>
            <a:r>
              <a:rPr lang="ko-KR" altLang="en-US" sz="2400" dirty="0"/>
              <a:t>구조 보다 좋은 성능을 도출 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4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06450"/>
            <a:ext cx="8610600" cy="57150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연구 배경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시스템 모델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강화학습 및 </a:t>
            </a:r>
            <a:r>
              <a:rPr lang="en-US" altLang="ko-KR" dirty="0">
                <a:latin typeface="맑은 고딕" panose="020B0503020000020004" pitchFamily="50" charset="-127"/>
              </a:rPr>
              <a:t>Deep Q-Network </a:t>
            </a:r>
            <a:r>
              <a:rPr lang="ko-KR" altLang="en-US" dirty="0">
                <a:latin typeface="맑은 고딕" panose="020B0503020000020004" pitchFamily="50" charset="-127"/>
              </a:rPr>
              <a:t>소개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환경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결과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논문 결과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모의 실험 결과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오픈소스 변형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결론</a:t>
            </a:r>
            <a:endParaRPr lang="en-US" altLang="ko-KR" sz="280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73F8-6E77-48C4-AC58-F843712C2EBA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45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연구 배경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3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299D95-51B7-4E8C-94F5-5ECE8BC36EFE}"/>
              </a:ext>
            </a:extLst>
          </p:cNvPr>
          <p:cNvCxnSpPr/>
          <p:nvPr/>
        </p:nvCxnSpPr>
        <p:spPr>
          <a:xfrm>
            <a:off x="611560" y="4185084"/>
            <a:ext cx="336343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A946C7-A084-44C0-BD14-3F07CD0A4773}"/>
              </a:ext>
            </a:extLst>
          </p:cNvPr>
          <p:cNvCxnSpPr>
            <a:cxnSpLocks/>
          </p:cNvCxnSpPr>
          <p:nvPr/>
        </p:nvCxnSpPr>
        <p:spPr>
          <a:xfrm>
            <a:off x="611560" y="4185084"/>
            <a:ext cx="0" cy="19442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7D74A-F60C-40A7-9240-F73137D0E138}"/>
              </a:ext>
            </a:extLst>
          </p:cNvPr>
          <p:cNvSpPr txBox="1"/>
          <p:nvPr/>
        </p:nvSpPr>
        <p:spPr>
          <a:xfrm>
            <a:off x="3917752" y="4049752"/>
            <a:ext cx="84902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A5FE4-42A5-440E-BB13-5A7398D91B7C}"/>
              </a:ext>
            </a:extLst>
          </p:cNvPr>
          <p:cNvSpPr txBox="1"/>
          <p:nvPr/>
        </p:nvSpPr>
        <p:spPr>
          <a:xfrm>
            <a:off x="232583" y="6111607"/>
            <a:ext cx="1097588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1E51222-1497-4C7F-92C4-94D5C7F63D16}"/>
              </a:ext>
            </a:extLst>
          </p:cNvPr>
          <p:cNvGraphicFramePr>
            <a:graphicFrameLocks noGrp="1"/>
          </p:cNvGraphicFramePr>
          <p:nvPr/>
        </p:nvGraphicFramePr>
        <p:xfrm>
          <a:off x="636552" y="4203937"/>
          <a:ext cx="3198215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643">
                  <a:extLst>
                    <a:ext uri="{9D8B030D-6E8A-4147-A177-3AD203B41FA5}">
                      <a16:colId xmlns:a16="http://schemas.microsoft.com/office/drawing/2014/main" val="1742117386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1194450643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698368734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3406680590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72653836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676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573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937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BDCD8B-1202-42E3-82E0-BC8542CD48A5}"/>
              </a:ext>
            </a:extLst>
          </p:cNvPr>
          <p:cNvSpPr txBox="1"/>
          <p:nvPr/>
        </p:nvSpPr>
        <p:spPr>
          <a:xfrm>
            <a:off x="2105725" y="5308311"/>
            <a:ext cx="612068" cy="9417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7895E63-7BC3-4791-BCA1-DA9C185557EA}"/>
              </a:ext>
            </a:extLst>
          </p:cNvPr>
          <p:cNvSpPr/>
          <p:nvPr/>
        </p:nvSpPr>
        <p:spPr>
          <a:xfrm>
            <a:off x="539557" y="4203936"/>
            <a:ext cx="47007" cy="352823"/>
          </a:xfrm>
          <a:custGeom>
            <a:avLst/>
            <a:gdLst>
              <a:gd name="connsiteX0" fmla="*/ 152400 w 152400"/>
              <a:gd name="connsiteY0" fmla="*/ 0 h 381000"/>
              <a:gd name="connsiteX1" fmla="*/ 0 w 152400"/>
              <a:gd name="connsiteY1" fmla="*/ 205740 h 381000"/>
              <a:gd name="connsiteX2" fmla="*/ 152400 w 1524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81000">
                <a:moveTo>
                  <a:pt x="152400" y="0"/>
                </a:moveTo>
                <a:cubicBezTo>
                  <a:pt x="76200" y="71120"/>
                  <a:pt x="0" y="142240"/>
                  <a:pt x="0" y="205740"/>
                </a:cubicBezTo>
                <a:cubicBezTo>
                  <a:pt x="0" y="269240"/>
                  <a:pt x="134620" y="359410"/>
                  <a:pt x="152400" y="381000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69750-42F4-4F1C-A3EF-D97F12764AB8}"/>
              </a:ext>
            </a:extLst>
          </p:cNvPr>
          <p:cNvSpPr txBox="1"/>
          <p:nvPr/>
        </p:nvSpPr>
        <p:spPr>
          <a:xfrm>
            <a:off x="-18367" y="4221088"/>
            <a:ext cx="75097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15kHz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A58DD-7FCE-4CC7-8E7D-9B1003F28466}"/>
              </a:ext>
            </a:extLst>
          </p:cNvPr>
          <p:cNvSpPr txBox="1"/>
          <p:nvPr/>
        </p:nvSpPr>
        <p:spPr>
          <a:xfrm>
            <a:off x="4246174" y="782240"/>
            <a:ext cx="4942013" cy="603857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3GPP Release 14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C-V2X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 4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차량 통신환경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V2V Link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latency : 100ms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V2V Carrier frequency : 2GHz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V2I Carrier frequency : 2GHz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V2V Sub carrier bandwidth : 15kHz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V2I Sub carrier bandwidth : 15kHz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Vehicle transmit power : maximum 23dBm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Infrastructure transmit power : maximum 23dBm</a:t>
            </a:r>
          </a:p>
          <a:p>
            <a:pPr marL="285750" indent="-28575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3GPP Release 14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C-V2X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 4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차량 통신 시나리오에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따르면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V2I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V2V 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 block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공유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</a:pP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V2V Link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V2I Link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공유 자원으로 사용하는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Resource block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상호 간섭 신호를 고려하여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V2V 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Link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latency time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만족함과 동시에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V2I Link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data rate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최대화 하는 것이 필요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</a:pP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►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종래 연구의 문제점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AutoNum type="arabicPeriod"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모델을 최적화 하기에는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non-convex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형태인 상황이 빈번하게 발생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AutoNum type="arabicPeriod"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 Agent Deep Q-Network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전혀 다른 환경의 차량의 경험을 기반으로 학습하는 단점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3AC81-6A88-4CA7-B6A0-3285A2242FAD}"/>
              </a:ext>
            </a:extLst>
          </p:cNvPr>
          <p:cNvSpPr txBox="1"/>
          <p:nvPr/>
        </p:nvSpPr>
        <p:spPr>
          <a:xfrm>
            <a:off x="1218393" y="3647640"/>
            <a:ext cx="214977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시뮬레이션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F7D2-EC63-4F7B-B2E8-D45891BBD42C}"/>
              </a:ext>
            </a:extLst>
          </p:cNvPr>
          <p:cNvSpPr txBox="1"/>
          <p:nvPr/>
        </p:nvSpPr>
        <p:spPr>
          <a:xfrm>
            <a:off x="1227716" y="6080634"/>
            <a:ext cx="253553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Resource block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BEA718-FBAE-427B-AE04-E3AFC82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1" y="1231151"/>
            <a:ext cx="3631129" cy="2380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시스템 모델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4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299D95-51B7-4E8C-94F5-5ECE8BC36EFE}"/>
              </a:ext>
            </a:extLst>
          </p:cNvPr>
          <p:cNvCxnSpPr/>
          <p:nvPr/>
        </p:nvCxnSpPr>
        <p:spPr>
          <a:xfrm>
            <a:off x="611560" y="4185084"/>
            <a:ext cx="336343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A946C7-A084-44C0-BD14-3F07CD0A4773}"/>
              </a:ext>
            </a:extLst>
          </p:cNvPr>
          <p:cNvCxnSpPr>
            <a:cxnSpLocks/>
          </p:cNvCxnSpPr>
          <p:nvPr/>
        </p:nvCxnSpPr>
        <p:spPr>
          <a:xfrm>
            <a:off x="611560" y="4185084"/>
            <a:ext cx="0" cy="19442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7D74A-F60C-40A7-9240-F73137D0E138}"/>
              </a:ext>
            </a:extLst>
          </p:cNvPr>
          <p:cNvSpPr txBox="1"/>
          <p:nvPr/>
        </p:nvSpPr>
        <p:spPr>
          <a:xfrm>
            <a:off x="3917752" y="4049752"/>
            <a:ext cx="84902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A5FE4-42A5-440E-BB13-5A7398D91B7C}"/>
              </a:ext>
            </a:extLst>
          </p:cNvPr>
          <p:cNvSpPr txBox="1"/>
          <p:nvPr/>
        </p:nvSpPr>
        <p:spPr>
          <a:xfrm>
            <a:off x="232583" y="6111607"/>
            <a:ext cx="1097588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1E51222-1497-4C7F-92C4-94D5C7F63D16}"/>
              </a:ext>
            </a:extLst>
          </p:cNvPr>
          <p:cNvGraphicFramePr>
            <a:graphicFrameLocks noGrp="1"/>
          </p:cNvGraphicFramePr>
          <p:nvPr/>
        </p:nvGraphicFramePr>
        <p:xfrm>
          <a:off x="636552" y="4203937"/>
          <a:ext cx="3198215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643">
                  <a:extLst>
                    <a:ext uri="{9D8B030D-6E8A-4147-A177-3AD203B41FA5}">
                      <a16:colId xmlns:a16="http://schemas.microsoft.com/office/drawing/2014/main" val="1742117386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1194450643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698368734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3406680590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72653836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676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573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937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BDCD8B-1202-42E3-82E0-BC8542CD48A5}"/>
              </a:ext>
            </a:extLst>
          </p:cNvPr>
          <p:cNvSpPr txBox="1"/>
          <p:nvPr/>
        </p:nvSpPr>
        <p:spPr>
          <a:xfrm>
            <a:off x="2105725" y="5308311"/>
            <a:ext cx="612068" cy="9417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7895E63-7BC3-4791-BCA1-DA9C185557EA}"/>
              </a:ext>
            </a:extLst>
          </p:cNvPr>
          <p:cNvSpPr/>
          <p:nvPr/>
        </p:nvSpPr>
        <p:spPr>
          <a:xfrm>
            <a:off x="539557" y="4203936"/>
            <a:ext cx="47007" cy="352823"/>
          </a:xfrm>
          <a:custGeom>
            <a:avLst/>
            <a:gdLst>
              <a:gd name="connsiteX0" fmla="*/ 152400 w 152400"/>
              <a:gd name="connsiteY0" fmla="*/ 0 h 381000"/>
              <a:gd name="connsiteX1" fmla="*/ 0 w 152400"/>
              <a:gd name="connsiteY1" fmla="*/ 205740 h 381000"/>
              <a:gd name="connsiteX2" fmla="*/ 152400 w 1524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81000">
                <a:moveTo>
                  <a:pt x="152400" y="0"/>
                </a:moveTo>
                <a:cubicBezTo>
                  <a:pt x="76200" y="71120"/>
                  <a:pt x="0" y="142240"/>
                  <a:pt x="0" y="205740"/>
                </a:cubicBezTo>
                <a:cubicBezTo>
                  <a:pt x="0" y="269240"/>
                  <a:pt x="134620" y="359410"/>
                  <a:pt x="152400" y="381000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69750-42F4-4F1C-A3EF-D97F12764AB8}"/>
              </a:ext>
            </a:extLst>
          </p:cNvPr>
          <p:cNvSpPr txBox="1"/>
          <p:nvPr/>
        </p:nvSpPr>
        <p:spPr>
          <a:xfrm>
            <a:off x="-18367" y="4221088"/>
            <a:ext cx="75097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15kHz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3AC81-6A88-4CA7-B6A0-3285A2242FAD}"/>
              </a:ext>
            </a:extLst>
          </p:cNvPr>
          <p:cNvSpPr txBox="1"/>
          <p:nvPr/>
        </p:nvSpPr>
        <p:spPr>
          <a:xfrm>
            <a:off x="1218393" y="3647640"/>
            <a:ext cx="214977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시뮬레이션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F7D2-EC63-4F7B-B2E8-D45891BBD42C}"/>
              </a:ext>
            </a:extLst>
          </p:cNvPr>
          <p:cNvSpPr txBox="1"/>
          <p:nvPr/>
        </p:nvSpPr>
        <p:spPr>
          <a:xfrm>
            <a:off x="1227716" y="6080634"/>
            <a:ext cx="253553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Resource block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BEA718-FBAE-427B-AE04-E3AFC82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1" y="1231151"/>
            <a:ext cx="3631129" cy="2380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89A8E-D072-42D5-8ADD-43443B888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715" y="2179125"/>
            <a:ext cx="4331077" cy="962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32F5F-6959-4031-94EE-BB2E4100113B}"/>
              </a:ext>
            </a:extLst>
          </p:cNvPr>
          <p:cNvSpPr txBox="1"/>
          <p:nvPr/>
        </p:nvSpPr>
        <p:spPr>
          <a:xfrm>
            <a:off x="4408715" y="3003087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M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received signal-to-interference-plus-noise(SINRs)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B98F0CE-B04A-46DF-B787-7263296D5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79" t="5594" r="44427" b="61606"/>
          <a:stretch/>
        </p:blipFill>
        <p:spPr>
          <a:xfrm>
            <a:off x="4582886" y="3649490"/>
            <a:ext cx="359229" cy="3156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4501B2-2CAC-4F49-AE47-9E16BC509820}"/>
              </a:ext>
            </a:extLst>
          </p:cNvPr>
          <p:cNvSpPr txBox="1"/>
          <p:nvPr/>
        </p:nvSpPr>
        <p:spPr>
          <a:xfrm>
            <a:off x="5562600" y="3663484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m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전송 전력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1438DE8-CD3A-44BC-89FA-6FD028BDE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99" t="6806" r="21681" b="61524"/>
          <a:stretch/>
        </p:blipFill>
        <p:spPr>
          <a:xfrm>
            <a:off x="4582886" y="4021041"/>
            <a:ext cx="979714" cy="3047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10BA2E-0BFA-4363-9DF6-924185E3E3DA}"/>
              </a:ext>
            </a:extLst>
          </p:cNvPr>
          <p:cNvSpPr txBox="1"/>
          <p:nvPr/>
        </p:nvSpPr>
        <p:spPr>
          <a:xfrm>
            <a:off x="5562600" y="4034940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m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채널 상태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CA0F22-01D1-4BB4-8DD3-ECDFCD765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1" t="42633" r="66709" b="27961"/>
          <a:stretch/>
        </p:blipFill>
        <p:spPr>
          <a:xfrm>
            <a:off x="4582886" y="4379136"/>
            <a:ext cx="326571" cy="2830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D3E9FE-DC96-4248-AF5B-566E8A011103}"/>
              </a:ext>
            </a:extLst>
          </p:cNvPr>
          <p:cNvSpPr txBox="1"/>
          <p:nvPr/>
        </p:nvSpPr>
        <p:spPr>
          <a:xfrm>
            <a:off x="5562600" y="4376776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잡음 신호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A4F2830-3213-4E78-B3CD-76814F13B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12" t="41655"/>
          <a:stretch/>
        </p:blipFill>
        <p:spPr>
          <a:xfrm>
            <a:off x="4561115" y="4763704"/>
            <a:ext cx="2611134" cy="5615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B669F3-E21B-4A00-B0F9-6B88C11380AE}"/>
              </a:ext>
            </a:extLst>
          </p:cNvPr>
          <p:cNvSpPr txBox="1"/>
          <p:nvPr/>
        </p:nvSpPr>
        <p:spPr>
          <a:xfrm>
            <a:off x="4474029" y="5285601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동일한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Resource block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을 선택한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들에 의한 간섭 신호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A9B813-82B3-4EFF-8C5A-6E902C075001}"/>
              </a:ext>
            </a:extLst>
          </p:cNvPr>
          <p:cNvSpPr/>
          <p:nvPr/>
        </p:nvSpPr>
        <p:spPr bwMode="auto">
          <a:xfrm>
            <a:off x="4406010" y="2179125"/>
            <a:ext cx="4661790" cy="11314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0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시스템 모델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5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299D95-51B7-4E8C-94F5-5ECE8BC36EFE}"/>
              </a:ext>
            </a:extLst>
          </p:cNvPr>
          <p:cNvCxnSpPr/>
          <p:nvPr/>
        </p:nvCxnSpPr>
        <p:spPr>
          <a:xfrm>
            <a:off x="611560" y="4185084"/>
            <a:ext cx="336343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A946C7-A084-44C0-BD14-3F07CD0A4773}"/>
              </a:ext>
            </a:extLst>
          </p:cNvPr>
          <p:cNvCxnSpPr>
            <a:cxnSpLocks/>
          </p:cNvCxnSpPr>
          <p:nvPr/>
        </p:nvCxnSpPr>
        <p:spPr>
          <a:xfrm>
            <a:off x="611560" y="4185084"/>
            <a:ext cx="0" cy="19442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7D74A-F60C-40A7-9240-F73137D0E138}"/>
              </a:ext>
            </a:extLst>
          </p:cNvPr>
          <p:cNvSpPr txBox="1"/>
          <p:nvPr/>
        </p:nvSpPr>
        <p:spPr>
          <a:xfrm>
            <a:off x="3917752" y="4049752"/>
            <a:ext cx="84902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A5FE4-42A5-440E-BB13-5A7398D91B7C}"/>
              </a:ext>
            </a:extLst>
          </p:cNvPr>
          <p:cNvSpPr txBox="1"/>
          <p:nvPr/>
        </p:nvSpPr>
        <p:spPr>
          <a:xfrm>
            <a:off x="232583" y="6111607"/>
            <a:ext cx="1097588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1E51222-1497-4C7F-92C4-94D5C7F63D16}"/>
              </a:ext>
            </a:extLst>
          </p:cNvPr>
          <p:cNvGraphicFramePr>
            <a:graphicFrameLocks noGrp="1"/>
          </p:cNvGraphicFramePr>
          <p:nvPr/>
        </p:nvGraphicFramePr>
        <p:xfrm>
          <a:off x="636552" y="4203937"/>
          <a:ext cx="3198215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643">
                  <a:extLst>
                    <a:ext uri="{9D8B030D-6E8A-4147-A177-3AD203B41FA5}">
                      <a16:colId xmlns:a16="http://schemas.microsoft.com/office/drawing/2014/main" val="1742117386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1194450643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698368734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3406680590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72653836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676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573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937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BDCD8B-1202-42E3-82E0-BC8542CD48A5}"/>
              </a:ext>
            </a:extLst>
          </p:cNvPr>
          <p:cNvSpPr txBox="1"/>
          <p:nvPr/>
        </p:nvSpPr>
        <p:spPr>
          <a:xfrm>
            <a:off x="2105725" y="5308311"/>
            <a:ext cx="612068" cy="9417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7895E63-7BC3-4791-BCA1-DA9C185557EA}"/>
              </a:ext>
            </a:extLst>
          </p:cNvPr>
          <p:cNvSpPr/>
          <p:nvPr/>
        </p:nvSpPr>
        <p:spPr>
          <a:xfrm>
            <a:off x="539557" y="4203936"/>
            <a:ext cx="47007" cy="352823"/>
          </a:xfrm>
          <a:custGeom>
            <a:avLst/>
            <a:gdLst>
              <a:gd name="connsiteX0" fmla="*/ 152400 w 152400"/>
              <a:gd name="connsiteY0" fmla="*/ 0 h 381000"/>
              <a:gd name="connsiteX1" fmla="*/ 0 w 152400"/>
              <a:gd name="connsiteY1" fmla="*/ 205740 h 381000"/>
              <a:gd name="connsiteX2" fmla="*/ 152400 w 1524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81000">
                <a:moveTo>
                  <a:pt x="152400" y="0"/>
                </a:moveTo>
                <a:cubicBezTo>
                  <a:pt x="76200" y="71120"/>
                  <a:pt x="0" y="142240"/>
                  <a:pt x="0" y="205740"/>
                </a:cubicBezTo>
                <a:cubicBezTo>
                  <a:pt x="0" y="269240"/>
                  <a:pt x="134620" y="359410"/>
                  <a:pt x="152400" y="381000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69750-42F4-4F1C-A3EF-D97F12764AB8}"/>
              </a:ext>
            </a:extLst>
          </p:cNvPr>
          <p:cNvSpPr txBox="1"/>
          <p:nvPr/>
        </p:nvSpPr>
        <p:spPr>
          <a:xfrm>
            <a:off x="-18367" y="4221088"/>
            <a:ext cx="75097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15kHz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3AC81-6A88-4CA7-B6A0-3285A2242FAD}"/>
              </a:ext>
            </a:extLst>
          </p:cNvPr>
          <p:cNvSpPr txBox="1"/>
          <p:nvPr/>
        </p:nvSpPr>
        <p:spPr>
          <a:xfrm>
            <a:off x="1218393" y="3647640"/>
            <a:ext cx="214977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시뮬레이션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F7D2-EC63-4F7B-B2E8-D45891BBD42C}"/>
              </a:ext>
            </a:extLst>
          </p:cNvPr>
          <p:cNvSpPr txBox="1"/>
          <p:nvPr/>
        </p:nvSpPr>
        <p:spPr>
          <a:xfrm>
            <a:off x="1227716" y="6080634"/>
            <a:ext cx="253553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Resource block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BEA718-FBAE-427B-AE04-E3AFC82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1" y="1231151"/>
            <a:ext cx="3631129" cy="2380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32F5F-6959-4031-94EE-BB2E4100113B}"/>
              </a:ext>
            </a:extLst>
          </p:cNvPr>
          <p:cNvSpPr txBox="1"/>
          <p:nvPr/>
        </p:nvSpPr>
        <p:spPr>
          <a:xfrm>
            <a:off x="4408715" y="1738362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received signal-to-interference-plus-noise(SINRs)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501B2-2CAC-4F49-AE47-9E16BC509820}"/>
              </a:ext>
            </a:extLst>
          </p:cNvPr>
          <p:cNvSpPr txBox="1"/>
          <p:nvPr/>
        </p:nvSpPr>
        <p:spPr>
          <a:xfrm>
            <a:off x="5562600" y="2398759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전송 전력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0BA2E-0BFA-4363-9DF6-924185E3E3DA}"/>
              </a:ext>
            </a:extLst>
          </p:cNvPr>
          <p:cNvSpPr txBox="1"/>
          <p:nvPr/>
        </p:nvSpPr>
        <p:spPr>
          <a:xfrm>
            <a:off x="5562600" y="2868714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m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채널 상태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CA0F22-01D1-4BB4-8DD3-ECDFCD765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1" t="42633" r="66709" b="27961"/>
          <a:stretch/>
        </p:blipFill>
        <p:spPr>
          <a:xfrm>
            <a:off x="4582886" y="3298370"/>
            <a:ext cx="326571" cy="2830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D3E9FE-DC96-4248-AF5B-566E8A011103}"/>
              </a:ext>
            </a:extLst>
          </p:cNvPr>
          <p:cNvSpPr txBox="1"/>
          <p:nvPr/>
        </p:nvSpPr>
        <p:spPr>
          <a:xfrm>
            <a:off x="5562600" y="3304401"/>
            <a:ext cx="480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잡음 신호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A9B813-82B3-4EFF-8C5A-6E902C075001}"/>
              </a:ext>
            </a:extLst>
          </p:cNvPr>
          <p:cNvSpPr/>
          <p:nvPr/>
        </p:nvSpPr>
        <p:spPr bwMode="auto">
          <a:xfrm>
            <a:off x="4406010" y="914400"/>
            <a:ext cx="4661790" cy="11314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8D099-4B4E-4D55-9152-6A242BDD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546" y="973512"/>
            <a:ext cx="2754085" cy="7934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7A080A6-966A-4D3B-989F-FA364B8EF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74" r="27949" b="53633"/>
          <a:stretch/>
        </p:blipFill>
        <p:spPr>
          <a:xfrm>
            <a:off x="4381233" y="2381594"/>
            <a:ext cx="798049" cy="3678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BEE33F7-79FD-4C0F-AE01-24895F1308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742" b="52657"/>
          <a:stretch/>
        </p:blipFill>
        <p:spPr>
          <a:xfrm>
            <a:off x="4428579" y="2819400"/>
            <a:ext cx="750703" cy="3756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F5EA75B-5C4D-4BB4-B838-1FC55EC62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65" t="53851"/>
          <a:stretch/>
        </p:blipFill>
        <p:spPr>
          <a:xfrm>
            <a:off x="4406010" y="3695616"/>
            <a:ext cx="829956" cy="3661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2C8070B-48A1-40AE-BE13-358FE8F40E9E}"/>
              </a:ext>
            </a:extLst>
          </p:cNvPr>
          <p:cNvSpPr txBox="1"/>
          <p:nvPr/>
        </p:nvSpPr>
        <p:spPr>
          <a:xfrm>
            <a:off x="5562600" y="3779542"/>
            <a:ext cx="4800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동일한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Resource block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을 선택한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link, 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   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들에 의한 간섭 신호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FB0C68-8D23-445A-BC92-F96516736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510" y="4814163"/>
            <a:ext cx="4618067" cy="5725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A1DAEB-0529-4184-89DF-32B6CB9FBDDC}"/>
              </a:ext>
            </a:extLst>
          </p:cNvPr>
          <p:cNvSpPr/>
          <p:nvPr/>
        </p:nvSpPr>
        <p:spPr bwMode="auto">
          <a:xfrm>
            <a:off x="5105400" y="4814163"/>
            <a:ext cx="1093269" cy="3931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6BEE5B-8FA0-4E1F-BA07-2E68279BF650}"/>
              </a:ext>
            </a:extLst>
          </p:cNvPr>
          <p:cNvSpPr/>
          <p:nvPr/>
        </p:nvSpPr>
        <p:spPr bwMode="auto">
          <a:xfrm>
            <a:off x="6459353" y="4800441"/>
            <a:ext cx="2456047" cy="6124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F465004-659F-42FF-807F-489E5B0167D1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5400000">
            <a:off x="4921437" y="5066087"/>
            <a:ext cx="589419" cy="8717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59BF8D-18E8-44BF-9C07-506F67A8D109}"/>
              </a:ext>
            </a:extLst>
          </p:cNvPr>
          <p:cNvSpPr txBox="1"/>
          <p:nvPr/>
        </p:nvSpPr>
        <p:spPr>
          <a:xfrm>
            <a:off x="3851156" y="5796686"/>
            <a:ext cx="1858201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V2I 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간섭 신호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9BF1C97-89F2-4642-9DE3-707DC2B3D2D1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7368549" y="5457003"/>
            <a:ext cx="362954" cy="2747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F1CD77-5429-4654-B4F0-5847339913AA}"/>
              </a:ext>
            </a:extLst>
          </p:cNvPr>
          <p:cNvSpPr txBox="1"/>
          <p:nvPr/>
        </p:nvSpPr>
        <p:spPr>
          <a:xfrm>
            <a:off x="6361746" y="5775831"/>
            <a:ext cx="2101857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V2V link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간섭 신호</a:t>
            </a:r>
          </a:p>
        </p:txBody>
      </p:sp>
    </p:spTree>
    <p:extLst>
      <p:ext uri="{BB962C8B-B14F-4D97-AF65-F5344CB8AC3E}">
        <p14:creationId xmlns:p14="http://schemas.microsoft.com/office/powerpoint/2010/main" val="6292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시스템 모델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24048" y="6001686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6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299D95-51B7-4E8C-94F5-5ECE8BC36EFE}"/>
              </a:ext>
            </a:extLst>
          </p:cNvPr>
          <p:cNvCxnSpPr/>
          <p:nvPr/>
        </p:nvCxnSpPr>
        <p:spPr>
          <a:xfrm>
            <a:off x="611560" y="4185084"/>
            <a:ext cx="336343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A946C7-A084-44C0-BD14-3F07CD0A4773}"/>
              </a:ext>
            </a:extLst>
          </p:cNvPr>
          <p:cNvCxnSpPr>
            <a:cxnSpLocks/>
          </p:cNvCxnSpPr>
          <p:nvPr/>
        </p:nvCxnSpPr>
        <p:spPr>
          <a:xfrm>
            <a:off x="611560" y="4185084"/>
            <a:ext cx="0" cy="19442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7D74A-F60C-40A7-9240-F73137D0E138}"/>
              </a:ext>
            </a:extLst>
          </p:cNvPr>
          <p:cNvSpPr txBox="1"/>
          <p:nvPr/>
        </p:nvSpPr>
        <p:spPr>
          <a:xfrm>
            <a:off x="3917752" y="4049752"/>
            <a:ext cx="84902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A5FE4-42A5-440E-BB13-5A7398D91B7C}"/>
              </a:ext>
            </a:extLst>
          </p:cNvPr>
          <p:cNvSpPr txBox="1"/>
          <p:nvPr/>
        </p:nvSpPr>
        <p:spPr>
          <a:xfrm>
            <a:off x="232583" y="6111607"/>
            <a:ext cx="1097588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1E51222-1497-4C7F-92C4-94D5C7F63D16}"/>
              </a:ext>
            </a:extLst>
          </p:cNvPr>
          <p:cNvGraphicFramePr>
            <a:graphicFrameLocks noGrp="1"/>
          </p:cNvGraphicFramePr>
          <p:nvPr/>
        </p:nvGraphicFramePr>
        <p:xfrm>
          <a:off x="636552" y="4203937"/>
          <a:ext cx="3198215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643">
                  <a:extLst>
                    <a:ext uri="{9D8B030D-6E8A-4147-A177-3AD203B41FA5}">
                      <a16:colId xmlns:a16="http://schemas.microsoft.com/office/drawing/2014/main" val="1742117386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1194450643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698368734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3406680590"/>
                    </a:ext>
                  </a:extLst>
                </a:gridCol>
                <a:gridCol w="639643">
                  <a:extLst>
                    <a:ext uri="{9D8B030D-6E8A-4147-A177-3AD203B41FA5}">
                      <a16:colId xmlns:a16="http://schemas.microsoft.com/office/drawing/2014/main" val="272653836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676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5731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937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BDCD8B-1202-42E3-82E0-BC8542CD48A5}"/>
              </a:ext>
            </a:extLst>
          </p:cNvPr>
          <p:cNvSpPr txBox="1"/>
          <p:nvPr/>
        </p:nvSpPr>
        <p:spPr>
          <a:xfrm>
            <a:off x="2105725" y="5308311"/>
            <a:ext cx="612068" cy="9417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0" hangingPunct="0">
              <a:spcBef>
                <a:spcPct val="20000"/>
              </a:spcBef>
              <a:buSzPct val="12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7895E63-7BC3-4791-BCA1-DA9C185557EA}"/>
              </a:ext>
            </a:extLst>
          </p:cNvPr>
          <p:cNvSpPr/>
          <p:nvPr/>
        </p:nvSpPr>
        <p:spPr>
          <a:xfrm>
            <a:off x="539557" y="4203936"/>
            <a:ext cx="47007" cy="352823"/>
          </a:xfrm>
          <a:custGeom>
            <a:avLst/>
            <a:gdLst>
              <a:gd name="connsiteX0" fmla="*/ 152400 w 152400"/>
              <a:gd name="connsiteY0" fmla="*/ 0 h 381000"/>
              <a:gd name="connsiteX1" fmla="*/ 0 w 152400"/>
              <a:gd name="connsiteY1" fmla="*/ 205740 h 381000"/>
              <a:gd name="connsiteX2" fmla="*/ 152400 w 1524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81000">
                <a:moveTo>
                  <a:pt x="152400" y="0"/>
                </a:moveTo>
                <a:cubicBezTo>
                  <a:pt x="76200" y="71120"/>
                  <a:pt x="0" y="142240"/>
                  <a:pt x="0" y="205740"/>
                </a:cubicBezTo>
                <a:cubicBezTo>
                  <a:pt x="0" y="269240"/>
                  <a:pt x="134620" y="359410"/>
                  <a:pt x="152400" y="381000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69750-42F4-4F1C-A3EF-D97F12764AB8}"/>
              </a:ext>
            </a:extLst>
          </p:cNvPr>
          <p:cNvSpPr txBox="1"/>
          <p:nvPr/>
        </p:nvSpPr>
        <p:spPr>
          <a:xfrm>
            <a:off x="-18367" y="4221088"/>
            <a:ext cx="75097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15kHz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3AC81-6A88-4CA7-B6A0-3285A2242FAD}"/>
              </a:ext>
            </a:extLst>
          </p:cNvPr>
          <p:cNvSpPr txBox="1"/>
          <p:nvPr/>
        </p:nvSpPr>
        <p:spPr>
          <a:xfrm>
            <a:off x="1218393" y="3647640"/>
            <a:ext cx="214977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시뮬레이션 환경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F7D2-EC63-4F7B-B2E8-D45891BBD42C}"/>
              </a:ext>
            </a:extLst>
          </p:cNvPr>
          <p:cNvSpPr txBox="1"/>
          <p:nvPr/>
        </p:nvSpPr>
        <p:spPr>
          <a:xfrm>
            <a:off x="1227716" y="6080634"/>
            <a:ext cx="253553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Resource block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BEA718-FBAE-427B-AE04-E3AFC82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1" y="1231151"/>
            <a:ext cx="3631129" cy="23804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F5CCE0-72A4-4517-877F-E5B1B160A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641"/>
          <a:stretch/>
        </p:blipFill>
        <p:spPr>
          <a:xfrm>
            <a:off x="4346418" y="986238"/>
            <a:ext cx="4340382" cy="47013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ACC8D3E-5A1A-4B17-B692-EBC1D317A2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67" r="1971"/>
          <a:stretch/>
        </p:blipFill>
        <p:spPr>
          <a:xfrm>
            <a:off x="4356496" y="3043373"/>
            <a:ext cx="4254824" cy="4770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C4D0D1-DADE-4ABC-A931-AB12E61D316E}"/>
              </a:ext>
            </a:extLst>
          </p:cNvPr>
          <p:cNvSpPr txBox="1"/>
          <p:nvPr/>
        </p:nvSpPr>
        <p:spPr>
          <a:xfrm>
            <a:off x="5406829" y="1500366"/>
            <a:ext cx="2095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m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 채널 용량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7DF4C-D652-4DD5-98F1-106E546329FF}"/>
              </a:ext>
            </a:extLst>
          </p:cNvPr>
          <p:cNvSpPr txBox="1"/>
          <p:nvPr/>
        </p:nvSpPr>
        <p:spPr>
          <a:xfrm>
            <a:off x="5403811" y="3561081"/>
            <a:ext cx="2095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 채널 용량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2D084F-5073-4D07-8D6B-83C8EA5D7ADB}"/>
              </a:ext>
            </a:extLst>
          </p:cNvPr>
          <p:cNvSpPr/>
          <p:nvPr/>
        </p:nvSpPr>
        <p:spPr bwMode="auto">
          <a:xfrm>
            <a:off x="4346418" y="886028"/>
            <a:ext cx="4340382" cy="8913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2F02CC-27DD-4D6F-8CC5-7C6092B5036C}"/>
              </a:ext>
            </a:extLst>
          </p:cNvPr>
          <p:cNvSpPr/>
          <p:nvPr/>
        </p:nvSpPr>
        <p:spPr bwMode="auto">
          <a:xfrm>
            <a:off x="4343400" y="2971800"/>
            <a:ext cx="4340382" cy="8913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B6BE89-2EA1-42A0-8D3D-BB1932CB99B9}"/>
              </a:ext>
            </a:extLst>
          </p:cNvPr>
          <p:cNvSpPr/>
          <p:nvPr/>
        </p:nvSpPr>
        <p:spPr bwMode="auto">
          <a:xfrm>
            <a:off x="65468" y="4233272"/>
            <a:ext cx="435046" cy="24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28D207F-7155-42BB-8EA1-0F66417C0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080" y="2000169"/>
            <a:ext cx="1337441" cy="58395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7DBEAC-FCC0-4A16-BF99-1CDC30F87774}"/>
              </a:ext>
            </a:extLst>
          </p:cNvPr>
          <p:cNvSpPr/>
          <p:nvPr/>
        </p:nvSpPr>
        <p:spPr bwMode="auto">
          <a:xfrm>
            <a:off x="4343067" y="1962307"/>
            <a:ext cx="4340382" cy="8913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A9C0B0-4645-48A6-AAE7-72BB13F6F9F1}"/>
              </a:ext>
            </a:extLst>
          </p:cNvPr>
          <p:cNvSpPr txBox="1"/>
          <p:nvPr/>
        </p:nvSpPr>
        <p:spPr>
          <a:xfrm>
            <a:off x="5454606" y="2572907"/>
            <a:ext cx="2095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모든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V2I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채널 용량 합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15A5DB-DA81-4A42-AB59-7157CD5EFC0A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 bwMode="auto">
          <a:xfrm flipH="1">
            <a:off x="6513258" y="1777365"/>
            <a:ext cx="3351" cy="1849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A7183-CAAB-4CF4-BDF5-B09A82527AEE}"/>
              </a:ext>
            </a:extLst>
          </p:cNvPr>
          <p:cNvCxnSpPr>
            <a:cxnSpLocks/>
            <a:stCxn id="48" idx="2"/>
            <a:endCxn id="67" idx="0"/>
          </p:cNvCxnSpPr>
          <p:nvPr/>
        </p:nvCxnSpPr>
        <p:spPr bwMode="auto">
          <a:xfrm>
            <a:off x="6513591" y="3863137"/>
            <a:ext cx="0" cy="221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F6893F92-3766-4785-82D1-1A17FE09E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453" y="4103093"/>
            <a:ext cx="3472853" cy="611821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E0A5C5-09DD-4DC1-8F05-19E0DCF67E2C}"/>
              </a:ext>
            </a:extLst>
          </p:cNvPr>
          <p:cNvSpPr/>
          <p:nvPr/>
        </p:nvSpPr>
        <p:spPr bwMode="auto">
          <a:xfrm>
            <a:off x="4343400" y="4085041"/>
            <a:ext cx="4340382" cy="10203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324292-176B-4CC7-8085-5BEE5FF4BC69}"/>
              </a:ext>
            </a:extLst>
          </p:cNvPr>
          <p:cNvSpPr txBox="1"/>
          <p:nvPr/>
        </p:nvSpPr>
        <p:spPr>
          <a:xfrm>
            <a:off x="5465841" y="4771657"/>
            <a:ext cx="227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모든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충족 확률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1162D4F-D349-4781-BADD-8CFECE89C3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52" t="4601" r="84091" b="73374"/>
          <a:stretch/>
        </p:blipFill>
        <p:spPr>
          <a:xfrm>
            <a:off x="4353792" y="5256000"/>
            <a:ext cx="254527" cy="23755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38E270-8D3A-4C0C-996E-4DB50852B2FF}"/>
              </a:ext>
            </a:extLst>
          </p:cNvPr>
          <p:cNvSpPr txBox="1"/>
          <p:nvPr/>
        </p:nvSpPr>
        <p:spPr>
          <a:xfrm>
            <a:off x="4996070" y="5220000"/>
            <a:ext cx="15755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제한 시간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(100ms)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C403A77-CF46-4D74-B02F-1876071C77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25" t="-152" r="74437" b="75767"/>
          <a:stretch/>
        </p:blipFill>
        <p:spPr>
          <a:xfrm>
            <a:off x="4322950" y="5526000"/>
            <a:ext cx="316210" cy="24094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CFD1D0D-CA1A-48C1-9E71-46B48C63C750}"/>
              </a:ext>
            </a:extLst>
          </p:cNvPr>
          <p:cNvSpPr txBox="1"/>
          <p:nvPr/>
        </p:nvSpPr>
        <p:spPr>
          <a:xfrm>
            <a:off x="4992925" y="5490000"/>
            <a:ext cx="15755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Resource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block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수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0283B8F-8118-41F4-94EE-6198841E28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88" t="34747" r="59862" b="30642"/>
          <a:stretch/>
        </p:blipFill>
        <p:spPr>
          <a:xfrm>
            <a:off x="4333126" y="5796000"/>
            <a:ext cx="612068" cy="29272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E255022-5473-4E5F-917A-34FD1F58F38B}"/>
              </a:ext>
            </a:extLst>
          </p:cNvPr>
          <p:cNvSpPr txBox="1"/>
          <p:nvPr/>
        </p:nvSpPr>
        <p:spPr>
          <a:xfrm>
            <a:off x="4985415" y="5760000"/>
            <a:ext cx="27292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Resource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block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사용 유무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(0 </a:t>
            </a:r>
            <a:r>
              <a:rPr lang="ko-KR" altLang="en-US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1)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33766F8-EC35-40BE-B905-886905CF8C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378" t="31433" r="31343" b="37611"/>
          <a:stretch/>
        </p:blipFill>
        <p:spPr>
          <a:xfrm>
            <a:off x="4363976" y="6066000"/>
            <a:ext cx="184899" cy="2356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9E8CFB3-3D17-4929-A9AD-52A1AE8F4FBC}"/>
              </a:ext>
            </a:extLst>
          </p:cNvPr>
          <p:cNvSpPr txBox="1"/>
          <p:nvPr/>
        </p:nvSpPr>
        <p:spPr>
          <a:xfrm>
            <a:off x="4996936" y="6030000"/>
            <a:ext cx="27292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V2V payload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459549B1-3A67-4BB9-8981-6B90F9B42A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860" t="34670" r="21380" b="27572"/>
          <a:stretch/>
        </p:blipFill>
        <p:spPr>
          <a:xfrm>
            <a:off x="4327203" y="6336000"/>
            <a:ext cx="378593" cy="32450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60F6D1F-7342-4F9C-8C38-D9DEDB4C6BA5}"/>
              </a:ext>
            </a:extLst>
          </p:cNvPr>
          <p:cNvSpPr txBox="1"/>
          <p:nvPr/>
        </p:nvSpPr>
        <p:spPr>
          <a:xfrm>
            <a:off x="4992925" y="6300000"/>
            <a:ext cx="3536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Channel coherence time </a:t>
            </a:r>
            <a:endParaRPr lang="ko-KR" altLang="en-US" sz="120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7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강화학습 및 </a:t>
            </a:r>
            <a:r>
              <a:rPr lang="en-US" altLang="ko-KR" sz="2000" dirty="0">
                <a:latin typeface="맑은 고딕" panose="020B0503020000020004" pitchFamily="50" charset="-127"/>
              </a:rPr>
              <a:t>Deep Q-Network (DQN) </a:t>
            </a:r>
            <a:r>
              <a:rPr lang="ko-KR" altLang="en-US" sz="2000" dirty="0">
                <a:latin typeface="맑은 고딕" panose="020B0503020000020004" pitchFamily="50" charset="-127"/>
              </a:rPr>
              <a:t>소개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C05368-0D6C-467B-9C29-44CB40E4EC3E}"/>
              </a:ext>
            </a:extLst>
          </p:cNvPr>
          <p:cNvSpPr/>
          <p:nvPr/>
        </p:nvSpPr>
        <p:spPr>
          <a:xfrm>
            <a:off x="2456699" y="3776990"/>
            <a:ext cx="3909477" cy="2391116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9FB6DFF8-EAB2-4BEE-A0D8-9A8F212F0685}"/>
              </a:ext>
            </a:extLst>
          </p:cNvPr>
          <p:cNvSpPr/>
          <p:nvPr/>
        </p:nvSpPr>
        <p:spPr>
          <a:xfrm>
            <a:off x="2642164" y="5073696"/>
            <a:ext cx="954237" cy="1044116"/>
          </a:xfrm>
          <a:prstGeom prst="can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Replay buffer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7E9090-BD8B-4152-B26B-79385927AA2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366176" y="4967932"/>
            <a:ext cx="1338172" cy="4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98843-D489-4E49-AA84-2F6D5AD8E2DF}"/>
              </a:ext>
            </a:extLst>
          </p:cNvPr>
          <p:cNvSpPr txBox="1"/>
          <p:nvPr/>
        </p:nvSpPr>
        <p:spPr>
          <a:xfrm>
            <a:off x="6410239" y="4674789"/>
            <a:ext cx="1692188" cy="4308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state, next state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spcBef>
                <a:spcPct val="20000"/>
              </a:spcBef>
              <a:buSzPct val="120000"/>
            </a:pP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C24D13-1F61-4451-B9FE-3808B88F2E4D}"/>
              </a:ext>
            </a:extLst>
          </p:cNvPr>
          <p:cNvCxnSpPr>
            <a:cxnSpLocks/>
          </p:cNvCxnSpPr>
          <p:nvPr/>
        </p:nvCxnSpPr>
        <p:spPr>
          <a:xfrm flipH="1" flipV="1">
            <a:off x="1145596" y="4962450"/>
            <a:ext cx="1311103" cy="54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0B68F5-83F1-4C5E-904F-DC0D03669682}"/>
              </a:ext>
            </a:extLst>
          </p:cNvPr>
          <p:cNvSpPr txBox="1"/>
          <p:nvPr/>
        </p:nvSpPr>
        <p:spPr>
          <a:xfrm>
            <a:off x="1547664" y="4730951"/>
            <a:ext cx="1296144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412C57-02B7-4667-835D-353A8CE7256B}"/>
              </a:ext>
            </a:extLst>
          </p:cNvPr>
          <p:cNvSpPr/>
          <p:nvPr/>
        </p:nvSpPr>
        <p:spPr>
          <a:xfrm>
            <a:off x="3887924" y="4382058"/>
            <a:ext cx="396044" cy="36004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18BA27F-A72D-4AC4-B8E9-E153967A64CF}"/>
              </a:ext>
            </a:extLst>
          </p:cNvPr>
          <p:cNvSpPr/>
          <p:nvPr/>
        </p:nvSpPr>
        <p:spPr>
          <a:xfrm>
            <a:off x="3891437" y="4800517"/>
            <a:ext cx="396044" cy="36004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20DED4-CC41-49D2-8616-0EE7D401D430}"/>
              </a:ext>
            </a:extLst>
          </p:cNvPr>
          <p:cNvSpPr/>
          <p:nvPr/>
        </p:nvSpPr>
        <p:spPr>
          <a:xfrm>
            <a:off x="3904956" y="5238805"/>
            <a:ext cx="396044" cy="36004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F9F414-2330-4C54-B237-7544AE0A09B5}"/>
              </a:ext>
            </a:extLst>
          </p:cNvPr>
          <p:cNvSpPr/>
          <p:nvPr/>
        </p:nvSpPr>
        <p:spPr>
          <a:xfrm>
            <a:off x="4446008" y="4561263"/>
            <a:ext cx="396044" cy="36004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C184D1-504E-4212-8E1C-97D68B5CB7AC}"/>
              </a:ext>
            </a:extLst>
          </p:cNvPr>
          <p:cNvSpPr/>
          <p:nvPr/>
        </p:nvSpPr>
        <p:spPr>
          <a:xfrm>
            <a:off x="4446008" y="5058785"/>
            <a:ext cx="396044" cy="36004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23E72B-DB2E-452E-A275-72A67E6E3BA6}"/>
              </a:ext>
            </a:extLst>
          </p:cNvPr>
          <p:cNvCxnSpPr>
            <a:cxnSpLocks/>
          </p:cNvCxnSpPr>
          <p:nvPr/>
        </p:nvCxnSpPr>
        <p:spPr>
          <a:xfrm flipH="1" flipV="1">
            <a:off x="4085946" y="4561263"/>
            <a:ext cx="558084" cy="18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B46E34-880C-4E7B-9784-EEAB8BE38600}"/>
              </a:ext>
            </a:extLst>
          </p:cNvPr>
          <p:cNvCxnSpPr>
            <a:cxnSpLocks/>
          </p:cNvCxnSpPr>
          <p:nvPr/>
        </p:nvCxnSpPr>
        <p:spPr>
          <a:xfrm flipH="1">
            <a:off x="4102978" y="4741283"/>
            <a:ext cx="541052" cy="2122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C322D9-E591-4D51-8F9A-A884FD85EECF}"/>
              </a:ext>
            </a:extLst>
          </p:cNvPr>
          <p:cNvCxnSpPr>
            <a:cxnSpLocks/>
          </p:cNvCxnSpPr>
          <p:nvPr/>
        </p:nvCxnSpPr>
        <p:spPr>
          <a:xfrm flipH="1">
            <a:off x="4115966" y="4748372"/>
            <a:ext cx="500369" cy="671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1AAFF4-3338-4833-9477-1EB6BFE8FD0E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4559300"/>
            <a:ext cx="560982" cy="679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B9CC4F-249B-41D4-A189-4DA3C05634A9}"/>
              </a:ext>
            </a:extLst>
          </p:cNvPr>
          <p:cNvCxnSpPr>
            <a:cxnSpLocks/>
          </p:cNvCxnSpPr>
          <p:nvPr/>
        </p:nvCxnSpPr>
        <p:spPr>
          <a:xfrm flipH="1" flipV="1">
            <a:off x="4108450" y="4946650"/>
            <a:ext cx="518550" cy="25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4C52B45-62F7-401F-A16B-37B65D78595B}"/>
              </a:ext>
            </a:extLst>
          </p:cNvPr>
          <p:cNvCxnSpPr>
            <a:cxnSpLocks/>
          </p:cNvCxnSpPr>
          <p:nvPr/>
        </p:nvCxnSpPr>
        <p:spPr>
          <a:xfrm flipH="1">
            <a:off x="4121150" y="5238065"/>
            <a:ext cx="505850" cy="184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36D58E-EA5E-4B12-9149-62C0AF45A9BE}"/>
              </a:ext>
            </a:extLst>
          </p:cNvPr>
          <p:cNvCxnSpPr>
            <a:cxnSpLocks/>
            <a:stCxn id="21" idx="3"/>
            <a:endCxn id="30" idx="6"/>
          </p:cNvCxnSpPr>
          <p:nvPr/>
        </p:nvCxnSpPr>
        <p:spPr>
          <a:xfrm flipH="1" flipV="1">
            <a:off x="4842052" y="4741283"/>
            <a:ext cx="1524124" cy="231265"/>
          </a:xfrm>
          <a:prstGeom prst="bentConnector3">
            <a:avLst>
              <a:gd name="adj1" fmla="val 27914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6CB0A68-C463-4DA7-86D2-B8F3E81320BD}"/>
              </a:ext>
            </a:extLst>
          </p:cNvPr>
          <p:cNvCxnSpPr>
            <a:cxnSpLocks/>
            <a:stCxn id="21" idx="3"/>
            <a:endCxn id="31" idx="6"/>
          </p:cNvCxnSpPr>
          <p:nvPr/>
        </p:nvCxnSpPr>
        <p:spPr>
          <a:xfrm flipH="1">
            <a:off x="4842052" y="4972548"/>
            <a:ext cx="1524124" cy="266257"/>
          </a:xfrm>
          <a:prstGeom prst="bentConnector3">
            <a:avLst>
              <a:gd name="adj1" fmla="val 27914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84F36C-802E-4A0D-8BA0-6FFC6F9FF66D}"/>
              </a:ext>
            </a:extLst>
          </p:cNvPr>
          <p:cNvSpPr txBox="1"/>
          <p:nvPr/>
        </p:nvSpPr>
        <p:spPr>
          <a:xfrm>
            <a:off x="5259552" y="4491676"/>
            <a:ext cx="524451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D3BB789-C7F0-4F93-BF2E-BA22813A4793}"/>
              </a:ext>
            </a:extLst>
          </p:cNvPr>
          <p:cNvCxnSpPr>
            <a:cxnSpLocks/>
            <a:stCxn id="29" idx="2"/>
          </p:cNvCxnSpPr>
          <p:nvPr/>
        </p:nvCxnSpPr>
        <p:spPr>
          <a:xfrm rot="10800000">
            <a:off x="3741410" y="4927577"/>
            <a:ext cx="163547" cy="4912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8909A9C-91FB-41D8-9393-126D19C46DAC}"/>
              </a:ext>
            </a:extLst>
          </p:cNvPr>
          <p:cNvCxnSpPr>
            <a:cxnSpLocks/>
            <a:stCxn id="27" idx="2"/>
          </p:cNvCxnSpPr>
          <p:nvPr/>
        </p:nvCxnSpPr>
        <p:spPr>
          <a:xfrm rot="10800000" flipV="1">
            <a:off x="3740944" y="4562078"/>
            <a:ext cx="146980" cy="41711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0EE1D5-3A60-4A39-8B62-066EC88E244B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3741409" y="4980095"/>
            <a:ext cx="150028" cy="4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9524E2-9571-430D-80C5-B815540ECB1B}"/>
              </a:ext>
            </a:extLst>
          </p:cNvPr>
          <p:cNvCxnSpPr>
            <a:cxnSpLocks/>
            <a:endCxn id="21" idx="1"/>
          </p:cNvCxnSpPr>
          <p:nvPr/>
        </p:nvCxnSpPr>
        <p:spPr>
          <a:xfrm flipH="1" flipV="1">
            <a:off x="2456699" y="4972548"/>
            <a:ext cx="1284710" cy="7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67292E-9D5F-4ACA-BCA1-EA5FB00DCA74}"/>
              </a:ext>
            </a:extLst>
          </p:cNvPr>
          <p:cNvSpPr txBox="1"/>
          <p:nvPr/>
        </p:nvSpPr>
        <p:spPr>
          <a:xfrm>
            <a:off x="2611167" y="4425539"/>
            <a:ext cx="121370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</a:p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Q value action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F80181-EEDF-4B27-9ED6-F428F74C953C}"/>
              </a:ext>
            </a:extLst>
          </p:cNvPr>
          <p:cNvCxnSpPr>
            <a:cxnSpLocks/>
          </p:cNvCxnSpPr>
          <p:nvPr/>
        </p:nvCxnSpPr>
        <p:spPr>
          <a:xfrm flipH="1">
            <a:off x="6366176" y="5283729"/>
            <a:ext cx="1338172" cy="4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5DE34-F841-4238-8D3B-2AFED7D97C29}"/>
              </a:ext>
            </a:extLst>
          </p:cNvPr>
          <p:cNvSpPr txBox="1"/>
          <p:nvPr/>
        </p:nvSpPr>
        <p:spPr>
          <a:xfrm>
            <a:off x="6410239" y="5015046"/>
            <a:ext cx="1296144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reward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6B2C6DA-4062-49F6-B8C8-BF1C4BA804B3}"/>
              </a:ext>
            </a:extLst>
          </p:cNvPr>
          <p:cNvSpPr/>
          <p:nvPr/>
        </p:nvSpPr>
        <p:spPr>
          <a:xfrm>
            <a:off x="3834837" y="4196291"/>
            <a:ext cx="1213706" cy="1499635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3099F-E67E-4FBB-86B5-1A579A842D9D}"/>
              </a:ext>
            </a:extLst>
          </p:cNvPr>
          <p:cNvSpPr txBox="1"/>
          <p:nvPr/>
        </p:nvSpPr>
        <p:spPr>
          <a:xfrm>
            <a:off x="3854918" y="4157261"/>
            <a:ext cx="1342199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Q-network(DNN)</a:t>
            </a:r>
            <a:endParaRPr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F61D48-10FE-48FF-875D-E26FB17E5D07}"/>
              </a:ext>
            </a:extLst>
          </p:cNvPr>
          <p:cNvSpPr txBox="1"/>
          <p:nvPr/>
        </p:nvSpPr>
        <p:spPr>
          <a:xfrm>
            <a:off x="1801147" y="6486130"/>
            <a:ext cx="5818853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Q-network(DNN)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구성하여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function approximation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역할을 수행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A8FB2C-CBFC-495A-A751-9A96C6BDC7DA}"/>
              </a:ext>
            </a:extLst>
          </p:cNvPr>
          <p:cNvSpPr txBox="1"/>
          <p:nvPr/>
        </p:nvSpPr>
        <p:spPr>
          <a:xfrm>
            <a:off x="3297566" y="6190575"/>
            <a:ext cx="2456905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Q-Network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6F48A62-8480-447D-9A9A-C10F8947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16" y="1130407"/>
            <a:ext cx="6003984" cy="219827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8FC5FB1-62E7-4546-BD23-73CBCBA30A4F}"/>
              </a:ext>
            </a:extLst>
          </p:cNvPr>
          <p:cNvSpPr txBox="1"/>
          <p:nvPr/>
        </p:nvSpPr>
        <p:spPr>
          <a:xfrm>
            <a:off x="3725432" y="3387837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endParaRPr lang="ko-KR" altLang="en-US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8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79888-2F6F-4F80-AA98-D57141E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26046" cy="4876800"/>
          </a:xfrm>
          <a:prstGeom prst="rect">
            <a:avLst/>
          </a:prstGeom>
        </p:spPr>
      </p:pic>
      <p:sp>
        <p:nvSpPr>
          <p:cNvPr id="59" name="슬라이드 번호 개체 틀 3">
            <a:extLst>
              <a:ext uri="{FF2B5EF4-FFF2-40B4-BE49-F238E27FC236}">
                <a16:creationId xmlns:a16="http://schemas.microsoft.com/office/drawing/2014/main" id="{009E1414-E1F5-44C5-8A72-F47F06F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2145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8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9082F3E-6039-4547-AB7C-AC56B4D2783E}"/>
              </a:ext>
            </a:extLst>
          </p:cNvPr>
          <p:cNvSpPr/>
          <p:nvPr/>
        </p:nvSpPr>
        <p:spPr>
          <a:xfrm>
            <a:off x="4083109" y="1295400"/>
            <a:ext cx="977782" cy="46333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DQN Agent 1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EC67D8D-3F83-4CA7-95ED-A119867E6F03}"/>
              </a:ext>
            </a:extLst>
          </p:cNvPr>
          <p:cNvSpPr/>
          <p:nvPr/>
        </p:nvSpPr>
        <p:spPr>
          <a:xfrm>
            <a:off x="4061861" y="2203900"/>
            <a:ext cx="977782" cy="46333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DQN Agent K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9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E3143A9-CDA4-470A-B1F5-39B2172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</a:rPr>
              <a:t>제안하는 </a:t>
            </a:r>
            <a:r>
              <a:rPr lang="en-US" altLang="ko-KR" sz="2000" dirty="0">
                <a:latin typeface="맑은 고딕" panose="020B0503020000020004" pitchFamily="50" charset="-127"/>
              </a:rPr>
              <a:t>Multi-Agent Deep Q-Network </a:t>
            </a:r>
            <a:r>
              <a:rPr lang="ko-KR" altLang="en-US" sz="2000" dirty="0">
                <a:latin typeface="맑은 고딕" panose="020B0503020000020004" pitchFamily="50" charset="-127"/>
              </a:rPr>
              <a:t>기반 자원 할당 기법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79888-2F6F-4F80-AA98-D57141E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80" y="964691"/>
            <a:ext cx="3713747" cy="2344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89501D-DFE2-4F86-91E0-2F3A4F03B107}"/>
              </a:ext>
            </a:extLst>
          </p:cNvPr>
          <p:cNvSpPr/>
          <p:nvPr/>
        </p:nvSpPr>
        <p:spPr bwMode="auto">
          <a:xfrm>
            <a:off x="2743145" y="1956683"/>
            <a:ext cx="1200659" cy="3601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52707-1974-48BA-B0CE-CE958816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" y="4572000"/>
            <a:ext cx="6038850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AE7E6F-8EC6-4ACF-A560-A9AEEEDD0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290020"/>
            <a:ext cx="3367087" cy="637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12300D-D609-4CA8-844F-C849333CC4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949" t="35842" r="14621" b="24873"/>
          <a:stretch/>
        </p:blipFill>
        <p:spPr>
          <a:xfrm>
            <a:off x="134755" y="3965608"/>
            <a:ext cx="182880" cy="250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23011-BBB1-46EF-8DFE-1192C8229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37" t="39582" r="5330" b="24154"/>
          <a:stretch/>
        </p:blipFill>
        <p:spPr>
          <a:xfrm>
            <a:off x="134755" y="4291989"/>
            <a:ext cx="182880" cy="23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22C61-62F1-4ED5-86DF-58B1D6A0EF56}"/>
              </a:ext>
            </a:extLst>
          </p:cNvPr>
          <p:cNvSpPr txBox="1"/>
          <p:nvPr/>
        </p:nvSpPr>
        <p:spPr>
          <a:xfrm>
            <a:off x="3356658" y="3436292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 time step t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k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차량이 관측한 상태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770EF-7826-4397-B8AA-7E7AFDC7AB36}"/>
              </a:ext>
            </a:extLst>
          </p:cNvPr>
          <p:cNvSpPr txBox="1"/>
          <p:nvPr/>
        </p:nvSpPr>
        <p:spPr>
          <a:xfrm>
            <a:off x="355681" y="4191435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입실론 </a:t>
            </a:r>
            <a:r>
              <a:rPr lang="ko-KR" altLang="en-US" dirty="0" err="1">
                <a:solidFill>
                  <a:srgbClr val="000000"/>
                </a:solidFill>
                <a:latin typeface="+mn-lt"/>
                <a:ea typeface="맑은 고딕" pitchFamily="50" charset="-127"/>
              </a:rPr>
              <a:t>그리디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 정책을 위한 입실론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D55BA-1499-42A7-996F-FE28D247DDC7}"/>
              </a:ext>
            </a:extLst>
          </p:cNvPr>
          <p:cNvSpPr txBox="1"/>
          <p:nvPr/>
        </p:nvSpPr>
        <p:spPr>
          <a:xfrm>
            <a:off x="355680" y="3898009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무작위 선택 횟수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421A67-1C73-4BF2-BE2A-905EF658A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07" t="12196" r="68215" b="14953"/>
          <a:stretch/>
        </p:blipFill>
        <p:spPr>
          <a:xfrm>
            <a:off x="119061" y="5010750"/>
            <a:ext cx="336885" cy="2983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8D8724-1870-441F-86C9-B62459F758B6}"/>
              </a:ext>
            </a:extLst>
          </p:cNvPr>
          <p:cNvSpPr txBox="1"/>
          <p:nvPr/>
        </p:nvSpPr>
        <p:spPr>
          <a:xfrm>
            <a:off x="392578" y="4964668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남은 데이터 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CF8014-C4B2-48B8-A250-AD8265A67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28" r="60734" b="9327"/>
          <a:stretch/>
        </p:blipFill>
        <p:spPr>
          <a:xfrm>
            <a:off x="109436" y="5335602"/>
            <a:ext cx="346510" cy="371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A59365-7EE4-45C7-86DC-C09A9B5D6F00}"/>
              </a:ext>
            </a:extLst>
          </p:cNvPr>
          <p:cNvSpPr txBox="1"/>
          <p:nvPr/>
        </p:nvSpPr>
        <p:spPr>
          <a:xfrm>
            <a:off x="390973" y="5345668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번째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의 남은 시간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3ACFB5-60C5-4B99-891D-6D6C17D88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44" t="13904" r="45599" b="6194"/>
          <a:stretch/>
        </p:blipFill>
        <p:spPr>
          <a:xfrm>
            <a:off x="123071" y="5769552"/>
            <a:ext cx="673769" cy="327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32ADD3-D7F9-43AC-A4A0-3AE5B1476354}"/>
              </a:ext>
            </a:extLst>
          </p:cNvPr>
          <p:cNvSpPr txBox="1"/>
          <p:nvPr/>
        </p:nvSpPr>
        <p:spPr>
          <a:xfrm>
            <a:off x="763152" y="5715000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다른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link, V2I link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에 의한 간섭 신호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2E3EF0-F341-42CB-823D-627DA5955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9" y="6162675"/>
            <a:ext cx="5372100" cy="390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11BB68-D4D3-4F79-9A84-1DB969C1CF81}"/>
              </a:ext>
            </a:extLst>
          </p:cNvPr>
          <p:cNvSpPr txBox="1"/>
          <p:nvPr/>
        </p:nvSpPr>
        <p:spPr>
          <a:xfrm>
            <a:off x="5400925" y="6173099"/>
            <a:ext cx="524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120000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모든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V2V link, V2I link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맑은 고딕" pitchFamily="50" charset="-127"/>
              </a:rPr>
              <a:t>에 채널 상태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4067FA-4262-4FC2-88E9-28970401A6C5}"/>
              </a:ext>
            </a:extLst>
          </p:cNvPr>
          <p:cNvSpPr/>
          <p:nvPr/>
        </p:nvSpPr>
        <p:spPr bwMode="auto">
          <a:xfrm>
            <a:off x="76200" y="4532726"/>
            <a:ext cx="9067800" cy="2020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0013C310-C9FA-46D5-AA1D-933A9FB9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21450"/>
            <a:ext cx="2133600" cy="244475"/>
          </a:xfrm>
        </p:spPr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/>
              </a:pPr>
              <a:t>9</a:t>
            </a:fld>
            <a:endParaRPr lang="en-US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Sample presentation slides">
      <a:majorFont>
        <a:latin typeface="Arial"/>
        <a:ea typeface="HY헤드라인M"/>
        <a:cs typeface=""/>
      </a:majorFont>
      <a:minorFont>
        <a:latin typeface="Arial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2"/>
            </a:solidFill>
            <a:latin typeface="+mj-lt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indent="-342900" eaLnBrk="0" hangingPunct="0">
          <a:spcBef>
            <a:spcPct val="20000"/>
          </a:spcBef>
          <a:buSzPct val="120000"/>
          <a:buFont typeface="Wingdings" pitchFamily="2" charset="2"/>
          <a:buChar char="§"/>
          <a:defRPr sz="2200" dirty="0">
            <a:solidFill>
              <a:srgbClr val="000000"/>
            </a:solidFill>
            <a:latin typeface="+mn-lt"/>
            <a:ea typeface="맑은 고딕" pitchFamily="50" charset="-127"/>
          </a:defRPr>
        </a:defPPr>
      </a:lstStyle>
    </a:txDef>
  </a:objectDefaults>
  <a:extraClrSchemeLst>
    <a:extraClrScheme>
      <a:clrScheme name="Sample presentation slides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resentation slides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resentation slides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22781</TotalTime>
  <Words>776</Words>
  <Application>Microsoft Office PowerPoint</Application>
  <PresentationFormat>화면 슬라이드 쇼(4:3)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Wingdings 2</vt:lpstr>
      <vt:lpstr>Sample presentation slides</vt:lpstr>
      <vt:lpstr>PowerPoint 프레젠테이션</vt:lpstr>
      <vt:lpstr>목차</vt:lpstr>
      <vt:lpstr>연구 배경</vt:lpstr>
      <vt:lpstr>시스템 모델</vt:lpstr>
      <vt:lpstr>시스템 모델</vt:lpstr>
      <vt:lpstr>시스템 모델</vt:lpstr>
      <vt:lpstr>강화학습 및 Deep Q-Network (DQN) 소개 </vt:lpstr>
      <vt:lpstr>제안하는 Multi-Agent Deep Q-Network 기반 자원 할당 기법</vt:lpstr>
      <vt:lpstr>제안하는 Multi-Agent Deep Q-Network 기반 자원 할당 기법</vt:lpstr>
      <vt:lpstr>제안하는 Multi-Agent Deep Q-Network 기반 자원 할당 기법</vt:lpstr>
      <vt:lpstr>제안하는 Multi-Agent Deep Q-Network 기반 자원 할당 기법</vt:lpstr>
      <vt:lpstr>제안하는 Multi-Agent Deep Q-Network 기반 자원 할당 기법</vt:lpstr>
      <vt:lpstr>모의 실험 환경 – Simulation parameter</vt:lpstr>
      <vt:lpstr>모의 실험 환경 – Channel model</vt:lpstr>
      <vt:lpstr>모의 실험 결과(논문)</vt:lpstr>
      <vt:lpstr>모의 실험 결과(오픈소스 변형)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Jaewoo So</dc:creator>
  <cp:lastModifiedBy>한 동희</cp:lastModifiedBy>
  <cp:revision>4339</cp:revision>
  <cp:lastPrinted>2014-09-05T00:59:13Z</cp:lastPrinted>
  <dcterms:created xsi:type="dcterms:W3CDTF">2008-05-23T18:41:33Z</dcterms:created>
  <dcterms:modified xsi:type="dcterms:W3CDTF">2021-12-05T21:00:51Z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TC011368021033</vt:lpwstr>
  </property>
</Properties>
</file>