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4237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12" r:id="rId13"/>
    <p:sldId id="308" r:id="rId14"/>
    <p:sldId id="309" r:id="rId15"/>
    <p:sldId id="310" r:id="rId16"/>
    <p:sldId id="311" r:id="rId17"/>
    <p:sldId id="313" r:id="rId18"/>
    <p:sldId id="280" r:id="rId19"/>
    <p:sldId id="266" r:id="rId20"/>
    <p:sldId id="307" r:id="rId21"/>
  </p:sldIdLst>
  <p:sldSz cx="9144000" cy="6858000" type="screen4x3"/>
  <p:notesSz cx="9926638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HY헤드라인M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HY헤드라인M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HY헤드라인M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HY헤드라인M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HY헤드라인M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HY헤드라인M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HY헤드라인M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HY헤드라인M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HY헤드라인M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prof" initials="p" lastIdx="3" clrIdx="0"/>
  <p:cmAuthor id="2" name="cnlab" initials="." lastIdx="0" clrIdx="1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8354"/>
    <p:restoredTop sz="89578"/>
  </p:normalViewPr>
  <p:slideViewPr>
    <p:cSldViewPr>
      <p:cViewPr varScale="1">
        <p:scale>
          <a:sx n="100" d="100"/>
          <a:sy n="100" d="100"/>
        </p:scale>
        <p:origin x="1938" y="60"/>
      </p:cViewPr>
      <p:guideLst>
        <p:guide orient="horz" pos="2157"/>
        <p:guide pos="2877"/>
      </p:guideLst>
    </p:cSldViewPr>
  </p:slideViewPr>
  <p:outlineViewPr>
    <p:cViewPr>
      <p:scale>
        <a:sx n="33" d="100"/>
        <a:sy n="33" d="100"/>
      </p:scale>
      <p:origin x="0" y="-482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6" y="114"/>
      </p:cViewPr>
      <p:guideLst>
        <p:guide orient="horz" pos="2139"/>
        <p:guide pos="3126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commentAuthors" Target="commentAuthors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2" y="5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t" anchorCtr="0">
            <a:prstTxWarp prst="textNoShape">
              <a:avLst/>
            </a:prstTxWarp>
          </a:bodyPr>
          <a:lstStyle>
            <a:lvl1pPr defTabSz="954156">
              <a:defRPr sz="1300">
                <a:latin typeface="Arial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5622584" y="5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t" anchorCtr="0">
            <a:prstTxWarp prst="textNoShape">
              <a:avLst/>
            </a:prstTxWarp>
          </a:bodyPr>
          <a:lstStyle>
            <a:lvl1pPr algn="r" defTabSz="954156">
              <a:defRPr sz="1300">
                <a:latin typeface="Arial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2" y="6456052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b" anchorCtr="0">
            <a:prstTxWarp prst="textNoShape">
              <a:avLst/>
            </a:prstTxWarp>
          </a:bodyPr>
          <a:lstStyle>
            <a:lvl1pPr defTabSz="954156">
              <a:defRPr sz="1300">
                <a:latin typeface="Arial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5622584" y="6456052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b" anchorCtr="0">
            <a:prstTxWarp prst="textNoShape">
              <a:avLst/>
            </a:prstTxWarp>
          </a:bodyPr>
          <a:lstStyle>
            <a:lvl1pPr algn="r" defTabSz="953562">
              <a:defRPr sz="1300">
                <a:ea typeface="굴림"/>
              </a:defRPr>
            </a:lvl1pPr>
          </a:lstStyle>
          <a:p>
            <a:pPr lvl="0">
              <a:defRPr/>
            </a:pPr>
            <a:fld id="{7D76EB48-B2DC-4DF9-B5C5-07762B2750D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2" y="5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t" anchorCtr="0">
            <a:prstTxWarp prst="textNoShape">
              <a:avLst/>
            </a:prstTxWarp>
          </a:bodyPr>
          <a:lstStyle>
            <a:lvl1pPr defTabSz="954156">
              <a:defRPr sz="1300">
                <a:latin typeface="Arial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5622584" y="5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t" anchorCtr="0">
            <a:prstTxWarp prst="textNoShape">
              <a:avLst/>
            </a:prstTxWarp>
          </a:bodyPr>
          <a:lstStyle>
            <a:lvl1pPr algn="r" defTabSz="954156">
              <a:defRPr sz="1300">
                <a:latin typeface="Arial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92224" y="3229608"/>
            <a:ext cx="7942198" cy="3057741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2" y="6456052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b" anchorCtr="0">
            <a:prstTxWarp prst="textNoShape">
              <a:avLst/>
            </a:prstTxWarp>
          </a:bodyPr>
          <a:lstStyle>
            <a:lvl1pPr defTabSz="954156">
              <a:defRPr sz="1300">
                <a:latin typeface="Arial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2584" y="6456052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b" anchorCtr="0">
            <a:prstTxWarp prst="textNoShape">
              <a:avLst/>
            </a:prstTxWarp>
          </a:bodyPr>
          <a:lstStyle>
            <a:lvl1pPr algn="r" defTabSz="953562">
              <a:defRPr sz="1300">
                <a:ea typeface="굴림"/>
              </a:defRPr>
            </a:lvl1pPr>
          </a:lstStyle>
          <a:p>
            <a:pPr lvl="0">
              <a:defRPr/>
            </a:pPr>
            <a:fld id="{C0EA918C-B119-4499-AB94-F10A27BF33A4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09918" y="4924226"/>
            <a:ext cx="5682643" cy="4029059"/>
          </a:xfrm>
          <a:prstGeom prst="rect">
            <a:avLst/>
          </a:prstGeom>
        </p:spPr>
        <p:txBody>
          <a:bodyPr lIns="94778" tIns="47389" rIns="94778" bIns="47389"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p64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Table A.1.2-1: Details of vehicle UE drop and mobility model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p64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Table A.1.2-1: Details of vehicle UE drop and mobility model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p7 Table A.1.4-1: Assumptions for vehicle-to-vehicle channel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WINNER II channel models (Febuary 2008) Page 44 Table 4-4 Summary table of the path-loss models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WINNER II channel models (Febuary 2008) Page 44 Table 4-4 Summary table of the path-loss models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WINNER II channel models (Febuary 2008) Page 44 Table 4-4 Summary table of the path-loss models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WINNER II channel models (Febuary 2008) Page 44 Table 4-4 Summary table of the path-loss models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p62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Table A.1.1-1: Details of evaluation scenarios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p68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A.1.4 Channel model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p64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Table A.1.2-1: Details of vehicle UE drop and mobility model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p64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Figure A.1.2-1:Road configuration for urban case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p65, p66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Figure A.1.3-1 : Wrap around model for urban case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p64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Table A.1.2-1: Details of vehicle UE drop and mobility model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/>
          <p:cNvSpPr>
            <a:spLocks noChangeArrowheads="1"/>
          </p:cNvSpPr>
          <p:nvPr userDrawn="1"/>
        </p:nvSpPr>
        <p:spPr bwMode="auto">
          <a:xfrm>
            <a:off x="0" y="685800"/>
            <a:ext cx="9144000" cy="6172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  <a:ea typeface="+mn-ea"/>
            </a:endParaRPr>
          </a:p>
        </p:txBody>
      </p:sp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179388" y="3055938"/>
            <a:ext cx="8785225" cy="1079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179388" y="2949575"/>
            <a:ext cx="8785225" cy="1079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177800" y="2863850"/>
            <a:ext cx="8783638" cy="107950"/>
          </a:xfrm>
          <a:prstGeom prst="rect">
            <a:avLst/>
          </a:prstGeom>
          <a:solidFill>
            <a:srgbClr val="98B5D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609600" y="4038600"/>
            <a:ext cx="7924800" cy="1828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latin typeface="+mj-lt"/>
                <a:ea typeface="맑은 고딕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609600" y="1295400"/>
            <a:ext cx="7924800" cy="1524000"/>
          </a:xfrm>
        </p:spPr>
        <p:txBody>
          <a:bodyPr/>
          <a:lstStyle>
            <a:lvl1pPr algn="ctr">
              <a:defRPr sz="400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2" name="Picture 2" descr="D:\Sogang_ee\연구실\연구실_로고\_최종\2013\로고만-4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06"/>
          <a:stretch/>
        </p:blipFill>
        <p:spPr bwMode="auto">
          <a:xfrm>
            <a:off x="89694" y="6344443"/>
            <a:ext cx="73501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93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313" y="8965"/>
            <a:ext cx="8686800" cy="685800"/>
          </a:xfrm>
        </p:spPr>
        <p:txBody>
          <a:bodyPr/>
          <a:lstStyle>
            <a:lvl1pPr>
              <a:defRPr>
                <a:latin typeface="+mj-lt"/>
                <a:ea typeface="맑은 고딕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+mj-lt"/>
                <a:ea typeface="맑은 고딕" pitchFamily="50" charset="-127"/>
                <a:cs typeface="Calibri" panose="020F0502020204030204" pitchFamily="34" charset="0"/>
              </a:defRPr>
            </a:lvl1pPr>
            <a:lvl2pPr>
              <a:defRPr sz="1800">
                <a:latin typeface="+mj-lt"/>
                <a:ea typeface="맑은 고딕" pitchFamily="50" charset="-127"/>
                <a:cs typeface="Calibri" panose="020F0502020204030204" pitchFamily="34" charset="0"/>
              </a:defRPr>
            </a:lvl2pPr>
            <a:lvl3pPr>
              <a:defRPr sz="1600">
                <a:latin typeface="+mj-lt"/>
                <a:ea typeface="맑은 고딕" pitchFamily="50" charset="-127"/>
                <a:cs typeface="Calibri" panose="020F0502020204030204" pitchFamily="34" charset="0"/>
              </a:defRPr>
            </a:lvl3pPr>
            <a:lvl4pPr>
              <a:defRPr sz="1400">
                <a:latin typeface="+mj-lt"/>
                <a:ea typeface="맑은 고딕" pitchFamily="50" charset="-127"/>
                <a:cs typeface="Calibri" panose="020F0502020204030204" pitchFamily="34" charset="0"/>
              </a:defRPr>
            </a:lvl4pPr>
            <a:lvl5pPr>
              <a:defRPr sz="1400">
                <a:latin typeface="+mj-lt"/>
                <a:ea typeface="맑은 고딕" pitchFamily="50" charset="-127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58200" y="6521450"/>
            <a:ext cx="457200" cy="244475"/>
          </a:xfrm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BBD773F8-6E77-48C4-AC58-F843712C2EB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2" descr="D:\Sogang_ee\연구실\연구실_로고\_최종\2013\로고만-4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06"/>
          <a:stretch/>
        </p:blipFill>
        <p:spPr bwMode="auto">
          <a:xfrm>
            <a:off x="89694" y="6344443"/>
            <a:ext cx="73501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80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new2">
            <a:extLst>
              <a:ext uri="{FF2B5EF4-FFF2-40B4-BE49-F238E27FC236}">
                <a16:creationId xmlns:a16="http://schemas.microsoft.com/office/drawing/2014/main" id="{409CC2EC-8AF5-4468-BA38-2709B51D1A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90000" contrast="-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359009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Relationship Id="rId5" Type="http://schemas.openxmlformats.org/officeDocument/2006/relationships/image" Target="../media/image3.png"  /><Relationship Id="rId6" Type="http://schemas.openxmlformats.org/officeDocument/2006/relationships/image" Target="../media/image1.jpe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Rectangle 48"/>
          <p:cNvSpPr>
            <a:spLocks noChangeArrowheads="1"/>
          </p:cNvSpPr>
          <p:nvPr userDrawn="1"/>
        </p:nvSpPr>
        <p:spPr bwMode="auto">
          <a:xfrm>
            <a:off x="0" y="685800"/>
            <a:ext cx="9144000" cy="6172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  <a:ea typeface="+mn-ea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0"/>
            <a:ext cx="868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7175" y="914400"/>
            <a:ext cx="8610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2145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ea typeface="굴림" panose="020B0600000101010101" pitchFamily="50" charset="-127"/>
              </a:defRPr>
            </a:lvl1pPr>
          </a:lstStyle>
          <a:p>
            <a:fld id="{25ABDAD1-6A2F-4620-81BE-30E229305E1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064" name="Rectangle 40"/>
          <p:cNvSpPr>
            <a:spLocks noChangeArrowheads="1"/>
          </p:cNvSpPr>
          <p:nvPr userDrawn="1"/>
        </p:nvSpPr>
        <p:spPr bwMode="gray">
          <a:xfrm>
            <a:off x="153988" y="685800"/>
            <a:ext cx="88201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  <a:ea typeface="+mn-ea"/>
            </a:endParaRPr>
          </a:p>
        </p:txBody>
      </p:sp>
      <p:pic>
        <p:nvPicPr>
          <p:cNvPr id="9" name="Picture 2" descr="D:\Sogang_ee\연구실\연구실_로고\_최종\2013\로고만-4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06"/>
          <a:stretch/>
        </p:blipFill>
        <p:spPr bwMode="auto">
          <a:xfrm>
            <a:off x="89694" y="6344443"/>
            <a:ext cx="73501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09" r:id="rId2"/>
    <p:sldLayoutId id="214748421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맑은 고딕" pitchFamily="50" charset="-127"/>
          <a:cs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맑은 고딕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맑은 고딕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맑은 고딕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HY헤드라인M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HY헤드라인M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HY헤드라인M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HY헤드라인M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20000"/>
        <a:buFont typeface="Wingdings" panose="05000000000000000000" pitchFamily="2" charset="2"/>
        <a:buChar char="§"/>
        <a:defRPr sz="2200">
          <a:solidFill>
            <a:srgbClr val="000000"/>
          </a:solidFill>
          <a:latin typeface="+mj-lt"/>
          <a:ea typeface="맑은 고딕" pitchFamily="50" charset="-127"/>
          <a:cs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000000"/>
          </a:solidFill>
          <a:latin typeface="+mj-lt"/>
          <a:ea typeface="맑은 고딕" pitchFamily="50" charset="-127"/>
          <a:cs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rgbClr val="000000"/>
          </a:solidFill>
          <a:latin typeface="+mj-lt"/>
          <a:ea typeface="맑은 고딕" pitchFamily="50" charset="-127"/>
          <a:cs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rgbClr val="000000"/>
          </a:solidFill>
          <a:latin typeface="+mj-lt"/>
          <a:ea typeface="맑은 고딕" pitchFamily="50" charset="-127"/>
          <a:cs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000000"/>
          </a:solidFill>
          <a:latin typeface="+mj-lt"/>
          <a:ea typeface="맑은 고딕" pitchFamily="50" charset="-127"/>
          <a:cs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gif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1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6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7.xml"  /><Relationship Id="rId3" Type="http://schemas.openxmlformats.org/officeDocument/2006/relationships/hyperlink" Target="http://hleecaster.com/ml-logistic-regression-concept/" TargetMode="External" /><Relationship Id="rId4" Type="http://schemas.openxmlformats.org/officeDocument/2006/relationships/hyperlink" Target="https://machinelearningmastery.com/how-to-choose-loss-functions-when-training-deep-learning-neural-networks/" TargetMode="External"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400"/>
              <a:t>September. 15. 2021</a:t>
            </a:r>
          </a:p>
          <a:p>
            <a:pPr lvl="0">
              <a:defRPr/>
            </a:pPr>
            <a:r>
              <a:rPr lang="en-US" altLang="ko-KR" sz="2400"/>
              <a:t>Donghee Han</a:t>
            </a:r>
          </a:p>
          <a:p>
            <a:pPr lvl="0">
              <a:defRPr/>
            </a:pPr>
            <a:r>
              <a:rPr lang="en-US" altLang="ko-KR" sz="2400"/>
              <a:t>dhh0425@sogang.ac.kr</a:t>
            </a:r>
          </a:p>
        </p:txBody>
      </p:sp>
      <p:sp>
        <p:nvSpPr>
          <p:cNvPr id="5123" name="제목 2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924800" cy="2133600"/>
          </a:xfrm>
        </p:spPr>
        <p:txBody>
          <a:bodyPr/>
          <a:lstStyle/>
          <a:p>
            <a:pPr lvl="0" algn="r">
              <a:defRPr/>
            </a:pPr>
            <a:r>
              <a:rPr lang="en-US" altLang="ko-KR" sz="2800">
                <a:solidFill>
                  <a:schemeClr val="tx2"/>
                </a:solidFill>
                <a:latin typeface="+mj-lt"/>
              </a:rPr>
              <a:t>3GPP</a:t>
            </a:r>
            <a:r>
              <a:rPr lang="ko-KR" altLang="en-US" sz="280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ko-KR" sz="2800">
                <a:solidFill>
                  <a:schemeClr val="tx2"/>
                </a:solidFill>
                <a:latin typeface="+mj-lt"/>
              </a:rPr>
              <a:t>TR 36.885 v14.0.0</a:t>
            </a:r>
            <a:br>
              <a:rPr lang="ko-KR" altLang="en-US" sz="2800">
                <a:solidFill>
                  <a:schemeClr val="tx2"/>
                </a:solidFill>
                <a:latin typeface="+mj-lt"/>
              </a:rPr>
            </a:br>
            <a:r>
              <a:rPr lang="en-US" altLang="ko-KR" sz="1800">
                <a:solidFill>
                  <a:schemeClr val="tx2"/>
                </a:solidFill>
                <a:latin typeface="+mj-lt"/>
              </a:rPr>
              <a:t>3rd Generation Partnership Project;</a:t>
            </a:r>
          </a:p>
          <a:p>
            <a:pPr lvl="0" algn="r">
              <a:defRPr/>
            </a:pPr>
            <a:r>
              <a:rPr lang="en-US" altLang="ko-KR" sz="1800">
                <a:solidFill>
                  <a:schemeClr val="tx2"/>
                </a:solidFill>
                <a:latin typeface="+mj-lt"/>
              </a:rPr>
              <a:t>Technical Specification Group Radio Access Network;</a:t>
            </a:r>
          </a:p>
          <a:p>
            <a:pPr lvl="0" algn="r">
              <a:defRPr/>
            </a:pPr>
            <a:r>
              <a:rPr lang="en-US" altLang="ko-KR" sz="1800">
                <a:solidFill>
                  <a:schemeClr val="tx2"/>
                </a:solidFill>
                <a:latin typeface="+mj-lt"/>
              </a:rPr>
              <a:t>Study on LTE-based V2X Services;</a:t>
            </a:r>
          </a:p>
          <a:p>
            <a:pPr lvl="0" algn="r">
              <a:defRPr/>
            </a:pPr>
            <a:r>
              <a:rPr lang="en-US" altLang="ko-KR" sz="1800">
                <a:solidFill>
                  <a:schemeClr val="tx2"/>
                </a:solidFill>
                <a:latin typeface="+mj-lt"/>
              </a:rPr>
              <a:t>(Release 14)</a:t>
            </a:r>
            <a:br>
              <a:rPr lang="en-US" altLang="ko-KR" sz="1800">
                <a:solidFill>
                  <a:schemeClr val="tx2"/>
                </a:solidFill>
                <a:latin typeface="+mj-lt"/>
              </a:rPr>
            </a:br>
            <a:br>
              <a:rPr lang="en-US" altLang="ko-KR" sz="1800">
                <a:solidFill>
                  <a:schemeClr val="tx2"/>
                </a:solidFill>
                <a:latin typeface="+mj-lt"/>
              </a:rPr>
            </a:br>
            <a:r>
              <a:rPr lang="en-US" altLang="ko-KR" sz="2800">
                <a:solidFill>
                  <a:schemeClr val="tx2"/>
                </a:solidFill>
                <a:latin typeface="+mj-lt"/>
              </a:rPr>
              <a:t>PC5-based V2V, V2I</a:t>
            </a:r>
            <a:r>
              <a:rPr lang="ko-KR" altLang="en-US" sz="280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ko-KR" sz="2800">
                <a:solidFill>
                  <a:schemeClr val="tx2"/>
                </a:solidFill>
                <a:latin typeface="+mj-lt"/>
              </a:rPr>
              <a:t>Channel model</a:t>
            </a:r>
            <a:br>
              <a:rPr lang="en-US" altLang="ko-KR" sz="2800">
                <a:solidFill>
                  <a:schemeClr val="tx2"/>
                </a:solidFill>
                <a:latin typeface="+mj-lt"/>
              </a:rPr>
            </a:br>
            <a:r>
              <a:rPr lang="en-US" altLang="ko-KR" sz="2800">
                <a:solidFill>
                  <a:schemeClr val="tx2"/>
                </a:solidFill>
                <a:latin typeface="+mj-lt"/>
              </a:rPr>
              <a:t>Urban case</a:t>
            </a:r>
            <a:br>
              <a:rPr lang="en-US" altLang="ko-KR" sz="2800">
                <a:solidFill>
                  <a:schemeClr val="tx2"/>
                </a:solidFill>
                <a:latin typeface="+mj-lt"/>
              </a:rPr>
            </a:br>
            <a:endParaRPr lang="en-US" altLang="ko-KR" sz="280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Set vehicle UE’s </a:t>
            </a:r>
            <a:r>
              <a:rPr lang="en-US" altLang="ko-KR" sz="2700"/>
              <a:t>state</a:t>
            </a:r>
            <a:endParaRPr lang="en-US" altLang="ko-KR" sz="27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67744" y="1016732"/>
            <a:ext cx="3951560" cy="53645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Initialize V2V(Vehicle to Vehicle) link  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grpSp>
        <p:nvGrpSpPr>
          <p:cNvPr id="302" name="그룹 301"/>
          <p:cNvGrpSpPr/>
          <p:nvPr/>
        </p:nvGrpSpPr>
        <p:grpSpPr>
          <a:xfrm rot="0">
            <a:off x="179512" y="1628800"/>
            <a:ext cx="4644516" cy="4140460"/>
            <a:chOff x="3617893" y="1024967"/>
            <a:chExt cx="1908213" cy="2124236"/>
          </a:xfrm>
        </p:grpSpPr>
        <p:pic>
          <p:nvPicPr>
            <p:cNvPr id="278" name="그림 277"/>
            <p:cNvPicPr>
              <a:picLocks noChangeAspect="1"/>
            </p:cNvPicPr>
            <p:nvPr/>
          </p:nvPicPr>
          <p:blipFill rotWithShape="1">
            <a:blip r:embed="rId3"/>
            <a:srcRect l="37020" t="16430" r="19630" b="41430"/>
            <a:stretch>
              <a:fillRect/>
            </a:stretch>
          </p:blipFill>
          <p:spPr>
            <a:xfrm>
              <a:off x="3617893" y="1024967"/>
              <a:ext cx="1908213" cy="2124236"/>
            </a:xfrm>
            <a:prstGeom prst="rect">
              <a:avLst/>
            </a:prstGeom>
          </p:spPr>
        </p:pic>
        <p:grpSp>
          <p:nvGrpSpPr>
            <p:cNvPr id="279" name="그룹 278"/>
            <p:cNvGrpSpPr/>
            <p:nvPr/>
          </p:nvGrpSpPr>
          <p:grpSpPr>
            <a:xfrm rot="0">
              <a:off x="3905926" y="1700808"/>
              <a:ext cx="119384" cy="80243"/>
              <a:chOff x="1439652" y="1484784"/>
              <a:chExt cx="1152128" cy="576064"/>
            </a:xfrm>
          </p:grpSpPr>
          <p:sp>
            <p:nvSpPr>
              <p:cNvPr id="280" name="순서도: 대체 처리 279"/>
              <p:cNvSpPr/>
              <p:nvPr/>
            </p:nvSpPr>
            <p:spPr>
              <a:xfrm>
                <a:off x="1439652" y="1628800"/>
                <a:ext cx="1152128" cy="360040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1" name="순서도: 대체 처리 280"/>
              <p:cNvSpPr/>
              <p:nvPr/>
            </p:nvSpPr>
            <p:spPr>
              <a:xfrm>
                <a:off x="1655676" y="1484784"/>
                <a:ext cx="828092" cy="324036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2" name="타원 281"/>
              <p:cNvSpPr/>
              <p:nvPr/>
            </p:nvSpPr>
            <p:spPr>
              <a:xfrm>
                <a:off x="1727684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3" name="타원 282"/>
              <p:cNvSpPr/>
              <p:nvPr/>
            </p:nvSpPr>
            <p:spPr>
              <a:xfrm>
                <a:off x="2159732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4" name="사각형: 둥근 모서리 283"/>
              <p:cNvSpPr/>
              <p:nvPr/>
            </p:nvSpPr>
            <p:spPr>
              <a:xfrm>
                <a:off x="176368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5" name="사각형: 둥근 모서리 284"/>
              <p:cNvSpPr/>
              <p:nvPr/>
            </p:nvSpPr>
            <p:spPr>
              <a:xfrm>
                <a:off x="212372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</p:grpSp>
        <p:grpSp>
          <p:nvGrpSpPr>
            <p:cNvPr id="286" name="그룹 285"/>
            <p:cNvGrpSpPr/>
            <p:nvPr/>
          </p:nvGrpSpPr>
          <p:grpSpPr>
            <a:xfrm rot="0">
              <a:off x="5010677" y="1132979"/>
              <a:ext cx="119384" cy="80243"/>
              <a:chOff x="1439652" y="1484784"/>
              <a:chExt cx="1152128" cy="576064"/>
            </a:xfrm>
          </p:grpSpPr>
          <p:sp>
            <p:nvSpPr>
              <p:cNvPr id="287" name="순서도: 대체 처리 286"/>
              <p:cNvSpPr/>
              <p:nvPr/>
            </p:nvSpPr>
            <p:spPr>
              <a:xfrm>
                <a:off x="1439652" y="1628800"/>
                <a:ext cx="1152128" cy="360040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8" name="순서도: 대체 처리 287"/>
              <p:cNvSpPr/>
              <p:nvPr/>
            </p:nvSpPr>
            <p:spPr>
              <a:xfrm>
                <a:off x="1655676" y="1484784"/>
                <a:ext cx="828092" cy="324036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9" name="타원 288"/>
              <p:cNvSpPr/>
              <p:nvPr/>
            </p:nvSpPr>
            <p:spPr>
              <a:xfrm>
                <a:off x="1727684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0" name="타원 289"/>
              <p:cNvSpPr/>
              <p:nvPr/>
            </p:nvSpPr>
            <p:spPr>
              <a:xfrm>
                <a:off x="2159732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1" name="사각형: 둥근 모서리 290"/>
              <p:cNvSpPr/>
              <p:nvPr/>
            </p:nvSpPr>
            <p:spPr>
              <a:xfrm>
                <a:off x="176368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2" name="사각형: 둥근 모서리 291"/>
              <p:cNvSpPr/>
              <p:nvPr/>
            </p:nvSpPr>
            <p:spPr>
              <a:xfrm>
                <a:off x="212372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</p:grpSp>
        <p:grpSp>
          <p:nvGrpSpPr>
            <p:cNvPr id="295" name="그룹 294"/>
            <p:cNvGrpSpPr/>
            <p:nvPr/>
          </p:nvGrpSpPr>
          <p:grpSpPr>
            <a:xfrm rot="0">
              <a:off x="4218589" y="2636912"/>
              <a:ext cx="119384" cy="80243"/>
              <a:chOff x="1439652" y="1484784"/>
              <a:chExt cx="1152128" cy="576064"/>
            </a:xfrm>
          </p:grpSpPr>
          <p:sp>
            <p:nvSpPr>
              <p:cNvPr id="296" name="순서도: 대체 처리 295"/>
              <p:cNvSpPr/>
              <p:nvPr/>
            </p:nvSpPr>
            <p:spPr>
              <a:xfrm>
                <a:off x="1439652" y="1628800"/>
                <a:ext cx="1152128" cy="360040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7" name="순서도: 대체 처리 296"/>
              <p:cNvSpPr/>
              <p:nvPr/>
            </p:nvSpPr>
            <p:spPr>
              <a:xfrm>
                <a:off x="1655676" y="1484784"/>
                <a:ext cx="828092" cy="324036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8" name="타원 297"/>
              <p:cNvSpPr/>
              <p:nvPr/>
            </p:nvSpPr>
            <p:spPr>
              <a:xfrm>
                <a:off x="1727684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9" name="타원 298"/>
              <p:cNvSpPr/>
              <p:nvPr/>
            </p:nvSpPr>
            <p:spPr>
              <a:xfrm>
                <a:off x="2159732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300" name="사각형: 둥근 모서리 299"/>
              <p:cNvSpPr/>
              <p:nvPr/>
            </p:nvSpPr>
            <p:spPr>
              <a:xfrm>
                <a:off x="176368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301" name="사각형: 둥근 모서리 300"/>
              <p:cNvSpPr/>
              <p:nvPr/>
            </p:nvSpPr>
            <p:spPr>
              <a:xfrm>
                <a:off x="212372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</p:grpSp>
      </p:grpSp>
      <p:sp>
        <p:nvSpPr>
          <p:cNvPr id="303" name="TextBox 302"/>
          <p:cNvSpPr txBox="1"/>
          <p:nvPr/>
        </p:nvSpPr>
        <p:spPr>
          <a:xfrm>
            <a:off x="4860032" y="1952836"/>
            <a:ext cx="4283968" cy="324017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N ：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시뮬레이션 차량 수</a:t>
            </a:r>
            <a:endParaRPr lang="ko-KR" altLang="en-US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R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: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Resource block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수</a:t>
            </a:r>
            <a:endParaRPr lang="ko-KR" altLang="en-US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endParaRPr lang="ko-KR" altLang="en-US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1.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Large scale fading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Shadow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fading (NxN matrix)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Pathloss (NxN matrix)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2. Small scale fading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Fast fading (NxNxR matrix)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Initialize V2V(Vehicle to Vehicle) link  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grpSp>
        <p:nvGrpSpPr>
          <p:cNvPr id="307" name="그룹 306"/>
          <p:cNvGrpSpPr/>
          <p:nvPr/>
        </p:nvGrpSpPr>
        <p:grpSpPr>
          <a:xfrm rot="0">
            <a:off x="635880" y="2888940"/>
            <a:ext cx="6060356" cy="3446870"/>
            <a:chOff x="612576" y="1160748"/>
            <a:chExt cx="6708428" cy="3698898"/>
          </a:xfrm>
        </p:grpSpPr>
        <p:pic>
          <p:nvPicPr>
            <p:cNvPr id="305" name="그림 30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24768" y="2204864"/>
              <a:ext cx="6696236" cy="2654782"/>
            </a:xfrm>
            <a:prstGeom prst="rect">
              <a:avLst/>
            </a:prstGeom>
          </p:spPr>
        </p:pic>
        <p:pic>
          <p:nvPicPr>
            <p:cNvPr id="306" name="그림 30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12576" y="1160748"/>
              <a:ext cx="6706332" cy="1091772"/>
            </a:xfrm>
            <a:prstGeom prst="rect">
              <a:avLst/>
            </a:prstGeom>
          </p:spPr>
        </p:pic>
      </p:grpSp>
      <p:pic>
        <p:nvPicPr>
          <p:cNvPr id="309" name="그림 30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11560" y="864633"/>
            <a:ext cx="6084676" cy="1772279"/>
          </a:xfrm>
          <a:prstGeom prst="rect">
            <a:avLst/>
          </a:prstGeom>
        </p:spPr>
      </p:pic>
      <p:sp>
        <p:nvSpPr>
          <p:cNvPr id="310" name="TextBox 309"/>
          <p:cNvSpPr txBox="1"/>
          <p:nvPr/>
        </p:nvSpPr>
        <p:spPr>
          <a:xfrm>
            <a:off x="6696236" y="1520788"/>
            <a:ext cx="1663860" cy="72101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900">
                <a:solidFill>
                  <a:srgbClr val="000000"/>
                </a:solidFill>
                <a:latin typeface="+mn-lt"/>
                <a:ea typeface="맑은 고딕"/>
              </a:rPr>
              <a:t>3GPP</a:t>
            </a:r>
            <a:r>
              <a:rPr lang="ko-KR" altLang="en-US" sz="19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1900">
                <a:solidFill>
                  <a:srgbClr val="000000"/>
                </a:solidFill>
                <a:latin typeface="+mn-lt"/>
                <a:ea typeface="맑은 고딕"/>
              </a:rPr>
              <a:t>36.885</a:t>
            </a:r>
            <a:endParaRPr lang="en-US" altLang="ko-KR" sz="19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900">
                <a:solidFill>
                  <a:srgbClr val="000000"/>
                </a:solidFill>
                <a:latin typeface="+mn-lt"/>
                <a:ea typeface="맑은 고딕"/>
              </a:rPr>
              <a:t>Release 14</a:t>
            </a:r>
            <a:endParaRPr lang="en-US" altLang="ko-KR" sz="19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6696236" y="4472181"/>
            <a:ext cx="2553879" cy="7265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900">
                <a:solidFill>
                  <a:srgbClr val="000000"/>
                </a:solidFill>
                <a:latin typeface="+mn-lt"/>
                <a:ea typeface="맑은 고딕"/>
              </a:rPr>
              <a:t>WINNER+ B1 </a:t>
            </a:r>
            <a:endParaRPr lang="en-US" altLang="ko-KR" sz="19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900">
                <a:solidFill>
                  <a:srgbClr val="000000"/>
                </a:solidFill>
                <a:latin typeface="+mn-lt"/>
                <a:ea typeface="맑은 고딕"/>
              </a:rPr>
              <a:t>Manhattan grid layout</a:t>
            </a:r>
            <a:endParaRPr lang="en-US" altLang="ko-KR" sz="1900">
              <a:solidFill>
                <a:srgbClr val="000000"/>
              </a:solidFill>
              <a:latin typeface="+mn-lt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Initialize V2V(Vehicle to Vehicle) link  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143508" y="872715"/>
            <a:ext cx="8820980" cy="565000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Large scale fading(N :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차량의 수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)</a:t>
            </a: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Shadow fading (NxN matrix)</a:t>
            </a: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</a:t>
            </a: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자유형: 도형 303"/>
              <p:cNvSpPr/>
              <p:nvPr/>
            </p:nvSpPr>
            <p:spPr>
              <a:xfrm>
                <a:off x="881062" y="2756892"/>
                <a:ext cx="7496174" cy="24003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𝑆h𝑎𝑑𝑜𝑤𝑖𝑛𝑔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𝑚𝑎𝑡𝑟𝑖𝑥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: </m:t>
                      </m:r>
                      <m:d>
                        <m:dPr>
                          <m:begChr m:val="["/>
                          <m:endChr m:val="]"/>
                          <m:ctrlPr>
                            <a:rPr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0 0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0 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 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 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</m:oMath>
                  </m:oMathPara>
                </a14:m>
                <a:endParaRPr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𝑠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 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: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번째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차량에서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𝑗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번째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차량으로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전송할때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𝑆h𝑎𝑑𝑜𝑤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𝑓𝑎𝑑𝑖𝑛𝑔</m:t>
                      </m:r>
                    </m:oMath>
                  </m:oMathPara>
                </a14:m>
                <a:endParaRPr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 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𝑠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 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~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𝑙𝑛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𝒩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(0,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𝜎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),   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𝜎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= 3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𝑑𝐵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𝑓𝑜𝑟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𝐿𝑂𝑆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𝑜𝑟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𝜎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= 4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𝑑𝐵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𝑓𝑜𝑟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𝐿𝑂𝑆</m:t>
                      </m:r>
                    </m:oMath>
                  </m:oMathPara>
                </a14:m>
                <a:endParaRPr/>
              </a:p>
            </p:txBody>
          </p:sp>
        </mc:Choice>
        <mc:Fallback xmlns:dsp="http://schemas.microsoft.com/office/drawing/2008/diagram" xmlns:dgm="http://schemas.openxmlformats.org/drawingml/2006/diagram" xmlns:c="http://schemas.openxmlformats.org/drawingml/2006/chart" xmlns="">
          <p:sp>
            <p:nvSpPr>
              <p:cNvPr id="304" name=""/>
              <p:cNvSpPr txBox="1"/>
              <p:nvPr/>
            </p:nvSpPr>
            <p:spPr>
              <a:xfrm>
                <a:off x="881062" y="2756892"/>
                <a:ext cx="7496174" cy="2400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Initialize V2V(Vehicle to Vehicle) link  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161510" y="872716"/>
            <a:ext cx="8820980" cy="524995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Large scale fading(N :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차량의 수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)</a:t>
            </a:r>
            <a:endParaRPr lang="ko-KR" altLang="en-US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Path loss model (NxN matrix)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자유형: 도형 303"/>
              <p:cNvSpPr/>
              <p:nvPr/>
            </p:nvSpPr>
            <p:spPr>
              <a:xfrm>
                <a:off x="640221" y="1600918"/>
                <a:ext cx="7496174" cy="49244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𝑃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: </m:t>
                      </m:r>
                      <m:d>
                        <m:dPr>
                          <m:begChr m:val="["/>
                          <m:endChr m:val="]"/>
                          <m:ctrlPr>
                            <a:rPr sz="2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0 0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0 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 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 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 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: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번째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차량에서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𝑗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번째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차량으로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전송할때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𝑃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 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 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 = </m:t>
                      </m:r>
                      <m:d>
                        <m:dPr>
                          <m:begChr m:val="{"/>
                          <m:endChr m:val=""/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eqArrPr>
                            <m:e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𝑓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 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𝐿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𝑂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𝑆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𝑑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 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≥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 3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𝑚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 xml:space="preserve">   </m:t>
                                      </m:r>
                                      <m:r>
                                        <a:rPr sz="1200" i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40.0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sz="1200" i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10</m:t>
                                      </m:r>
                                    </m:sub>
                                  </m:sSub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(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𝑑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)</m:t>
                                  </m:r>
                                </m:fName>
                                <m:e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+ 9.45−17.3</m:t>
                                  </m:r>
                                  <m:func>
                                    <m:funcPr>
                                      <m:ctrlP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sz="1200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10</m:t>
                                          </m:r>
                                        </m:sub>
                                      </m:sSub>
                                      <m: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ℎ</m:t>
                                          </m:r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𝑏</m:t>
                                          </m:r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)</m:t>
                                      </m:r>
                                    </m:fName>
                                    <m:e>
                                      <m: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−17.3</m:t>
                                      </m:r>
                                      <m:func>
                                        <m:funcPr>
                                          <m:ctrlP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sSub>
                                            <m:sSubPr>
                                              <m:ctrlP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sz="1200" i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log</m:t>
                                              </m:r>
                                            </m:e>
                                            <m:sub>
                                              <m: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10</m:t>
                                              </m:r>
                                            </m:sub>
                                          </m:sSub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ℎ</m:t>
                                              </m:r>
                                              <m: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′</m:t>
                                              </m:r>
                                            </m:e>
                                            <m:sub>
                                              <m: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)</m:t>
                                          </m:r>
                                        </m:fName>
                                        <m:e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+2.7</m:t>
                                          </m:r>
                                          <m:func>
                                            <m:funcPr>
                                              <m:ctrlP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</m:ctrlPr>
                                            </m:funcPr>
                                            <m:fName>
                                              <m:sSub>
                                                <m:sSubPr>
                                                  <m:ctrlPr>
                                                    <a:rPr sz="12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  <a:sym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sz="1200" i="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  <a:sym typeface="Cambria Math"/>
                                                    </a:rPr>
                                                    <m:t>log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sz="12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  <a:sym typeface="Cambria Math"/>
                                                    </a:rPr>
                                                    <m:t>10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sz="12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  <a:sym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sz="12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  <a:sym typeface="Cambria Math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sz="12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  <a:sym typeface="Cambria Math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/5.0)</m:t>
                                              </m:r>
                                            </m:fName>
                                            <m:e>
                                              <m: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 xml:space="preserve">    </m:t>
                                              </m:r>
                                            </m:e>
                                          </m:func>
                                        </m:e>
                                      </m:func>
                                    </m:e>
                                  </m:func>
                                </m:e>
                              </m:func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 </m:t>
                              </m:r>
                            </m:e>
                            <m:e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𝑓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 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𝐿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𝑂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𝑆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𝑑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 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&lt;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 3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𝑚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 xml:space="preserve">   22.7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sz="1200" i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10</m:t>
                                      </m:r>
                                    </m:sub>
                                  </m:sSub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(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𝑑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)</m:t>
                                  </m:r>
                                </m:fName>
                                <m:e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 xml:space="preserve">+ 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41.0</m:t>
                                  </m:r>
                                  <m:func>
                                    <m:funcPr>
                                      <m:ctrlP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+</m:t>
                                      </m:r>
                                      <m: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20</m:t>
                                      </m:r>
                                      <m:func>
                                        <m:funcPr>
                                          <m:ctrlP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sSub>
                                            <m:sSubPr>
                                              <m:ctrlP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sz="1200" i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log</m:t>
                                              </m:r>
                                            </m:e>
                                            <m:sub>
                                              <m: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10</m:t>
                                              </m:r>
                                            </m:sub>
                                          </m:sSub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/5.0)</m:t>
                                          </m:r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 xml:space="preserve">             </m:t>
                                          </m:r>
                                        </m:fName>
                                        <m:e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 xml:space="preserve">                                                         </m:t>
                                          </m:r>
                                        </m:e>
                                      </m:func>
                                    </m:fName>
                                    <m:e/>
                                  </m:func>
                                </m:e>
                              </m:func>
                            </m:e>
                            <m:e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𝑓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 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𝑁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𝐿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𝑂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𝑆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   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𝑚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𝑛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𝑃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𝑁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𝐿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𝑂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), </m:t>
                              </m:r>
                              <m:sSub>
                                <m:sSubPr>
                                  <m:ctrlP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𝑃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𝑁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𝐿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𝑂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))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                 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                         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𝑃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𝐿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𝐿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𝑂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𝑆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𝑝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𝐿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𝑂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𝑘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,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∈{1,2}  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𝑃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𝑁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𝐿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𝑂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) :  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𝑃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𝐿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𝐿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𝑂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𝑆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</m:t>
                      </m:r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𝑑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𝑘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)+20−12.5</m:t>
                      </m:r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𝑛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+10</m:t>
                      </m:r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𝑛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func>
                        <m:func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sz="1200" i="0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10</m:t>
                              </m:r>
                            </m:sub>
                          </m:s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)</m:t>
                          </m:r>
                        </m:fName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+3</m:t>
                          </m:r>
                          <m:func>
                            <m:funcPr>
                              <m:ctrlP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sz="1200" i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/5.0)</m:t>
                              </m:r>
                            </m:fName>
                            <m:e/>
                          </m:func>
                        </m:e>
                      </m:func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𝑛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: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(2.8−0.0024</m:t>
                      </m:r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𝑑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𝑘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, 1.84)  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  :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두차량의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대각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거리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1 :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송신 차량에서 교차로 까지 거리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2 :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수신 차량에서 교차로 까지 거리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𝑓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𝑐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 : 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𝐶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𝑞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𝑢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𝑦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ℎ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′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𝑠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: 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송신 차량의 안테나 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높이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- 1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ℎ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′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𝑚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𝑠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: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수신 차량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의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안테나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높이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- 1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04" name=""/>
              <p:cNvSpPr txBox="1"/>
              <p:nvPr/>
            </p:nvSpPr>
            <p:spPr>
              <a:xfrm>
                <a:off x="640221" y="1600918"/>
                <a:ext cx="7496174" cy="49244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p:pic>
        <p:nvPicPr>
          <p:cNvPr id="30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84168" y="4284103"/>
            <a:ext cx="2494042" cy="20612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Initialize V2V(Vehicle to Vehicle) link  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161510" y="872716"/>
            <a:ext cx="8820980" cy="565000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Small scale fading(N :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차량의 수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, R : Resource block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Fast fading (NxNxR matrix)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 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(Fast fading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은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position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의 영향을 받지 않음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.)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/>
              <a:t>Development Environment</a:t>
            </a:r>
            <a:endParaRPr lang="ko-KR" altLang="en-US" sz="27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400"/>
              <a:t>Win10 Pro x64</a:t>
            </a:r>
          </a:p>
          <a:p>
            <a:pPr lvl="0">
              <a:defRPr/>
            </a:pPr>
            <a:r>
              <a:rPr lang="en-US" altLang="ko-KR" sz="2400"/>
              <a:t>Anaconda</a:t>
            </a:r>
          </a:p>
          <a:p>
            <a:pPr lvl="0">
              <a:defRPr/>
            </a:pPr>
            <a:r>
              <a:rPr lang="en-US" altLang="ko-KR" sz="2400"/>
              <a:t>Python 3.7.3 Version</a:t>
            </a:r>
          </a:p>
          <a:p>
            <a:pPr lvl="0">
              <a:defRPr/>
            </a:pPr>
            <a:r>
              <a:rPr lang="en-US" altLang="ko-KR" sz="2400"/>
              <a:t>Pytorch 1.8.0</a:t>
            </a:r>
          </a:p>
          <a:p>
            <a:pPr lvl="0">
              <a:defRPr/>
            </a:pPr>
            <a:r>
              <a:rPr lang="en-US" altLang="ko-KR" sz="2400"/>
              <a:t>Pandas 1.2.3</a:t>
            </a:r>
          </a:p>
          <a:p>
            <a:pPr lvl="0">
              <a:defRPr/>
            </a:pPr>
            <a:r>
              <a:rPr lang="en-US" altLang="ko-KR" sz="2400"/>
              <a:t>Matplotlib 3.3.4</a:t>
            </a:r>
          </a:p>
          <a:p>
            <a:pPr lvl="0">
              <a:defRPr/>
            </a:pPr>
            <a:r>
              <a:rPr lang="en-US" altLang="ko-KR" sz="2400"/>
              <a:t>Numpy 1.19.2</a:t>
            </a:r>
          </a:p>
          <a:p>
            <a:pPr lvl="0">
              <a:defRPr/>
            </a:pPr>
            <a:endParaRPr lang="en-US" altLang="ko-KR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/>
              <a:t>Reference</a:t>
            </a:r>
            <a:endParaRPr lang="ko-KR" altLang="en-US" sz="27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5" name="내용 개체 틀 2"/>
          <p:cNvSpPr txBox="1"/>
          <p:nvPr/>
        </p:nvSpPr>
        <p:spPr>
          <a:xfrm>
            <a:off x="257175" y="914400"/>
            <a:ext cx="8610600" cy="5715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Font typeface="Wingdings"/>
              <a:buChar char="§"/>
              <a:defRPr sz="2000">
                <a:solidFill>
                  <a:srgbClr val="000000"/>
                </a:solidFill>
                <a:latin typeface="+mj-lt"/>
                <a:ea typeface="맑은 고딕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1800">
                <a:solidFill>
                  <a:srgbClr val="000000"/>
                </a:solidFill>
                <a:latin typeface="+mj-lt"/>
                <a:ea typeface="맑은 고딕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/>
              <a:buChar char="l"/>
              <a:defRPr sz="1600">
                <a:solidFill>
                  <a:srgbClr val="000000"/>
                </a:solidFill>
                <a:latin typeface="+mj-lt"/>
                <a:ea typeface="맑은 고딕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/>
              <a:buChar char=""/>
              <a:defRPr sz="1400">
                <a:solidFill>
                  <a:srgbClr val="000000"/>
                </a:solidFill>
                <a:latin typeface="+mj-lt"/>
                <a:ea typeface="맑은 고딕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1400">
                <a:solidFill>
                  <a:srgbClr val="000000"/>
                </a:solidFill>
                <a:latin typeface="+mj-lt"/>
                <a:ea typeface="맑은 고딕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[1]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Neural Networks and Deep Learning,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Charu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C. Aggarwal</a:t>
            </a:r>
          </a:p>
          <a:p>
            <a:pPr marL="0" indent="0">
              <a:buNone/>
              <a:defRPr/>
            </a:pPr>
            <a:endParaRPr lang="en-US" altLang="ko-KR" sz="1600" b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[2]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Throughput Analysis of Proportional Fair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Scheduling,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Jaewoo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So, Senior Member, IEEE</a:t>
            </a:r>
          </a:p>
          <a:p>
            <a:pPr marL="0" indent="0">
              <a:buNone/>
              <a:defRPr/>
            </a:pPr>
            <a:endParaRPr lang="en-US" altLang="ko-KR" sz="1600" b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[3]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밑바닥 부터 시작하는 </a:t>
            </a:r>
            <a:r>
              <a:rPr lang="ko-KR" altLang="en-US" sz="1600" b="1" dirty="0" err="1">
                <a:solidFill>
                  <a:schemeClr val="tx2"/>
                </a:solidFill>
                <a:latin typeface="+mn-ea"/>
              </a:rPr>
              <a:t>딥러닝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,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사이토 고키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,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chemeClr val="tx2"/>
                </a:solidFill>
                <a:latin typeface="+mn-ea"/>
              </a:rPr>
              <a:t>한빛미디어</a:t>
            </a:r>
            <a:endParaRPr lang="ko-KR" altLang="en-US" sz="1600" b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b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[4]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PyTorch를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활용한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강화학습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/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심층강화학습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실전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입문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,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오가와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유타로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,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chemeClr val="tx2"/>
                </a:solidFill>
                <a:latin typeface="+mn-ea"/>
              </a:rPr>
              <a:t>위키북스</a:t>
            </a:r>
            <a:endParaRPr lang="ko-KR" altLang="en-US" sz="1600" b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i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600" b="1" kern="0" dirty="0">
                <a:latin typeface="+mn-ea"/>
              </a:rPr>
              <a:t>[5] </a:t>
            </a:r>
            <a:r>
              <a:rPr lang="en-US" altLang="ko-KR" sz="1600" b="1" dirty="0"/>
              <a:t>Logistic Regression</a:t>
            </a:r>
            <a:r>
              <a:rPr lang="en-US" altLang="ko-KR" sz="1600" b="1" kern="0" dirty="0">
                <a:latin typeface="+mn-ea"/>
              </a:rPr>
              <a:t>, </a:t>
            </a:r>
            <a:r>
              <a:rPr lang="en-US" altLang="ko-KR" sz="1000" b="1" kern="0" dirty="0">
                <a:latin typeface="+mn-ea"/>
                <a:hlinkClick r:id="rId3"/>
              </a:rPr>
              <a:t>http://hleecaster.com/ml-logistic-regression-concept/</a:t>
            </a:r>
            <a:endParaRPr lang="en-US" altLang="ko-KR" sz="1000" b="1" kern="0" dirty="0"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b="1" kern="0" dirty="0"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600" b="1" kern="0" dirty="0">
                <a:latin typeface="+mn-ea"/>
              </a:rPr>
              <a:t>[6] </a:t>
            </a:r>
            <a:r>
              <a:rPr lang="en-US" altLang="ko-KR" sz="1600" b="1" dirty="0"/>
              <a:t>How to Choose Loss Functions When Training Deep Learning Neural Networks</a:t>
            </a:r>
          </a:p>
          <a:p>
            <a:pPr marL="0" indent="0">
              <a:buNone/>
              <a:defRPr/>
            </a:pPr>
            <a:r>
              <a:rPr lang="en-US" altLang="ko-KR" sz="1600" b="1" kern="0" dirty="0">
                <a:latin typeface="+mn-ea"/>
              </a:rPr>
              <a:t>, </a:t>
            </a:r>
            <a:r>
              <a:rPr lang="en-US" altLang="ko-KR" sz="1000" b="1" kern="0" dirty="0">
                <a:latin typeface="+mn-ea"/>
                <a:hlinkClick r:id="rId4"/>
              </a:rPr>
              <a:t>https://machinelearningmastery.com/how-to-choose-loss-functions-when-training-deep-learning-neural-networks/</a:t>
            </a:r>
            <a:endParaRPr lang="en-US" altLang="ko-KR" sz="1000" b="1" kern="0" dirty="0">
              <a:latin typeface="+mn-ea"/>
            </a:endParaRPr>
          </a:p>
          <a:p>
            <a:pPr marL="0" indent="0">
              <a:buFont typeface="Wingdings"/>
              <a:buNone/>
              <a:defRPr/>
            </a:pPr>
            <a:endParaRPr lang="en-US" altLang="ko-KR" sz="1600" b="1" kern="0" dirty="0"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600" b="1" kern="0" dirty="0">
                <a:latin typeface="+mn-ea"/>
              </a:rPr>
              <a:t>[7]</a:t>
            </a:r>
            <a:r>
              <a:rPr lang="en-US" altLang="ko-KR" b="1" dirty="0"/>
              <a:t> </a:t>
            </a:r>
            <a:r>
              <a:rPr lang="en-US" altLang="ko-KR" sz="1600" b="1" dirty="0"/>
              <a:t>Probability Density Functions (PDFs) and Cumulative Distribution Functions (CDFs) for Continuous Random Variables, </a:t>
            </a:r>
            <a:r>
              <a:rPr lang="en-US" altLang="ko-KR" sz="1000" b="1" kern="0" dirty="0">
                <a:latin typeface="+mn-ea"/>
              </a:rPr>
              <a:t>https://stats.libretexts.org/Courses/Saint_Mary's_College_Notre_Dame/MATH_345__-_Probability_(Kuter)/4%3A_Continuous_Random_Variables/4.1%3A_Probability_Density_Functions_(PDFs)_and_Cumulative_Distribution_Functions_(CDFs)_for_Continuous_Random_Variables</a:t>
            </a:r>
            <a:endParaRPr lang="en-US" altLang="ko-KR" sz="1000" kern="0" dirty="0">
              <a:latin typeface="+mn-ea"/>
            </a:endParaRPr>
          </a:p>
          <a:p>
            <a:pPr lvl="0">
              <a:defRPr/>
            </a:pPr>
            <a:endParaRPr lang="en-US" altLang="ko-KR" sz="1600" kern="0" dirty="0">
              <a:latin typeface="+mn-ea"/>
              <a:ea typeface="+mn-ea"/>
            </a:endParaRPr>
          </a:p>
          <a:p>
            <a:pPr marL="0" indent="0">
              <a:buFont typeface="Wingdings"/>
              <a:buNone/>
              <a:defRPr/>
            </a:pPr>
            <a:endParaRPr lang="en-US" altLang="ko-KR" sz="1600" kern="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/>
              <a:t>Contents</a:t>
            </a:r>
            <a:endParaRPr lang="ko-KR" altLang="en-US" sz="27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700" y="876672"/>
            <a:ext cx="8610600" cy="5504656"/>
          </a:xfrm>
        </p:spPr>
        <p:txBody>
          <a:bodyPr/>
          <a:lstStyle/>
          <a:p>
            <a:pPr marL="0" lvl="0" indent="0">
              <a:buNone/>
              <a:defRPr/>
            </a:pPr>
            <a:endParaRPr lang="en-US" altLang="ko-KR" sz="2400"/>
          </a:p>
          <a:p>
            <a:pPr lvl="0">
              <a:defRPr/>
            </a:pPr>
            <a:r>
              <a:rPr lang="en-US" altLang="ko-KR" sz="2400"/>
              <a:t>Terminology</a:t>
            </a:r>
          </a:p>
          <a:p>
            <a:pPr lvl="0">
              <a:defRPr/>
            </a:pPr>
            <a:r>
              <a:rPr lang="ko-KR" altLang="en-US" sz="2400"/>
              <a:t>시나리오 및 하이퍼 파라미터 값 선정</a:t>
            </a:r>
          </a:p>
          <a:p>
            <a:pPr lvl="0">
              <a:defRPr/>
            </a:pPr>
            <a:r>
              <a:rPr lang="ko-KR" altLang="en-US" sz="2400"/>
              <a:t>생성 순서도</a:t>
            </a:r>
          </a:p>
          <a:p>
            <a:pPr lvl="0">
              <a:defRPr/>
            </a:pPr>
            <a:r>
              <a:rPr lang="ko-KR" altLang="en-US" sz="2400"/>
              <a:t>순서도 별 참고 테이블</a:t>
            </a:r>
            <a:r>
              <a:rPr lang="en-US" altLang="ko-KR" sz="2400"/>
              <a:t>(</a:t>
            </a:r>
            <a:r>
              <a:rPr lang="ko-KR" altLang="en-US" sz="2400"/>
              <a:t>하이퍼 파라미터</a:t>
            </a:r>
            <a:r>
              <a:rPr lang="en-US" altLang="ko-KR" sz="2400"/>
              <a:t>)</a:t>
            </a:r>
            <a:r>
              <a:rPr lang="ko-KR" altLang="en-US" sz="2400"/>
              <a:t> 및 공식</a:t>
            </a:r>
          </a:p>
          <a:p>
            <a:pPr lvl="0">
              <a:defRPr/>
            </a:pPr>
            <a:r>
              <a:rPr lang="ko-KR" altLang="en-US" sz="2400"/>
              <a:t>테이블 공식에 따라 적용하여 생성했을때 값 및 그래프</a:t>
            </a:r>
          </a:p>
          <a:p>
            <a:pPr lvl="0">
              <a:defRPr/>
            </a:pPr>
            <a:r>
              <a:rPr lang="ko-KR" altLang="en-US" sz="2400"/>
              <a:t>최종 데이터 및 그래프</a:t>
            </a:r>
          </a:p>
          <a:p>
            <a:pPr lvl="0">
              <a:defRPr/>
            </a:pPr>
            <a:r>
              <a:rPr lang="ko-KR" altLang="en-US" sz="2400"/>
              <a:t>향후 응용 방법</a:t>
            </a:r>
            <a:r>
              <a:rPr lang="en-US" altLang="ko-KR" sz="2400"/>
              <a:t>(V2V DQN</a:t>
            </a:r>
            <a:r>
              <a:rPr lang="ko-KR" altLang="en-US" sz="2400"/>
              <a:t> 논문</a:t>
            </a:r>
            <a:r>
              <a:rPr lang="en-US" altLang="ko-KR" sz="2400"/>
              <a:t>)</a:t>
            </a:r>
          </a:p>
          <a:p>
            <a:pPr lvl="0">
              <a:defRPr/>
            </a:pPr>
            <a:r>
              <a:rPr lang="en-US" altLang="ko-KR" sz="2400"/>
              <a:t>Development Environment</a:t>
            </a:r>
          </a:p>
          <a:p>
            <a:pPr>
              <a:defRPr/>
            </a:pPr>
            <a:r>
              <a:rPr lang="en-US" altLang="ko-KR" sz="2400"/>
              <a:t>Reference</a:t>
            </a:r>
          </a:p>
          <a:p>
            <a:pPr lvl="0">
              <a:defRPr/>
            </a:pPr>
            <a:endParaRPr lang="en-US" altLang="ko-KR" sz="2400"/>
          </a:p>
          <a:p>
            <a:pPr lvl="0">
              <a:defRPr/>
            </a:pPr>
            <a:endParaRPr lang="en-US" altLang="ko-KR" sz="2400"/>
          </a:p>
          <a:p>
            <a:pPr lvl="0">
              <a:defRPr/>
            </a:pPr>
            <a:endParaRPr lang="ko-KR" altLang="en-US" sz="2400"/>
          </a:p>
          <a:p>
            <a:pPr lvl="0">
              <a:defRPr/>
            </a:pPr>
            <a:endParaRPr lang="ko-KR" altLang="en-US" sz="2400"/>
          </a:p>
          <a:p>
            <a:pPr lvl="0">
              <a:defRPr/>
            </a:pPr>
            <a:endParaRPr lang="en-US" altLang="ko-KR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/>
              <a:t>Symbols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9668" y="872716"/>
            <a:ext cx="8824664" cy="168760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■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 PC5 :</a:t>
            </a: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 이동 핸드세트가 무선 채널을 통해 다른 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UE</a:t>
            </a: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와 직접 통신하는 인터페이스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. </a:t>
            </a: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      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(C-V2X</a:t>
            </a: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에서 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PC5</a:t>
            </a: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 인터페이스는 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V2V</a:t>
            </a: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 및 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V2I</a:t>
            </a: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의 직접 통신으로 사용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.)</a:t>
            </a: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ko-KR" altLang="en-US" sz="15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15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ko-KR" altLang="en-US" sz="15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endParaRPr lang="ko-KR" altLang="en-US" sz="1500">
              <a:solidFill>
                <a:srgbClr val="000000"/>
              </a:solidFill>
              <a:latin typeface="+mn-lt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700"/>
              <a:t>시나리오 및 하이퍼 파라미터 값 선정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50380" y="836712"/>
          <a:ext cx="8852535" cy="495423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09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1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26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Parameter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Assumption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215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Carrier frequency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- PC5 based V2V : 6 GHz, 2 GHz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/>
                        <a:t>- V2I : 6GHz (Baseline) for UE type (RSU), 2GHz for eNB type RSU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5042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Bandwidth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- PC5 based V2V : 10 MHz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/>
                        <a:t>- V2I : 10MHz for UE type RSU, 10MHz for each of Down link and Up link in FDD, 20MHz in TDD for eNB type RSU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/>
                        <a:t>- V2P : 10 MHz is baseline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338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/>
                        <a:t>Number of carriers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One carrier is baseline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338">
                <a:tc row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Vehicle UE, UE type RSU, Pedestrain UE paraters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Antenna 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-1.5m for vehicle UE and pedestrain UE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/>
                        <a:t>- 5 m for UE type RSU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338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Antenna gain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- 3 dBi for vehicle UE and UE type RSU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/>
                        <a:t>- 0 dBi for pedestrain 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26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Antenna pattern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Omni 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338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Maximum transmit power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23 dBm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387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Noise figure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9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700"/>
              <a:t>생성 </a:t>
            </a:r>
            <a:r>
              <a:rPr lang="en-US" altLang="ko-KR" sz="2700"/>
              <a:t>Block diagram(Urban case)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14" name="직사각형 13"/>
          <p:cNvSpPr/>
          <p:nvPr/>
        </p:nvSpPr>
        <p:spPr>
          <a:xfrm>
            <a:off x="5148064" y="944724"/>
            <a:ext cx="3780472" cy="468051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Create</a:t>
            </a:r>
          </a:p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Road </a:t>
            </a:r>
          </a:p>
        </p:txBody>
      </p:sp>
      <p:cxnSp>
        <p:nvCxnSpPr>
          <p:cNvPr id="15" name="직선 화살표 연결선 14"/>
          <p:cNvCxnSpPr>
            <a:stCxn id="14" idx="2"/>
            <a:endCxn id="16" idx="0"/>
          </p:cNvCxnSpPr>
          <p:nvPr/>
        </p:nvCxnSpPr>
        <p:spPr>
          <a:xfrm rot="16200000" flipH="1">
            <a:off x="6966295" y="1484780"/>
            <a:ext cx="14400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sp>
        <p:nvSpPr>
          <p:cNvPr id="16" name="직사각형 15"/>
          <p:cNvSpPr/>
          <p:nvPr/>
        </p:nvSpPr>
        <p:spPr>
          <a:xfrm>
            <a:off x="5148064" y="1556785"/>
            <a:ext cx="3780472" cy="4680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Drop vehicle, base station </a:t>
            </a:r>
          </a:p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(position)</a:t>
            </a:r>
          </a:p>
        </p:txBody>
      </p:sp>
      <p:cxnSp>
        <p:nvCxnSpPr>
          <p:cNvPr id="18" name="직선 화살표 연결선 17"/>
          <p:cNvCxnSpPr>
            <a:stCxn id="16" idx="2"/>
            <a:endCxn id="19" idx="0"/>
          </p:cNvCxnSpPr>
          <p:nvPr/>
        </p:nvCxnSpPr>
        <p:spPr>
          <a:xfrm rot="16200000" flipH="1">
            <a:off x="6966291" y="2096852"/>
            <a:ext cx="1440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sp>
        <p:nvSpPr>
          <p:cNvPr id="19" name="직사각형 18"/>
          <p:cNvSpPr/>
          <p:nvPr/>
        </p:nvSpPr>
        <p:spPr>
          <a:xfrm>
            <a:off x="5148064" y="2168861"/>
            <a:ext cx="3780472" cy="432046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- Set vehicle state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(direction, velocity...)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148064" y="2744889"/>
            <a:ext cx="3780472" cy="2520315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- t = 0 Init / t &gt; 0 Update V2V(Vehicle to Vehicle) link     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- NxN matrix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- Large scale fading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   - Path loss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   - Shadowing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- Small scale fading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   - Fast fading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- t = 0 Init / t &gt; 0 Update V2I(Vehicle to Infrastructure)  link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- 1XN matrix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- Large scale fading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   - Path loss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   - Shadowing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- Small scale fading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   - Fast fading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48012" y="5373209"/>
            <a:ext cx="3780472" cy="4680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200">
                <a:solidFill>
                  <a:schemeClr val="tx2"/>
                </a:solidFill>
                <a:latin typeface="+mj-lt"/>
                <a:ea typeface="맑은 고딕"/>
              </a:rPr>
              <a:t>Update vehicle position based on vehicle state</a:t>
            </a:r>
          </a:p>
        </p:txBody>
      </p:sp>
      <p:cxnSp>
        <p:nvCxnSpPr>
          <p:cNvPr id="23" name="직선 화살표 연결선 22"/>
          <p:cNvCxnSpPr>
            <a:stCxn id="21" idx="2"/>
            <a:endCxn id="22" idx="0"/>
          </p:cNvCxnSpPr>
          <p:nvPr/>
        </p:nvCxnSpPr>
        <p:spPr>
          <a:xfrm rot="5400000">
            <a:off x="6984271" y="5319181"/>
            <a:ext cx="108006" cy="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cxnSp>
        <p:nvCxnSpPr>
          <p:cNvPr id="25" name="연결선: 꺾임 24"/>
          <p:cNvCxnSpPr>
            <a:stCxn id="22" idx="2"/>
            <a:endCxn id="21" idx="1"/>
          </p:cNvCxnSpPr>
          <p:nvPr/>
        </p:nvCxnSpPr>
        <p:spPr>
          <a:xfrm rot="5400000" flipH="1">
            <a:off x="5175045" y="3978065"/>
            <a:ext cx="1836222" cy="1890184"/>
          </a:xfrm>
          <a:prstGeom prst="bentConnector4">
            <a:avLst>
              <a:gd name="adj1" fmla="val -7345"/>
              <a:gd name="adj2" fmla="val 10734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68106" y="1933151"/>
            <a:ext cx="4403893" cy="34400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Vehicle-to-vehicle channels are updated during the simulation as follows: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- Let N be the number of vehicle UE in system simulation 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- Initialization (at time 0)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N vehicle locations are generated per agreed drop model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PL (0) – NxN matrix generated as per vehicle locations and agreed channel models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Shadowing (in log domain): S(0) – NxN i.i.d. (with the exception that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shadowing between two vehicles should be the same in the two 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directions) normal matrix generated as per agreed shadowing model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Fading (0) – NxN i.i.d. processes with a common distribution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- Update (at time 100*n ms)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Vehicle locations are updated as per agreed update rules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PL(n) – N x N matrix generated as per updated vehicle locations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S(n) = exp(-D/D_corr) .* S(n-1) +sqrt{ (1-exp(-2*D/D_corr))}.*N_S(n)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  - where N_S(n) is an NxN  i.i.d. (with the exception that shadowing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    between two vehicles should be the same in the two directions)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    normal matrix generated  as per the agreed shadowing model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D is the update distance matrix where D(i,j) is change in distance of 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link i to j from time n-1 to time n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Fading process is not impacted due to vehicle location updates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(fading is only updated due to time)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UE performance should reflect fast fading variation within the subframe </a:t>
            </a:r>
          </a:p>
        </p:txBody>
      </p:sp>
      <p:cxnSp>
        <p:nvCxnSpPr>
          <p:cNvPr id="27" name="직선 화살표 연결선 26"/>
          <p:cNvCxnSpPr>
            <a:stCxn id="19" idx="2"/>
            <a:endCxn id="21" idx="0"/>
          </p:cNvCxnSpPr>
          <p:nvPr/>
        </p:nvCxnSpPr>
        <p:spPr>
          <a:xfrm rot="16200000" flipH="1">
            <a:off x="6966309" y="2672898"/>
            <a:ext cx="14398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/>
              <a:t>Create Road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269558" y="980728"/>
          <a:ext cx="8604885" cy="52795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19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90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900"/>
                        <a:t>Urban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19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900"/>
                        <a:t>Number of lanes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900"/>
                        <a:t>2 in each direction (4 lanes in total in eacy street)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19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900"/>
                        <a:t>Lane 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900"/>
                        <a:t>3.5m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5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900"/>
                        <a:t>Road grid size by the distance beetween intersections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900"/>
                        <a:t>433m * 250m</a:t>
                      </a:r>
                    </a:p>
                    <a:p>
                      <a:pPr>
                        <a:defRPr/>
                      </a:pPr>
                      <a:r>
                        <a:rPr lang="en-US" altLang="ko-KR" sz="1900"/>
                        <a:t>Note that 3 m is reserved for side walk per direction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19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900"/>
                        <a:t>Simulation area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900"/>
                        <a:t>Minimum [1299 m * 750 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807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900"/>
                        <a:t>Vehicle density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900"/>
                        <a:t>Average inter-vehicle distance in the same lane is 2.5 sec * absolute vehicle speed. Baseline: The same density/speed in all the lanes in one simulation.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19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900"/>
                        <a:t>Absolute vehicle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900"/>
                        <a:t>15 km/h, 60 km/h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/>
              <a:t>Create Road(Urban case)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91680" y="906385"/>
            <a:ext cx="4969939" cy="56909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54477" y="908685"/>
            <a:ext cx="4401999" cy="504063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Drop vehicle, base station </a:t>
            </a:r>
            <a:r>
              <a:rPr lang="en-US" altLang="ko-KR" sz="2700"/>
              <a:t>(Urban case)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9552" y="2667802"/>
            <a:ext cx="3143723" cy="3605513"/>
          </a:xfrm>
          <a:prstGeom prst="rect">
            <a:avLst/>
          </a:prstGeom>
        </p:spPr>
      </p:pic>
      <p:cxnSp>
        <p:nvCxnSpPr>
          <p:cNvPr id="41" name="직선 연결선 40"/>
          <p:cNvCxnSpPr/>
          <p:nvPr/>
        </p:nvCxnSpPr>
        <p:spPr>
          <a:xfrm>
            <a:off x="2267744" y="4509120"/>
            <a:ext cx="3276364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42" name="직선 연결선 41"/>
          <p:cNvCxnSpPr/>
          <p:nvPr/>
        </p:nvCxnSpPr>
        <p:spPr>
          <a:xfrm flipV="1">
            <a:off x="2267744" y="1088740"/>
            <a:ext cx="3240360" cy="30963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43" name="직선 연결선 42"/>
          <p:cNvCxnSpPr/>
          <p:nvPr/>
        </p:nvCxnSpPr>
        <p:spPr>
          <a:xfrm flipV="1">
            <a:off x="2483768" y="1052736"/>
            <a:ext cx="6336704" cy="31323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44" name="직선 연결선 43"/>
          <p:cNvCxnSpPr/>
          <p:nvPr/>
        </p:nvCxnSpPr>
        <p:spPr>
          <a:xfrm>
            <a:off x="2447764" y="4545124"/>
            <a:ext cx="6336704" cy="11161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grpSp>
        <p:nvGrpSpPr>
          <p:cNvPr id="61" name="그룹 60"/>
          <p:cNvGrpSpPr/>
          <p:nvPr/>
        </p:nvGrpSpPr>
        <p:grpSpPr>
          <a:xfrm>
            <a:off x="7213054" y="3248980"/>
            <a:ext cx="203262" cy="540060"/>
            <a:chOff x="2640546" y="836712"/>
            <a:chExt cx="888770" cy="1692188"/>
          </a:xfrm>
        </p:grpSpPr>
        <p:sp>
          <p:nvSpPr>
            <p:cNvPr id="50" name="이등변 삼각형 49"/>
            <p:cNvSpPr/>
            <p:nvPr/>
          </p:nvSpPr>
          <p:spPr>
            <a:xfrm>
              <a:off x="2907432" y="1088740"/>
              <a:ext cx="360040" cy="1440160"/>
            </a:xfrm>
            <a:prstGeom prst="triangle">
              <a:avLst>
                <a:gd name="adj" fmla="val 50000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3051448" y="1592796"/>
              <a:ext cx="720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52" name="직선 연결선 51"/>
            <p:cNvCxnSpPr>
              <a:stCxn id="50" idx="1"/>
              <a:endCxn id="50" idx="5"/>
            </p:cNvCxnSpPr>
            <p:nvPr/>
          </p:nvCxnSpPr>
          <p:spPr>
            <a:xfrm>
              <a:off x="2997442" y="1808820"/>
              <a:ext cx="1800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53" name="직선 연결선 52"/>
            <p:cNvCxnSpPr/>
            <p:nvPr/>
          </p:nvCxnSpPr>
          <p:spPr>
            <a:xfrm>
              <a:off x="2951820" y="2096852"/>
              <a:ext cx="25202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sp>
          <p:nvSpPr>
            <p:cNvPr id="55" name="막힌 원호 54"/>
            <p:cNvSpPr/>
            <p:nvPr/>
          </p:nvSpPr>
          <p:spPr>
            <a:xfrm rot="5400000">
              <a:off x="2965267" y="1073990"/>
              <a:ext cx="576064" cy="389539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56" name="막힌 원호 55"/>
            <p:cNvSpPr/>
            <p:nvPr/>
          </p:nvSpPr>
          <p:spPr>
            <a:xfrm rot="5400000">
              <a:off x="2918887" y="1054375"/>
              <a:ext cx="823381" cy="397476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58" name="막힌 원호 57"/>
            <p:cNvSpPr/>
            <p:nvPr/>
          </p:nvSpPr>
          <p:spPr>
            <a:xfrm rot="16200000">
              <a:off x="2647073" y="1077959"/>
              <a:ext cx="576064" cy="381602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59" name="막힌 원호 58"/>
            <p:cNvSpPr/>
            <p:nvPr/>
          </p:nvSpPr>
          <p:spPr>
            <a:xfrm rot="16200000">
              <a:off x="2433176" y="1044082"/>
              <a:ext cx="828092" cy="413351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372200" y="2412652"/>
            <a:ext cx="119384" cy="80243"/>
            <a:chOff x="1439652" y="1484784"/>
            <a:chExt cx="1152128" cy="576064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66" name="사각형: 둥근 모서리 65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67" name="사각형: 둥근 모서리 66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5616116" y="3717032"/>
            <a:ext cx="119384" cy="80243"/>
            <a:chOff x="1439652" y="1484784"/>
            <a:chExt cx="1152128" cy="576064"/>
          </a:xfrm>
        </p:grpSpPr>
        <p:sp>
          <p:nvSpPr>
            <p:cNvPr id="71" name="순서도: 대체 처리 70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75" name="사각형: 둥근 모서리 74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76" name="사각형: 둥근 모서리 75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7476951" y="1844824"/>
            <a:ext cx="119384" cy="80243"/>
            <a:chOff x="1439652" y="1484784"/>
            <a:chExt cx="1152128" cy="576064"/>
          </a:xfrm>
        </p:grpSpPr>
        <p:sp>
          <p:nvSpPr>
            <p:cNvPr id="78" name="순서도: 대체 처리 77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0" name="타원 79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2" name="사각형: 둥근 모서리 81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3" name="사각형: 둥근 모서리 82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7800987" y="2916709"/>
            <a:ext cx="119384" cy="80243"/>
            <a:chOff x="1439652" y="1484784"/>
            <a:chExt cx="1152128" cy="576064"/>
          </a:xfrm>
        </p:grpSpPr>
        <p:sp>
          <p:nvSpPr>
            <p:cNvPr id="85" name="순서도: 대체 처리 84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8" name="타원 87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9" name="사각형: 둥근 모서리 88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90" name="사각형: 둥근 모서리 89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7404943" y="5553236"/>
            <a:ext cx="119384" cy="80243"/>
            <a:chOff x="1439652" y="1484784"/>
            <a:chExt cx="1152128" cy="576064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94" name="타원 93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95" name="타원 94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96" name="사각형: 둥근 모서리 95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97" name="사각형: 둥근 모서리 96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6504843" y="4788917"/>
            <a:ext cx="119384" cy="80243"/>
            <a:chOff x="1439652" y="1484784"/>
            <a:chExt cx="1152128" cy="576064"/>
          </a:xfrm>
        </p:grpSpPr>
        <p:sp>
          <p:nvSpPr>
            <p:cNvPr id="99" name="순서도: 대체 처리 98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1" name="타원 100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2" name="타원 101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3" name="사각형: 둥근 모서리 102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4" name="사각형: 둥근 모서리 103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7476951" y="4401108"/>
            <a:ext cx="119384" cy="80243"/>
            <a:chOff x="1439652" y="1484784"/>
            <a:chExt cx="1152128" cy="576064"/>
          </a:xfrm>
        </p:grpSpPr>
        <p:sp>
          <p:nvSpPr>
            <p:cNvPr id="106" name="순서도: 대체 처리 105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8" name="타원 107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0" name="사각형: 둥근 모서리 109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1" name="사각형: 둥근 모서리 110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6696236" y="4860925"/>
            <a:ext cx="119384" cy="80243"/>
            <a:chOff x="1439652" y="1484784"/>
            <a:chExt cx="1152128" cy="576064"/>
          </a:xfrm>
        </p:grpSpPr>
        <p:sp>
          <p:nvSpPr>
            <p:cNvPr id="113" name="순서도: 대체 처리 112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6" name="타원 115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7" name="사각형: 둥근 모서리 116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8" name="사각형: 둥근 모서리 117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8629079" y="2448657"/>
            <a:ext cx="119384" cy="80243"/>
            <a:chOff x="1439652" y="1484784"/>
            <a:chExt cx="1152128" cy="576064"/>
          </a:xfrm>
        </p:grpSpPr>
        <p:sp>
          <p:nvSpPr>
            <p:cNvPr id="120" name="순서도: 대체 처리 119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3" name="타원 122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4" name="사각형: 둥근 모서리 123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5" name="사각형: 둥근 모서리 124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5892775" y="5445224"/>
            <a:ext cx="119384" cy="80243"/>
            <a:chOff x="1439652" y="1484784"/>
            <a:chExt cx="1152128" cy="576064"/>
          </a:xfrm>
        </p:grpSpPr>
        <p:sp>
          <p:nvSpPr>
            <p:cNvPr id="127" name="순서도: 대체 처리 126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8" name="순서도: 대체 처리 127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9" name="타원 128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0" name="타원 129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1" name="사각형: 둥근 모서리 130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2" name="사각형: 둥근 모서리 131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6504843" y="1268760"/>
            <a:ext cx="119384" cy="80243"/>
            <a:chOff x="1439652" y="1484784"/>
            <a:chExt cx="1152128" cy="576064"/>
          </a:xfrm>
        </p:grpSpPr>
        <p:sp>
          <p:nvSpPr>
            <p:cNvPr id="134" name="순서도: 대체 처리 133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5" name="순서도: 대체 처리 134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6" name="타원 135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7" name="타원 136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8" name="사각형: 둥근 모서리 137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9" name="사각형: 둥근 모서리 138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7920372" y="1044501"/>
            <a:ext cx="119384" cy="80243"/>
            <a:chOff x="1439652" y="1484784"/>
            <a:chExt cx="1152128" cy="576064"/>
          </a:xfrm>
        </p:grpSpPr>
        <p:sp>
          <p:nvSpPr>
            <p:cNvPr id="141" name="순서도: 대체 처리 140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42" name="순서도: 대체 처리 141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43" name="타원 142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44" name="타원 143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45" name="사각형: 둥근 모서리 144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46" name="사각형: 둥근 모서리 145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0" y="920426"/>
            <a:ext cx="4815840" cy="79216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Vehicle UEs are dropped on the roads according to spatial Poisson process.</a:t>
            </a: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Vehicle density is determined by the vehicle speed</a:t>
            </a: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macro eNB is 500 m and the wrap around model in </a:t>
            </a: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     Figure A.1.3-1 is used.</a:t>
            </a:r>
          </a:p>
        </p:txBody>
      </p:sp>
      <p:grpSp>
        <p:nvGrpSpPr>
          <p:cNvPr id="148" name="그룹 147"/>
          <p:cNvGrpSpPr/>
          <p:nvPr/>
        </p:nvGrpSpPr>
        <p:grpSpPr>
          <a:xfrm>
            <a:off x="7476951" y="1340768"/>
            <a:ext cx="119384" cy="80243"/>
            <a:chOff x="1439652" y="1484784"/>
            <a:chExt cx="1152128" cy="576064"/>
          </a:xfrm>
        </p:grpSpPr>
        <p:sp>
          <p:nvSpPr>
            <p:cNvPr id="149" name="순서도: 대체 처리 148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0" name="순서도: 대체 처리 149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1" name="타원 150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2" name="타원 151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3" name="사각형: 둥근 모서리 152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4" name="사각형: 둥근 모서리 153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7476951" y="2348880"/>
            <a:ext cx="119384" cy="80243"/>
            <a:chOff x="1439652" y="1484784"/>
            <a:chExt cx="1152128" cy="576064"/>
          </a:xfrm>
        </p:grpSpPr>
        <p:sp>
          <p:nvSpPr>
            <p:cNvPr id="156" name="순서도: 대체 처리 155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7" name="순서도: 대체 처리 156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8" name="타원 157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9" name="타원 158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60" name="사각형: 둥근 모서리 159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61" name="사각형: 둥근 모서리 160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Set vehicle UE’s </a:t>
            </a:r>
            <a:r>
              <a:rPr lang="en-US" altLang="ko-KR" sz="2700"/>
              <a:t>state</a:t>
            </a:r>
          </a:p>
        </p:txBody>
      </p:sp>
      <p:graphicFrame>
        <p:nvGraphicFramePr>
          <p:cNvPr id="162" name="표 161"/>
          <p:cNvGraphicFramePr>
            <a:graphicFrameLocks noGrp="1"/>
          </p:cNvGraphicFramePr>
          <p:nvPr/>
        </p:nvGraphicFramePr>
        <p:xfrm>
          <a:off x="3077880" y="5075706"/>
          <a:ext cx="3366327" cy="160889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69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Vehicle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Absolute vehicle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1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15 km/h or 60 km/h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61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15 km/h or 60 km/h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61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15 km/h or 60 km/h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61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15 km/h or 60 km/h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02" name="그룹 301"/>
          <p:cNvGrpSpPr/>
          <p:nvPr/>
        </p:nvGrpSpPr>
        <p:grpSpPr>
          <a:xfrm>
            <a:off x="2447764" y="872716"/>
            <a:ext cx="4644516" cy="4140460"/>
            <a:chOff x="3617893" y="1024967"/>
            <a:chExt cx="1908213" cy="2124236"/>
          </a:xfrm>
        </p:grpSpPr>
        <p:pic>
          <p:nvPicPr>
            <p:cNvPr id="278" name="그림 277"/>
            <p:cNvPicPr>
              <a:picLocks noChangeAspect="1"/>
            </p:cNvPicPr>
            <p:nvPr/>
          </p:nvPicPr>
          <p:blipFill rotWithShape="1">
            <a:blip r:embed="rId3"/>
            <a:srcRect l="37020" t="16430" r="19630" b="41430"/>
            <a:stretch>
              <a:fillRect/>
            </a:stretch>
          </p:blipFill>
          <p:spPr>
            <a:xfrm>
              <a:off x="3617893" y="1024967"/>
              <a:ext cx="1908213" cy="2124236"/>
            </a:xfrm>
            <a:prstGeom prst="rect">
              <a:avLst/>
            </a:prstGeom>
          </p:spPr>
        </p:pic>
        <p:grpSp>
          <p:nvGrpSpPr>
            <p:cNvPr id="279" name="그룹 278"/>
            <p:cNvGrpSpPr/>
            <p:nvPr/>
          </p:nvGrpSpPr>
          <p:grpSpPr>
            <a:xfrm>
              <a:off x="3905926" y="1700808"/>
              <a:ext cx="119384" cy="80243"/>
              <a:chOff x="1439652" y="1484784"/>
              <a:chExt cx="1152128" cy="576064"/>
            </a:xfrm>
          </p:grpSpPr>
          <p:sp>
            <p:nvSpPr>
              <p:cNvPr id="280" name="순서도: 대체 처리 279"/>
              <p:cNvSpPr/>
              <p:nvPr/>
            </p:nvSpPr>
            <p:spPr>
              <a:xfrm>
                <a:off x="1439652" y="1628800"/>
                <a:ext cx="1152128" cy="360040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1" name="순서도: 대체 처리 280"/>
              <p:cNvSpPr/>
              <p:nvPr/>
            </p:nvSpPr>
            <p:spPr>
              <a:xfrm>
                <a:off x="1655676" y="1484784"/>
                <a:ext cx="828092" cy="324036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2" name="타원 281"/>
              <p:cNvSpPr/>
              <p:nvPr/>
            </p:nvSpPr>
            <p:spPr>
              <a:xfrm>
                <a:off x="1727684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3" name="타원 282"/>
              <p:cNvSpPr/>
              <p:nvPr/>
            </p:nvSpPr>
            <p:spPr>
              <a:xfrm>
                <a:off x="2159732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4" name="사각형: 둥근 모서리 283"/>
              <p:cNvSpPr/>
              <p:nvPr/>
            </p:nvSpPr>
            <p:spPr>
              <a:xfrm>
                <a:off x="176368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5" name="사각형: 둥근 모서리 284"/>
              <p:cNvSpPr/>
              <p:nvPr/>
            </p:nvSpPr>
            <p:spPr>
              <a:xfrm>
                <a:off x="212372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</p:grpSp>
        <p:grpSp>
          <p:nvGrpSpPr>
            <p:cNvPr id="286" name="그룹 285"/>
            <p:cNvGrpSpPr/>
            <p:nvPr/>
          </p:nvGrpSpPr>
          <p:grpSpPr>
            <a:xfrm>
              <a:off x="5010677" y="1132979"/>
              <a:ext cx="119384" cy="80243"/>
              <a:chOff x="1439652" y="1484784"/>
              <a:chExt cx="1152128" cy="576064"/>
            </a:xfrm>
          </p:grpSpPr>
          <p:sp>
            <p:nvSpPr>
              <p:cNvPr id="287" name="순서도: 대체 처리 286"/>
              <p:cNvSpPr/>
              <p:nvPr/>
            </p:nvSpPr>
            <p:spPr>
              <a:xfrm>
                <a:off x="1439652" y="1628800"/>
                <a:ext cx="1152128" cy="360040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8" name="순서도: 대체 처리 287"/>
              <p:cNvSpPr/>
              <p:nvPr/>
            </p:nvSpPr>
            <p:spPr>
              <a:xfrm>
                <a:off x="1655676" y="1484784"/>
                <a:ext cx="828092" cy="324036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9" name="타원 288"/>
              <p:cNvSpPr/>
              <p:nvPr/>
            </p:nvSpPr>
            <p:spPr>
              <a:xfrm>
                <a:off x="1727684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0" name="타원 289"/>
              <p:cNvSpPr/>
              <p:nvPr/>
            </p:nvSpPr>
            <p:spPr>
              <a:xfrm>
                <a:off x="2159732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1" name="사각형: 둥근 모서리 290"/>
              <p:cNvSpPr/>
              <p:nvPr/>
            </p:nvSpPr>
            <p:spPr>
              <a:xfrm>
                <a:off x="176368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2" name="사각형: 둥근 모서리 291"/>
              <p:cNvSpPr/>
              <p:nvPr/>
            </p:nvSpPr>
            <p:spPr>
              <a:xfrm>
                <a:off x="212372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</p:grpSp>
        <p:grpSp>
          <p:nvGrpSpPr>
            <p:cNvPr id="295" name="그룹 294"/>
            <p:cNvGrpSpPr/>
            <p:nvPr/>
          </p:nvGrpSpPr>
          <p:grpSpPr>
            <a:xfrm>
              <a:off x="4218589" y="2636912"/>
              <a:ext cx="119384" cy="80243"/>
              <a:chOff x="1439652" y="1484784"/>
              <a:chExt cx="1152128" cy="576064"/>
            </a:xfrm>
          </p:grpSpPr>
          <p:sp>
            <p:nvSpPr>
              <p:cNvPr id="296" name="순서도: 대체 처리 295"/>
              <p:cNvSpPr/>
              <p:nvPr/>
            </p:nvSpPr>
            <p:spPr>
              <a:xfrm>
                <a:off x="1439652" y="1628800"/>
                <a:ext cx="1152128" cy="360040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7" name="순서도: 대체 처리 296"/>
              <p:cNvSpPr/>
              <p:nvPr/>
            </p:nvSpPr>
            <p:spPr>
              <a:xfrm>
                <a:off x="1655676" y="1484784"/>
                <a:ext cx="828092" cy="324036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8" name="타원 297"/>
              <p:cNvSpPr/>
              <p:nvPr/>
            </p:nvSpPr>
            <p:spPr>
              <a:xfrm>
                <a:off x="1727684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9" name="타원 298"/>
              <p:cNvSpPr/>
              <p:nvPr/>
            </p:nvSpPr>
            <p:spPr>
              <a:xfrm>
                <a:off x="2159732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300" name="사각형: 둥근 모서리 299"/>
              <p:cNvSpPr/>
              <p:nvPr/>
            </p:nvSpPr>
            <p:spPr>
              <a:xfrm>
                <a:off x="176368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301" name="사각형: 둥근 모서리 300"/>
              <p:cNvSpPr/>
              <p:nvPr/>
            </p:nvSpPr>
            <p:spPr>
              <a:xfrm>
                <a:off x="212372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Sample presentation slides">
  <a:themeElements>
    <a:clrScheme name="Sample presentation slides 1">
      <a:dk1>
        <a:srgbClr val="1d528d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사용자 지정 1">
      <a:majorFont>
        <a:latin typeface="Arial"/>
        <a:ea typeface="맑은고딕"/>
        <a:cs typeface=""/>
      </a:majorFont>
      <a:minorFont>
        <a:latin typeface="Arial"/>
        <a:ea typeface="맑은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 cmpd="sng" algn="ctr">
          <a:solidFill>
            <a:schemeClr val="tx2"/>
          </a:solidFill>
          <a:prstDash val="solid"/>
          <a:round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dirty="0" smtClean="0">
            <a:solidFill>
              <a:schemeClr val="tx2"/>
            </a:solidFill>
            <a:latin typeface="+mj-lt"/>
            <a:ea typeface="맑은 고딕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>
        <a:noFill/>
        <a:ln w="9525">
          <a:noFill/>
          <a:miter/>
        </a:ln>
      </a:spPr>
      <a:bodyPr vert="horz" wrap="square" lIns="91440" tIns="45720" rIns="91440" bIns="45720" anchor="t" anchorCtr="0">
        <a:prstTxWarp prst="textNoShape">
          <a:avLst/>
        </a:prstTxWarp>
        <a:spAutoFit/>
      </a:bodyPr>
      <a:lstStyle>
        <a:defPPr marL="342900" indent="-342900" eaLnBrk="0" hangingPunct="0">
          <a:spcBef>
            <a:spcPct val="20000"/>
          </a:spcBef>
          <a:buSzPct val="120000"/>
          <a:buFont typeface="Wingdings"/>
          <a:buChar char="§"/>
          <a:defRPr lang="en-US" altLang="ko-KR" sz="2200">
            <a:solidFill>
              <a:srgbClr val="000000"/>
            </a:solidFill>
            <a:latin typeface="+mn-lt"/>
            <a:ea typeface="맑은 고딕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882</ep:Words>
  <ep:PresentationFormat>화면 슬라이드 쇼(4:3)</ep:PresentationFormat>
  <ep:Paragraphs>126</ep:Paragraphs>
  <ep:Slides>18</ep:Slides>
  <ep:Notes>17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Sample presentation slides</vt:lpstr>
      <vt:lpstr>3GPP TR 36.885 v14.0.0 3rd Generation Partnership Project; Technical Specification Group Radio Access Network; Study on LTE-based V2X Services; (Release 14)  PC5-based V2V, V2I Channel model Urban case</vt:lpstr>
      <vt:lpstr>Contents</vt:lpstr>
      <vt:lpstr>Symbols</vt:lpstr>
      <vt:lpstr>시나리오 및 하이퍼 파라미터 값 선정</vt:lpstr>
      <vt:lpstr>생성 Block diagram(Urban case)</vt:lpstr>
      <vt:lpstr>Create Road</vt:lpstr>
      <vt:lpstr>Create Road(Urban case)</vt:lpstr>
      <vt:lpstr>Drop vehicle, base station (Urban case)</vt:lpstr>
      <vt:lpstr>Set vehicle UE’s state</vt:lpstr>
      <vt:lpstr>Set vehicle UE’s state</vt:lpstr>
      <vt:lpstr>Initialize V2V(Vehicle to Vehicle) link</vt:lpstr>
      <vt:lpstr>Initialize V2V(Vehicle to Vehicle) link</vt:lpstr>
      <vt:lpstr>Initialize V2V(Vehicle to Vehicle) link</vt:lpstr>
      <vt:lpstr>Initialize V2V(Vehicle to Vehicle) link</vt:lpstr>
      <vt:lpstr>Initialize V2V(Vehicle to Vehicle) link</vt:lpstr>
      <vt:lpstr>Development Environment</vt:lpstr>
      <vt:lpstr>Reference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2008-05-23T18:41:33.000</dcterms:created>
  <dc:creator>Jaewoo So</dc:creator>
  <cp:lastModifiedBy>CNL-B3</cp:lastModifiedBy>
  <dcterms:modified xsi:type="dcterms:W3CDTF">2021-09-03T09:12:03.215</dcterms:modified>
  <cp:revision>8606</cp:revision>
  <dc:title>Click to add title</dc:title>
  <cp:version>0906.0100.01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