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2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2" r:id="rId13"/>
    <p:sldId id="308" r:id="rId14"/>
    <p:sldId id="309" r:id="rId15"/>
    <p:sldId id="310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80" r:id="rId31"/>
    <p:sldId id="266" r:id="rId32"/>
    <p:sldId id="307" r:id="rId3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316"/>
    <p:restoredTop sz="89578"/>
  </p:normalViewPr>
  <p:slideViewPr>
    <p:cSldViewPr>
      <p:cViewPr varScale="1">
        <p:scale>
          <a:sx n="100" d="100"/>
          <a:sy n="100" d="100"/>
        </p:scale>
        <p:origin x="1938" y="6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 Table A.1.4-2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 Table A.1.4-2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8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</a:p>
          <a:p>
            <a:pPr lvl="0">
              <a:defRPr/>
            </a:pPr>
            <a:r>
              <a:rPr lang="en-US" altLang="ko-KR" sz="2400"/>
              <a:t>Donghee Han</a:t>
            </a:r>
          </a:p>
          <a:p>
            <a:pPr lvl="0">
              <a:defRPr/>
            </a:pPr>
            <a:r>
              <a:rPr lang="en-US" altLang="ko-KR" sz="2400"/>
              <a:t>dhh0425@sogang.ac.kr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7744" y="1016732"/>
            <a:ext cx="3951560" cy="53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2" name="그룹 301"/>
          <p:cNvGrpSpPr/>
          <p:nvPr/>
        </p:nvGrpSpPr>
        <p:grpSpPr>
          <a:xfrm rot="0"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TextBox 302"/>
          <p:cNvSpPr txBox="1"/>
          <p:nvPr/>
        </p:nvSpPr>
        <p:spPr>
          <a:xfrm>
            <a:off x="4860032" y="1952836"/>
            <a:ext cx="4283968" cy="31982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 ：Number of vehicles</a:t>
            </a:r>
            <a:endParaRPr lang="en-US" altLang="ko-KR" sz="2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Number of Resource block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632932" y="2528900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3325964" y="1495284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547664" y="4879660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7" name="그룹 306"/>
          <p:cNvGrpSpPr/>
          <p:nvPr/>
        </p:nvGrpSpPr>
        <p:grpSpPr>
          <a:xfrm rot="0"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그림 30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79512" y="872715"/>
            <a:ext cx="8820980" cy="52499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881062" y="2276872"/>
                <a:ext cx="74961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881062" y="227687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model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640221" y="1600918"/>
                <a:ext cx="7496174" cy="4924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d>
                        <m:dPr>
                          <m:begChr m:val="{"/>
                          <m:endChr m:val=""/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≥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</m:t>
                                      </m:r>
                                      <m: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+ 9.45−17.3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ℎ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−17.3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ℎ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2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 xml:space="preserve">    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&lt;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22.7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 xml:space="preserve">+ 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41.0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+</m:t>
                                      </m:r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/5.0)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                                            </m:t>
                                          </m:r>
                                        </m:e>
                                      </m:func>
                                    </m:fName>
                                    <m:e/>
                                  </m:func>
                                </m:e>
                              </m:func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), 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        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∈{1,2}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) : 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)+20−12.5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2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(2.8−0.0024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, 1.84)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대각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1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송신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2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𝑞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송신 차량의 안테나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640221" y="1600918"/>
                <a:ext cx="7496174" cy="4924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0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4284103"/>
            <a:ext cx="2494042" cy="2061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6500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"/>
              <p:cNvSpPr/>
              <p:nvPr/>
            </p:nvSpPr>
            <p:spPr>
              <a:xfrm>
                <a:off x="1895475" y="2096852"/>
                <a:ext cx="5353050" cy="37052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에서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로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을 통해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호를 전송할때 발생하는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(자기 자신은 0으로 설정)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1895475" y="2096852"/>
                <a:ext cx="5353050" cy="3705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5"/>
            <a:ext cx="8820980" cy="7678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Deep Reinforcement Learning Based Resource Allocation for V2V Commnunications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 </a:t>
            </a:r>
            <a:endParaRPr lang="ko-KR" altLang="en-US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Gaussian distrubution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     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2.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DDPG-Based Resource Allocation Scheme for NOMA Vehicular Communications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</a:t>
            </a:r>
            <a:endParaRPr lang="ko-KR" altLang="en-US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Reyleigh fading method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pic>
        <p:nvPicPr>
          <p:cNvPr id="3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7295" y="3969060"/>
            <a:ext cx="4167172" cy="2808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자유형: 도형 303"/>
              <p:cNvSpPr/>
              <p:nvPr/>
            </p:nvSpPr>
            <p:spPr>
              <a:xfrm>
                <a:off x="503548" y="2276872"/>
                <a:ext cx="4648200" cy="1390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20</m:t>
                      </m:r>
                      <m:func>
                        <m:func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5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+ 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func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8" name=""/>
              <p:cNvSpPr txBox="1"/>
              <p:nvPr/>
            </p:nvSpPr>
            <p:spPr>
              <a:xfrm>
                <a:off x="503548" y="2276872"/>
                <a:ext cx="4648200" cy="1390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5589" y="4230402"/>
                <a:ext cx="3838575" cy="1466850"/>
              </a:xfr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𝐍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𝐁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𝐫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𝐨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𝐲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𝐥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𝐡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𝐚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𝐧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𝐂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𝐃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𝐅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>𝛾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 =</m:t>
                      </m:r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500" b="0" i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: 0 ~ 1 </m:t>
                      </m:r>
                      <m:r>
                        <a:rPr sz="1500">
                          <a:solidFill>
                            <a:srgbClr val="000000"/>
                          </a:solidFill>
                        </a:rPr>
                        <m:t>사이의 랜덤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평균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7" name=""/>
              <p:cNvSpPr txBox="1"/>
              <p:nvPr/>
            </p:nvSpPr>
            <p:spPr>
              <a:xfrm>
                <a:off x="485589" y="4230402"/>
                <a:ext cx="3838575" cy="1466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Overall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자유형: 도형 303"/>
              <p:cNvSpPr/>
              <p:nvPr/>
            </p:nvSpPr>
            <p:spPr>
              <a:xfrm>
                <a:off x="4285617" y="2082296"/>
                <a:ext cx="4714875" cy="4000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Fast fading matrix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2,1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40" name=""/>
              <p:cNvSpPr txBox="1"/>
              <p:nvPr/>
            </p:nvSpPr>
            <p:spPr>
              <a:xfrm>
                <a:off x="4285617" y="2082296"/>
                <a:ext cx="4714875" cy="4000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44" name=""/>
          <p:cNvSpPr txBox="1"/>
          <p:nvPr/>
        </p:nvSpPr>
        <p:spPr>
          <a:xfrm>
            <a:off x="539552" y="908720"/>
            <a:ext cx="7524836" cy="8229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: 3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360040" y="1952836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4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cxnSp>
          <p:nvCxnSpPr>
            <p:cNvPr id="333" name=""/>
            <p:cNvCxnSpPr/>
            <p:nvPr/>
          </p:nvCxnSpPr>
          <p:spPr>
            <a:xfrm rot="5400000">
              <a:off x="1560794" y="2573830"/>
              <a:ext cx="2592414" cy="15530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4" name=""/>
            <p:cNvCxnSpPr>
              <a:endCxn id="317" idx="3"/>
            </p:cNvCxnSpPr>
            <p:nvPr/>
          </p:nvCxnSpPr>
          <p:spPr>
            <a:xfrm rot="5400000" flipH="1" flipV="1">
              <a:off x="1462038" y="2558577"/>
              <a:ext cx="2606631" cy="1559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6" name=""/>
            <p:cNvCxnSpPr/>
            <p:nvPr/>
          </p:nvCxnSpPr>
          <p:spPr>
            <a:xfrm rot="16200000" flipH="1">
              <a:off x="848910" y="3658487"/>
              <a:ext cx="1494559" cy="5369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7" name=""/>
            <p:cNvCxnSpPr/>
            <p:nvPr/>
          </p:nvCxnSpPr>
          <p:spPr>
            <a:xfrm rot="16200000" flipV="1">
              <a:off x="779656" y="3662617"/>
              <a:ext cx="1476107" cy="528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079612" y="1844824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"/>
                <p:cNvSpPr/>
                <p:nvPr/>
              </p:nvSpPr>
              <p:spPr>
                <a:xfrm>
                  <a:off x="1007604" y="1840818"/>
                  <a:ext cx="1704975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8" name=""/>
                <p:cNvSpPr txBox="1"/>
                <p:nvPr/>
              </p:nvSpPr>
              <p:spPr>
                <a:xfrm>
                  <a:off x="1007604" y="1840818"/>
                  <a:ext cx="1704975" cy="400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351" name=""/>
            <p:cNvSpPr/>
            <p:nvPr/>
          </p:nvSpPr>
          <p:spPr>
            <a:xfrm>
              <a:off x="1547664" y="2888940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"/>
                <p:cNvSpPr/>
                <p:nvPr/>
              </p:nvSpPr>
              <p:spPr>
                <a:xfrm>
                  <a:off x="1447056" y="2884934"/>
                  <a:ext cx="1828800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i="1">
                            <a:solidFill>
                              <a:srgbClr val="ff0000"/>
                            </a:solidFill>
                            <a:latin typeface="Cambria Math"/>
                            <a:sym typeface="Cambria Math"/>
                          </a:rPr>
                          <m:t xml:space="preserve"> 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9" name=""/>
                <p:cNvSpPr txBox="1"/>
                <p:nvPr/>
              </p:nvSpPr>
              <p:spPr>
                <a:xfrm>
                  <a:off x="1447056" y="2884934"/>
                  <a:ext cx="1828800" cy="4000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</p:grpSp>
      <p:cxnSp>
        <p:nvCxnSpPr>
          <p:cNvPr id="354" name=""/>
          <p:cNvCxnSpPr/>
          <p:nvPr/>
        </p:nvCxnSpPr>
        <p:spPr>
          <a:xfrm rot="16200000" flipH="1">
            <a:off x="1899353" y="2731019"/>
            <a:ext cx="165434" cy="1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55" name=""/>
          <p:cNvSpPr/>
          <p:nvPr/>
        </p:nvSpPr>
        <p:spPr>
          <a:xfrm>
            <a:off x="2016224" y="2878440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56" name=""/>
          <p:cNvCxnSpPr/>
          <p:nvPr/>
        </p:nvCxnSpPr>
        <p:spPr>
          <a:xfrm rot="10800000" flipV="1">
            <a:off x="1224136" y="2999223"/>
            <a:ext cx="788014" cy="3832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</a:ln>
          <a:effectLst/>
        </p:spPr>
      </p:cxnSp>
      <p:cxnSp>
        <p:nvCxnSpPr>
          <p:cNvPr id="357" name=""/>
          <p:cNvCxnSpPr/>
          <p:nvPr/>
        </p:nvCxnSpPr>
        <p:spPr>
          <a:xfrm flipV="1">
            <a:off x="2172571" y="2387618"/>
            <a:ext cx="1092868" cy="541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58" name=""/>
          <p:cNvSpPr/>
          <p:nvPr/>
        </p:nvSpPr>
        <p:spPr>
          <a:xfrm>
            <a:off x="2232248" y="2950448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59" name=""/>
          <p:cNvCxnSpPr>
            <a:stCxn id="358" idx="7"/>
          </p:cNvCxnSpPr>
          <p:nvPr/>
        </p:nvCxnSpPr>
        <p:spPr>
          <a:xfrm flipV="1">
            <a:off x="2355173" y="2457802"/>
            <a:ext cx="910266" cy="513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</a:ln>
          <a:effectLst/>
        </p:spPr>
      </p:cxnSp>
      <p:cxnSp>
        <p:nvCxnSpPr>
          <p:cNvPr id="360" name=""/>
          <p:cNvCxnSpPr/>
          <p:nvPr/>
        </p:nvCxnSpPr>
        <p:spPr>
          <a:xfrm rot="10800000" flipV="1">
            <a:off x="1230097" y="3034315"/>
            <a:ext cx="997618" cy="416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cxnSp>
        <p:nvCxnSpPr>
          <p:cNvPr id="361" name=""/>
          <p:cNvCxnSpPr/>
          <p:nvPr/>
        </p:nvCxnSpPr>
        <p:spPr>
          <a:xfrm rot="5400000" flipH="1" flipV="1">
            <a:off x="2152517" y="3189723"/>
            <a:ext cx="235618" cy="85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503548" y="1495284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3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</p:grpSp>
      <p:grpSp>
        <p:nvGrpSpPr>
          <p:cNvPr id="362" name="그룹 60"/>
          <p:cNvGrpSpPr/>
          <p:nvPr/>
        </p:nvGrpSpPr>
        <p:grpSpPr>
          <a:xfrm rot="0">
            <a:off x="3095836" y="2096852"/>
            <a:ext cx="203262" cy="540060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371" name="TextBox 302"/>
          <p:cNvSpPr txBox="1"/>
          <p:nvPr/>
        </p:nvSpPr>
        <p:spPr>
          <a:xfrm>
            <a:off x="4860032" y="1952836"/>
            <a:ext cx="4283968" cy="31982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 ：Number of vehicles</a:t>
            </a:r>
            <a:endParaRPr lang="en-US" altLang="ko-KR" sz="2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Number of Resource block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pic>
        <p:nvPicPr>
          <p:cNvPr id="3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3475" y="1098240"/>
            <a:ext cx="6877050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</a:p>
          <a:p>
            <a:pPr lvl="0">
              <a:defRPr/>
            </a:pPr>
            <a:r>
              <a:rPr lang="ko-KR" altLang="en-US" sz="2400"/>
              <a:t>생성 순서도</a:t>
            </a:r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</a:p>
          <a:p>
            <a:pPr lvl="0">
              <a:defRPr/>
            </a:pPr>
            <a:r>
              <a:rPr lang="ko-KR" altLang="en-US" sz="2400"/>
              <a:t>최종 데이터 및 그래프</a:t>
            </a:r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</a:p>
          <a:p>
            <a:pPr lvl="0">
              <a:defRPr/>
            </a:pPr>
            <a:r>
              <a:rPr lang="en-US" altLang="ko-KR" sz="2400"/>
              <a:t>Development Environment</a:t>
            </a:r>
          </a:p>
          <a:p>
            <a:pPr>
              <a:defRPr/>
            </a:pPr>
            <a:r>
              <a:rPr lang="en-US" altLang="ko-KR" sz="2400"/>
              <a:t>Reference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73" name="TextBox 302"/>
          <p:cNvSpPr txBox="1"/>
          <p:nvPr/>
        </p:nvSpPr>
        <p:spPr>
          <a:xfrm>
            <a:off x="143508" y="872715"/>
            <a:ext cx="8820980" cy="52499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자유형: 도형 303"/>
              <p:cNvSpPr/>
              <p:nvPr/>
            </p:nvSpPr>
            <p:spPr>
              <a:xfrm>
                <a:off x="875109" y="2228850"/>
                <a:ext cx="71532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과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에서 생성된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8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4" name=""/>
              <p:cNvSpPr txBox="1"/>
              <p:nvPr/>
            </p:nvSpPr>
            <p:spPr>
              <a:xfrm>
                <a:off x="875109" y="2228850"/>
                <a:ext cx="71532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model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2400300" y="1756023"/>
                <a:ext cx="4343400" cy="2105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과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간의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에서 생성된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128.1 + 37.6</m:t>
                              </m:r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/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/>
                      </m:func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2400300" y="1756023"/>
                <a:ext cx="4343400" cy="2105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grpSp>
        <p:nvGrpSpPr>
          <p:cNvPr id="306" name="그룹 60"/>
          <p:cNvGrpSpPr/>
          <p:nvPr/>
        </p:nvGrpSpPr>
        <p:grpSpPr>
          <a:xfrm rot="0">
            <a:off x="2663788" y="4041068"/>
            <a:ext cx="756083" cy="1584176"/>
            <a:chOff x="2640546" y="836712"/>
            <a:chExt cx="888770" cy="1692188"/>
          </a:xfrm>
        </p:grpSpPr>
        <p:sp>
          <p:nvSpPr>
            <p:cNvPr id="307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08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09" name="직선 연결선 51"/>
            <p:cNvCxnSpPr>
              <a:stCxn id="307" idx="1"/>
              <a:endCxn id="307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10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11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2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3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4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15" name="그룹 83"/>
          <p:cNvGrpSpPr/>
          <p:nvPr/>
        </p:nvGrpSpPr>
        <p:grpSpPr>
          <a:xfrm rot="0">
            <a:off x="5472100" y="5265204"/>
            <a:ext cx="612068" cy="360039"/>
            <a:chOff x="1439652" y="1484784"/>
            <a:chExt cx="1152128" cy="576064"/>
          </a:xfrm>
        </p:grpSpPr>
        <p:sp>
          <p:nvSpPr>
            <p:cNvPr id="316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7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8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9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0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1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22" name=""/>
          <p:cNvCxnSpPr/>
          <p:nvPr/>
        </p:nvCxnSpPr>
        <p:spPr>
          <a:xfrm rot="16200000">
            <a:off x="5904148" y="5229200"/>
            <a:ext cx="72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23" name=""/>
          <p:cNvSpPr/>
          <p:nvPr/>
        </p:nvSpPr>
        <p:spPr>
          <a:xfrm rot="10665471">
            <a:off x="5885976" y="5090593"/>
            <a:ext cx="108012" cy="108012"/>
          </a:xfrm>
          <a:prstGeom prst="triangle">
            <a:avLst>
              <a:gd name="adj" fmla="val 50000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25" name=""/>
          <p:cNvSpPr/>
          <p:nvPr/>
        </p:nvSpPr>
        <p:spPr>
          <a:xfrm rot="10665471">
            <a:off x="3107090" y="4219298"/>
            <a:ext cx="108012" cy="108012"/>
          </a:xfrm>
          <a:prstGeom prst="triangle">
            <a:avLst>
              <a:gd name="adj" fmla="val 50000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27" name=""/>
          <p:cNvCxnSpPr/>
          <p:nvPr/>
        </p:nvCxnSpPr>
        <p:spPr>
          <a:xfrm>
            <a:off x="3059832" y="4401108"/>
            <a:ext cx="1080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28" name=""/>
          <p:cNvCxnSpPr/>
          <p:nvPr/>
        </p:nvCxnSpPr>
        <p:spPr>
          <a:xfrm rot="16200000">
            <a:off x="3135201" y="4368466"/>
            <a:ext cx="65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29" name=""/>
          <p:cNvCxnSpPr/>
          <p:nvPr/>
        </p:nvCxnSpPr>
        <p:spPr>
          <a:xfrm>
            <a:off x="3151187" y="4302124"/>
            <a:ext cx="2731119" cy="820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"/>
              <p:cNvSpPr/>
              <p:nvPr/>
            </p:nvSpPr>
            <p:spPr>
              <a:xfrm>
                <a:off x="4267200" y="4293096"/>
                <a:ext cx="6096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d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0" name=""/>
              <p:cNvSpPr txBox="1"/>
              <p:nvPr/>
            </p:nvSpPr>
            <p:spPr>
              <a:xfrm>
                <a:off x="4267200" y="4293096"/>
                <a:ext cx="609600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5"/>
            <a:ext cx="8820980" cy="6278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Deep Reinforcement Learning Based Resource Allocation for V2V Commnunications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논문 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Gaussian distrubution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method(V2V Link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와 동일한 계산 공식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2.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DDPG-Based Resource Allocation Scheme for NOMA Vehicular Communications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논문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Reyleigh fading method(V2V Link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와 동일한 계산 공식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"/>
              <p:cNvSpPr/>
              <p:nvPr/>
            </p:nvSpPr>
            <p:spPr>
              <a:xfrm>
                <a:off x="1895475" y="2096852"/>
                <a:ext cx="5915025" cy="1952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에서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번째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을 통해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호를 전송할때 발생하는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(자기 자신은 0으로 설정)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2" name=""/>
              <p:cNvSpPr txBox="1"/>
              <p:nvPr/>
            </p:nvSpPr>
            <p:spPr>
              <a:xfrm>
                <a:off x="1895475" y="2096852"/>
                <a:ext cx="5915025" cy="1952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Overall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503548" y="1963336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3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079612" y="1844824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"/>
                <p:cNvSpPr/>
                <p:nvPr/>
              </p:nvSpPr>
              <p:spPr>
                <a:xfrm>
                  <a:off x="1115616" y="1844824"/>
                  <a:ext cx="1476375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8" name=""/>
                <p:cNvSpPr txBox="1"/>
                <p:nvPr/>
              </p:nvSpPr>
              <p:spPr>
                <a:xfrm>
                  <a:off x="1115616" y="1844824"/>
                  <a:ext cx="1476375" cy="400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</p:grpSp>
      <p:grpSp>
        <p:nvGrpSpPr>
          <p:cNvPr id="362" name="그룹 60"/>
          <p:cNvGrpSpPr/>
          <p:nvPr/>
        </p:nvGrpSpPr>
        <p:grpSpPr>
          <a:xfrm rot="0">
            <a:off x="3095836" y="2672916"/>
            <a:ext cx="324036" cy="576063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72" name=""/>
          <p:cNvCxnSpPr>
            <a:endCxn id="313" idx="0"/>
          </p:cNvCxnSpPr>
          <p:nvPr/>
        </p:nvCxnSpPr>
        <p:spPr>
          <a:xfrm rot="10800000" flipV="1">
            <a:off x="1300603" y="3198552"/>
            <a:ext cx="858397" cy="260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74" name=""/>
          <p:cNvSpPr/>
          <p:nvPr/>
        </p:nvSpPr>
        <p:spPr>
          <a:xfrm>
            <a:off x="2159732" y="3104964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75" name=""/>
          <p:cNvCxnSpPr/>
          <p:nvPr/>
        </p:nvCxnSpPr>
        <p:spPr>
          <a:xfrm flipV="1">
            <a:off x="2307167" y="2828135"/>
            <a:ext cx="910166" cy="328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cxnSp>
        <p:nvCxnSpPr>
          <p:cNvPr id="376" name=""/>
          <p:cNvCxnSpPr>
            <a:stCxn id="350" idx="1"/>
            <a:endCxn id="374" idx="0"/>
          </p:cNvCxnSpPr>
          <p:nvPr/>
        </p:nvCxnSpPr>
        <p:spPr>
          <a:xfrm>
            <a:off x="1817694" y="2780430"/>
            <a:ext cx="414046" cy="324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자유형: 도형 303"/>
              <p:cNvSpPr/>
              <p:nvPr/>
            </p:nvSpPr>
            <p:spPr>
              <a:xfrm>
                <a:off x="4572000" y="2780928"/>
                <a:ext cx="3990975" cy="3067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7" name=""/>
              <p:cNvSpPr txBox="1"/>
              <p:nvPr/>
            </p:nvSpPr>
            <p:spPr>
              <a:xfrm>
                <a:off x="4572000" y="2780928"/>
                <a:ext cx="3990975" cy="306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380" name=""/>
          <p:cNvCxnSpPr>
            <a:stCxn id="370" idx="0"/>
          </p:cNvCxnSpPr>
          <p:nvPr/>
        </p:nvCxnSpPr>
        <p:spPr>
          <a:xfrm rot="5400000">
            <a:off x="1444321" y="3471933"/>
            <a:ext cx="2251047" cy="1202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1" name=""/>
          <p:cNvCxnSpPr/>
          <p:nvPr/>
        </p:nvCxnSpPr>
        <p:spPr>
          <a:xfrm rot="5400000">
            <a:off x="3286126" y="2537092"/>
            <a:ext cx="306916" cy="211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82" name=""/>
          <p:cNvSpPr txBox="1"/>
          <p:nvPr/>
        </p:nvSpPr>
        <p:spPr>
          <a:xfrm>
            <a:off x="539552" y="908720"/>
            <a:ext cx="7524836" cy="123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eNodeB :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20"/>
            <a:ext cx="7524836" cy="422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3 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eNodeB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pic>
        <p:nvPicPr>
          <p:cNvPr id="306" name="그림 277"/>
          <p:cNvPicPr>
            <a:picLocks noChangeAspect="1"/>
          </p:cNvPicPr>
          <p:nvPr/>
        </p:nvPicPr>
        <p:blipFill rotWithShape="1">
          <a:blip r:embed="rId3"/>
          <a:srcRect l="37020" t="16430" r="19630" b="41430"/>
          <a:stretch>
            <a:fillRect/>
          </a:stretch>
        </p:blipFill>
        <p:spPr>
          <a:xfrm>
            <a:off x="249480" y="1656207"/>
            <a:ext cx="4068452" cy="4050450"/>
          </a:xfrm>
          <a:prstGeom prst="rect">
            <a:avLst/>
          </a:prstGeom>
        </p:spPr>
      </p:pic>
      <p:grpSp>
        <p:nvGrpSpPr>
          <p:cNvPr id="307" name="그룹 278"/>
          <p:cNvGrpSpPr/>
          <p:nvPr/>
        </p:nvGrpSpPr>
        <p:grpSpPr>
          <a:xfrm rot="0">
            <a:off x="863588" y="2960948"/>
            <a:ext cx="254535" cy="153005"/>
            <a:chOff x="1439652" y="1484784"/>
            <a:chExt cx="1152128" cy="576064"/>
          </a:xfrm>
        </p:grpSpPr>
        <p:sp>
          <p:nvSpPr>
            <p:cNvPr id="308" name="순서도: 대체 처리 27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09" name="순서도: 대체 처리 28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0" name="타원 28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1" name="타원 28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2" name="사각형: 둥근 모서리 28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3" name="사각형: 둥근 모서리 28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14" name="그룹 285"/>
          <p:cNvGrpSpPr/>
          <p:nvPr/>
        </p:nvGrpSpPr>
        <p:grpSpPr>
          <a:xfrm rot="0">
            <a:off x="3218999" y="1878222"/>
            <a:ext cx="254535" cy="153005"/>
            <a:chOff x="1439652" y="1484784"/>
            <a:chExt cx="1152128" cy="576064"/>
          </a:xfrm>
        </p:grpSpPr>
        <p:sp>
          <p:nvSpPr>
            <p:cNvPr id="315" name="순서도: 대체 처리 28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6" name="순서도: 대체 처리 28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7" name="타원 28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8" name="타원 28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9" name="사각형: 둥근 모서리 29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0" name="사각형: 둥근 모서리 29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21" name="그룹 294"/>
          <p:cNvGrpSpPr/>
          <p:nvPr/>
        </p:nvGrpSpPr>
        <p:grpSpPr>
          <a:xfrm rot="0">
            <a:off x="1530208" y="4745891"/>
            <a:ext cx="254535" cy="153005"/>
            <a:chOff x="1439652" y="1484784"/>
            <a:chExt cx="1152128" cy="576064"/>
          </a:xfrm>
        </p:grpSpPr>
        <p:sp>
          <p:nvSpPr>
            <p:cNvPr id="322" name="순서도: 대체 처리 29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3" name="순서도: 대체 처리 29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4" name="타원 29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5" name="타원 29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6" name="사각형: 둥근 모서리 29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7" name="사각형: 둥근 모서리 30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345" name=""/>
          <p:cNvSpPr txBox="1"/>
          <p:nvPr/>
        </p:nvSpPr>
        <p:spPr>
          <a:xfrm>
            <a:off x="393496" y="2498748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3071896" y="1484745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293596" y="4869121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362" name="그룹 60"/>
          <p:cNvGrpSpPr/>
          <p:nvPr/>
        </p:nvGrpSpPr>
        <p:grpSpPr>
          <a:xfrm rot="0">
            <a:off x="2841768" y="2194325"/>
            <a:ext cx="324036" cy="576063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84" name=""/>
          <p:cNvCxnSpPr/>
          <p:nvPr/>
        </p:nvCxnSpPr>
        <p:spPr>
          <a:xfrm>
            <a:off x="251520" y="5877272"/>
            <a:ext cx="86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  <a:tailEnd type="arrow"/>
          </a:ln>
          <a:effectLst/>
        </p:spPr>
      </p:cxnSp>
      <p:cxnSp>
        <p:nvCxnSpPr>
          <p:cNvPr id="385" name=""/>
          <p:cNvCxnSpPr>
            <a:endCxn id="306" idx="2"/>
          </p:cNvCxnSpPr>
          <p:nvPr/>
        </p:nvCxnSpPr>
        <p:spPr>
          <a:xfrm rot="16200000">
            <a:off x="2115489" y="5874874"/>
            <a:ext cx="3364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</a:ln>
          <a:effectLst/>
        </p:spPr>
      </p:cxnSp>
      <p:sp>
        <p:nvSpPr>
          <p:cNvPr id="386" name=""/>
          <p:cNvSpPr/>
          <p:nvPr/>
        </p:nvSpPr>
        <p:spPr>
          <a:xfrm>
            <a:off x="2051720" y="5985284"/>
            <a:ext cx="504056" cy="396044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t0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87" name=""/>
          <p:cNvSpPr/>
          <p:nvPr/>
        </p:nvSpPr>
        <p:spPr>
          <a:xfrm>
            <a:off x="6516216" y="5949280"/>
            <a:ext cx="504056" cy="396044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t1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88" name=""/>
          <p:cNvCxnSpPr/>
          <p:nvPr/>
        </p:nvCxnSpPr>
        <p:spPr>
          <a:xfrm rot="16200000">
            <a:off x="6572053" y="5857438"/>
            <a:ext cx="3203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</a:ln>
          <a:effectLst/>
        </p:spPr>
      </p:cxnSp>
      <p:pic>
        <p:nvPicPr>
          <p:cNvPr id="389" name="그림 277"/>
          <p:cNvPicPr>
            <a:picLocks noChangeAspect="1"/>
          </p:cNvPicPr>
          <p:nvPr/>
        </p:nvPicPr>
        <p:blipFill rotWithShape="1">
          <a:blip r:embed="rId4"/>
          <a:srcRect l="37020" t="16430" r="19630" b="41430"/>
          <a:stretch>
            <a:fillRect/>
          </a:stretch>
        </p:blipFill>
        <p:spPr>
          <a:xfrm>
            <a:off x="4824028" y="1656207"/>
            <a:ext cx="4068452" cy="4050450"/>
          </a:xfrm>
          <a:prstGeom prst="rect">
            <a:avLst/>
          </a:prstGeom>
        </p:spPr>
      </p:pic>
      <p:grpSp>
        <p:nvGrpSpPr>
          <p:cNvPr id="390" name="그룹 278"/>
          <p:cNvGrpSpPr/>
          <p:nvPr/>
        </p:nvGrpSpPr>
        <p:grpSpPr>
          <a:xfrm rot="0">
            <a:off x="4970083" y="3059970"/>
            <a:ext cx="254535" cy="153005"/>
            <a:chOff x="1439652" y="1484784"/>
            <a:chExt cx="1152128" cy="576064"/>
          </a:xfrm>
        </p:grpSpPr>
        <p:sp>
          <p:nvSpPr>
            <p:cNvPr id="391" name="순서도: 대체 처리 27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2" name="순서도: 대체 처리 28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3" name="타원 28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4" name="타원 28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5" name="사각형: 둥근 모서리 28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6" name="사각형: 둥근 모서리 28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97" name="그룹 285"/>
          <p:cNvGrpSpPr/>
          <p:nvPr/>
        </p:nvGrpSpPr>
        <p:grpSpPr>
          <a:xfrm rot="0">
            <a:off x="7793547" y="2519910"/>
            <a:ext cx="254535" cy="153005"/>
            <a:chOff x="1439652" y="1484784"/>
            <a:chExt cx="1152128" cy="576064"/>
          </a:xfrm>
        </p:grpSpPr>
        <p:sp>
          <p:nvSpPr>
            <p:cNvPr id="398" name="순서도: 대체 처리 28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9" name="순서도: 대체 처리 28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0" name="타원 28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1" name="타원 28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2" name="사각형: 둥근 모서리 29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3" name="사각형: 둥근 모서리 29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404" name="그룹 294"/>
          <p:cNvGrpSpPr/>
          <p:nvPr/>
        </p:nvGrpSpPr>
        <p:grpSpPr>
          <a:xfrm rot="0">
            <a:off x="6104756" y="4288378"/>
            <a:ext cx="254535" cy="153005"/>
            <a:chOff x="1439652" y="1484784"/>
            <a:chExt cx="1152128" cy="576064"/>
          </a:xfrm>
        </p:grpSpPr>
        <p:sp>
          <p:nvSpPr>
            <p:cNvPr id="405" name="순서도: 대체 처리 29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6" name="순서도: 대체 처리 29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7" name="타원 29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8" name="타원 29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9" name="사각형: 둥근 모서리 29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10" name="사각형: 둥근 모서리 30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411" name=""/>
          <p:cNvSpPr txBox="1"/>
          <p:nvPr/>
        </p:nvSpPr>
        <p:spPr>
          <a:xfrm>
            <a:off x="4499992" y="2597770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646444" y="2126433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5868144" y="4411608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414" name="그룹 60"/>
          <p:cNvGrpSpPr/>
          <p:nvPr/>
        </p:nvGrpSpPr>
        <p:grpSpPr>
          <a:xfrm rot="0">
            <a:off x="7416316" y="2168859"/>
            <a:ext cx="324036" cy="576063"/>
            <a:chOff x="2640546" y="836712"/>
            <a:chExt cx="888770" cy="1692188"/>
          </a:xfrm>
        </p:grpSpPr>
        <p:sp>
          <p:nvSpPr>
            <p:cNvPr id="415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416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417" name="직선 연결선 51"/>
            <p:cNvCxnSpPr>
              <a:stCxn id="415" idx="1"/>
              <a:endCxn id="415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418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419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0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1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2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424" name=""/>
          <p:cNvCxnSpPr/>
          <p:nvPr/>
        </p:nvCxnSpPr>
        <p:spPr>
          <a:xfrm>
            <a:off x="2267744" y="5913276"/>
            <a:ext cx="44796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25" name=""/>
          <p:cNvSpPr/>
          <p:nvPr/>
        </p:nvSpPr>
        <p:spPr>
          <a:xfrm>
            <a:off x="3995936" y="5985284"/>
            <a:ext cx="1080120" cy="324036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100ms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18"/>
            <a:ext cx="7524836" cy="28422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V2V link , V2I link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Pathloss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matrix update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V2V, V2I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link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에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Initialize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공식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- 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V2V, V2I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link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에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Initialize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공식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18"/>
            <a:ext cx="7524836" cy="52520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V2V link Shadowing 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V2I link Shadowing 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"/>
              <p:cNvSpPr/>
              <p:nvPr/>
            </p:nvSpPr>
            <p:spPr>
              <a:xfrm>
                <a:off x="971600" y="1498476"/>
                <a:ext cx="5562600" cy="1714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-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_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-1)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1-</m:t>
                          </m:r>
                          <m:sSup>
                            <m:sSup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-2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_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𝑜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</m:e>
                      </m:ra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</m: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10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-1)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3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4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7" name=""/>
              <p:cNvSpPr txBox="1"/>
              <p:nvPr/>
            </p:nvSpPr>
            <p:spPr>
              <a:xfrm>
                <a:off x="971600" y="1498476"/>
                <a:ext cx="5562600" cy="1714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"/>
              <p:cNvSpPr/>
              <p:nvPr/>
            </p:nvSpPr>
            <p:spPr>
              <a:xfrm>
                <a:off x="996491" y="4221088"/>
                <a:ext cx="4619625" cy="1714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-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_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-1)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1-</m:t>
                          </m:r>
                          <m:sSup>
                            <m:sSup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-2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_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𝑜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</m:e>
                      </m:ra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</m: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5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0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-1)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8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8" name=""/>
              <p:cNvSpPr txBox="1"/>
              <p:nvPr/>
            </p:nvSpPr>
            <p:spPr>
              <a:xfrm>
                <a:off x="996491" y="4221088"/>
                <a:ext cx="4619625" cy="1714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grpSp>
        <p:nvGrpSpPr>
          <p:cNvPr id="429" name="그룹 83"/>
          <p:cNvGrpSpPr/>
          <p:nvPr/>
        </p:nvGrpSpPr>
        <p:grpSpPr>
          <a:xfrm rot="0">
            <a:off x="7272300" y="2456892"/>
            <a:ext cx="612068" cy="360039"/>
            <a:chOff x="1439652" y="1484784"/>
            <a:chExt cx="1152128" cy="576064"/>
          </a:xfrm>
          <a:solidFill>
            <a:schemeClr val="lt1"/>
          </a:solidFill>
        </p:grpSpPr>
        <p:sp>
          <p:nvSpPr>
            <p:cNvPr id="430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1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2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3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4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5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436" name="그룹 83"/>
          <p:cNvGrpSpPr/>
          <p:nvPr/>
        </p:nvGrpSpPr>
        <p:grpSpPr>
          <a:xfrm rot="0">
            <a:off x="7308304" y="4437112"/>
            <a:ext cx="612068" cy="360039"/>
            <a:chOff x="1439652" y="1484784"/>
            <a:chExt cx="1152128" cy="576064"/>
          </a:xfrm>
        </p:grpSpPr>
        <p:sp>
          <p:nvSpPr>
            <p:cNvPr id="437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8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9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0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1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2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443" name=""/>
          <p:cNvCxnSpPr>
            <a:stCxn id="433" idx="2"/>
          </p:cNvCxnSpPr>
          <p:nvPr/>
        </p:nvCxnSpPr>
        <p:spPr>
          <a:xfrm rot="5400000">
            <a:off x="6827009" y="3585417"/>
            <a:ext cx="1652574" cy="3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"/>
              <p:cNvSpPr/>
              <p:nvPr/>
            </p:nvSpPr>
            <p:spPr>
              <a:xfrm>
                <a:off x="5762389" y="3429000"/>
                <a:ext cx="20859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4" name=""/>
              <p:cNvSpPr txBox="1"/>
              <p:nvPr/>
            </p:nvSpPr>
            <p:spPr>
              <a:xfrm>
                <a:off x="5762389" y="3429000"/>
                <a:ext cx="2085975" cy="371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ANALYSYS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6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1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4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3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33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</a:p>
        </p:txBody>
      </p:sp>
      <p:cxnSp>
        <p:nvCxnSpPr>
          <p:cNvPr id="15" name="직선 화살표 연결선 14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</a:p>
        </p:txBody>
      </p:sp>
      <p:cxnSp>
        <p:nvCxnSpPr>
          <p:cNvPr id="18" name="직선 화살표 연결선 17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연결선: 꺾임 24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</a:p>
        </p:txBody>
      </p:sp>
      <p:cxnSp>
        <p:nvCxnSpPr>
          <p:cNvPr id="27" name="직선 화살표 연결선 26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558" y="980728"/>
          <a:ext cx="8604885" cy="52795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  <a:endParaRPr lang="en-US" altLang="ko-KR" sz="270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그룹 60"/>
          <p:cNvGrpSpPr/>
          <p:nvPr/>
        </p:nvGrpSpPr>
        <p:grpSpPr>
          <a:xfrm rot="0"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직선 연결선 51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사각형: 둥근 모서리 7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0"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 rot="0"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 rot="0"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사각형: 둥근 모서리 10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 rot="0"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사각형: 둥근 모서리 10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사각형: 둥근 모서리 11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 rot="0"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사각형: 둥근 모서리 117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 rot="0"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사각형: 둥근 모서리 12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 rot="0"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사각형: 둥근 모서리 13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사각형: 둥근 모서리 13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 rot="0"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사각형: 둥근 모서리 137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 rot="0"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순서도: 대체 처리 14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사각형: 둥근 모서리 14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148" name="그룹 147"/>
          <p:cNvGrpSpPr/>
          <p:nvPr/>
        </p:nvGrpSpPr>
        <p:grpSpPr>
          <a:xfrm rot="0"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순서도: 대체 처리 14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순서도: 대체 처리 14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사각형: 둥근 모서리 15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사각형: 둥근 모서리 15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0"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사각형: 둥근 모서리 16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077880" y="5075706"/>
          <a:ext cx="3366327" cy="1608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2" name="그룹 301"/>
          <p:cNvGrpSpPr/>
          <p:nvPr/>
        </p:nvGrpSpPr>
        <p:grpSpPr>
          <a:xfrm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1202</ep:Words>
  <ep:PresentationFormat>화면 슬라이드 쇼(4:3)</ep:PresentationFormat>
  <ep:Paragraphs>204</ep:Paragraphs>
  <ep:Slides>30</ep:Slides>
  <ep:Notes>29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Set vehicle UE’s state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Overall V2V(Vehicle to Vehicle) link</vt:lpstr>
      <vt:lpstr>Initialize V2I(Vehicle to Infrastructure) link</vt:lpstr>
      <vt:lpstr>Initialize V2I(Vehicle to Infrastructure) link</vt:lpstr>
      <vt:lpstr>Initialize V2I(Vehicle to Infrastructure) link</vt:lpstr>
      <vt:lpstr>Initialize V2I(Vehicle to Infrastructure) link</vt:lpstr>
      <vt:lpstr>Initialize V2I(Vehicle to Infrastructure) link</vt:lpstr>
      <vt:lpstr>Overall V2I(Vehicle to Infrastructure) link</vt:lpstr>
      <vt:lpstr>Update(time step 100ms)</vt:lpstr>
      <vt:lpstr>Update(time step 100ms)</vt:lpstr>
      <vt:lpstr>Update(time step 100ms)</vt:lpstr>
      <vt:lpstr>ANALYSYS</vt:lpstr>
      <vt:lpstr>Development Environment</vt:lpstr>
      <vt:lpstr>Reference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2021-09-09T09:41:09.304</dcterms:modified>
  <cp:revision>8717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