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2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2" r:id="rId13"/>
    <p:sldId id="308" r:id="rId14"/>
    <p:sldId id="309" r:id="rId15"/>
    <p:sldId id="310" r:id="rId16"/>
    <p:sldId id="311" r:id="rId17"/>
    <p:sldId id="313" r:id="rId18"/>
    <p:sldId id="314" r:id="rId19"/>
    <p:sldId id="315" r:id="rId20"/>
    <p:sldId id="280" r:id="rId21"/>
    <p:sldId id="266" r:id="rId22"/>
    <p:sldId id="307" r:id="rId23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HY헤드라인M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HY헤드라인M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prof" initials="p" lastIdx="3" clrIdx="0"/>
  <p:cmAuthor id="2" name="cnlab" initials="." lastIdx="0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354"/>
    <p:restoredTop sz="89578"/>
  </p:normalViewPr>
  <p:slideViewPr>
    <p:cSldViewPr>
      <p:cViewPr varScale="1">
        <p:scale>
          <a:sx n="100" d="100"/>
          <a:sy n="100" d="100"/>
        </p:scale>
        <p:origin x="1938" y="60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-482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2139"/>
        <p:guide pos="3126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7D76EB48-B2DC-4DF9-B5C5-07762B2750D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2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2584" y="5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>
            <a:lvl1pPr algn="r"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92224" y="3229608"/>
            <a:ext cx="7942198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defTabSz="954156">
              <a:defRPr sz="1300">
                <a:latin typeface="Arial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2584" y="6456052"/>
            <a:ext cx="4301839" cy="3405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494" tIns="47747" rIns="95494" bIns="47747" anchor="b" anchorCtr="0">
            <a:prstTxWarp prst="textNoShape">
              <a:avLst/>
            </a:prstTxWarp>
          </a:bodyPr>
          <a:lstStyle>
            <a:lvl1pPr algn="r" defTabSz="953562">
              <a:defRPr sz="1300">
                <a:ea typeface="굴림"/>
              </a:defRPr>
            </a:lvl1pPr>
          </a:lstStyle>
          <a:p>
            <a:pPr lvl="0">
              <a:defRPr/>
            </a:pPr>
            <a:fld id="{C0EA918C-B119-4499-AB94-F10A27BF33A4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918" y="4924226"/>
            <a:ext cx="5682643" cy="4029059"/>
          </a:xfrm>
          <a:prstGeom prst="rect">
            <a:avLst/>
          </a:prstGeom>
        </p:spPr>
        <p:txBody>
          <a:bodyPr lIns="94778" tIns="47389" rIns="94778" bIns="47389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p7 Table A.1.4-1: Assumptions for vehicle-to-vehicle channel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WINNER II channel models (Febuary 2008) Page 44 Table 4-4 Summary table of the path-loss models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36.843 V12.0.1 (2014-03)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DDPG-Based Resource Allocation Scheme for NOMA Vehicular Communications </a:t>
            </a:r>
            <a:r>
              <a:rPr lang="ko-KR" altLang="en-US"/>
              <a:t>논문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>Fast fading</a:t>
            </a:r>
            <a:r>
              <a:rPr lang="ko-KR" altLang="en-US"/>
              <a:t>을 </a:t>
            </a:r>
            <a:r>
              <a:rPr lang="en-US" altLang="ko-KR"/>
              <a:t>Reyleigh fading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Deep Reinforcement Learning Based Resource Allocation for V2V Communications</a:t>
            </a:r>
            <a:r>
              <a:rPr lang="ko-KR" altLang="en-US"/>
              <a:t> 논문 </a:t>
            </a:r>
            <a:r>
              <a:rPr lang="en-US" altLang="ko-KR"/>
              <a:t>:</a:t>
            </a:r>
            <a:r>
              <a:rPr lang="ko-KR" altLang="en-US"/>
              <a:t> 실수부와 허수부를 독립적으로 가우시안 </a:t>
            </a:r>
            <a:r>
              <a:rPr lang="en-US" altLang="ko-KR"/>
              <a:t>distrubution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Reyleigh fading</a:t>
            </a:r>
            <a:r>
              <a:rPr lang="ko-KR" altLang="en-US"/>
              <a:t> </a:t>
            </a:r>
            <a:r>
              <a:rPr lang="en-US" altLang="ko-KR"/>
              <a:t>WIKI :　https://ko.wikipedia.org/wiki/%EB%A0%88%EC%9D%BC%EB%A6%AC_%ED%8E%98%EC%9D%B4%EB%94%A9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A.1.1-1: Details of evaluation scenarios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p68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A.1.4 Channel model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A.1.2-1:Road configuration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p65, p66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Figure A.1.3-1 : Wrap around model for urban case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3GPP TR 36.885 V14.0.0 (2016-06) p64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Table A.1.2-1: Details of vehicle UE drop and mobility model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0EA918C-B119-4499-AB94-F10A27BF33A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79388" y="3055938"/>
            <a:ext cx="8785225" cy="107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79388" y="2949575"/>
            <a:ext cx="8785225" cy="10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177800" y="2863850"/>
            <a:ext cx="8783638" cy="107950"/>
          </a:xfrm>
          <a:prstGeom prst="rect">
            <a:avLst/>
          </a:prstGeom>
          <a:solidFill>
            <a:srgbClr val="98B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609600" y="4038600"/>
            <a:ext cx="7924800" cy="1828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609600" y="1295400"/>
            <a:ext cx="7924800" cy="1524000"/>
          </a:xfrm>
        </p:spPr>
        <p:txBody>
          <a:bodyPr/>
          <a:lstStyle>
            <a:lvl1pPr algn="ctr">
              <a:defRPr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9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8965"/>
            <a:ext cx="8686800" cy="685800"/>
          </a:xfrm>
        </p:spPr>
        <p:txBody>
          <a:bodyPr/>
          <a:lstStyle>
            <a:lvl1pPr>
              <a:defRPr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  <a:ea typeface="맑은 고딕" pitchFamily="50" charset="-127"/>
                <a:cs typeface="Calibri" panose="020F0502020204030204" pitchFamily="34" charset="0"/>
              </a:defRPr>
            </a:lvl1pPr>
            <a:lvl2pPr>
              <a:defRPr sz="1800">
                <a:latin typeface="+mj-lt"/>
                <a:ea typeface="맑은 고딕" pitchFamily="50" charset="-127"/>
                <a:cs typeface="Calibri" panose="020F0502020204030204" pitchFamily="34" charset="0"/>
              </a:defRPr>
            </a:lvl2pPr>
            <a:lvl3pPr>
              <a:defRPr sz="1600">
                <a:latin typeface="+mj-lt"/>
                <a:ea typeface="맑은 고딕" pitchFamily="50" charset="-127"/>
                <a:cs typeface="Calibri" panose="020F0502020204030204" pitchFamily="34" charset="0"/>
              </a:defRPr>
            </a:lvl3pPr>
            <a:lvl4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4pPr>
            <a:lvl5pPr>
              <a:defRPr sz="1400">
                <a:latin typeface="+mj-lt"/>
                <a:ea typeface="맑은 고딕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21450"/>
            <a:ext cx="457200" cy="244475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BD773F8-6E77-48C4-AC58-F843712C2EB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new2">
            <a:extLst>
              <a:ext uri="{FF2B5EF4-FFF2-40B4-BE49-F238E27FC236}">
                <a16:creationId xmlns:a16="http://schemas.microsoft.com/office/drawing/2014/main" id="{409CC2EC-8AF5-4468-BA38-2709B51D1A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9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5900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3.png"  /><Relationship Id="rId6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48"/>
          <p:cNvSpPr>
            <a:spLocks noChangeArrowheads="1"/>
          </p:cNvSpPr>
          <p:nvPr userDrawn="1"/>
        </p:nvSpPr>
        <p:spPr bwMode="auto">
          <a:xfrm>
            <a:off x="0" y="685800"/>
            <a:ext cx="9144000" cy="6172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2145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굴림" panose="020B0600000101010101" pitchFamily="50" charset="-127"/>
              </a:defRPr>
            </a:lvl1pPr>
          </a:lstStyle>
          <a:p>
            <a:fld id="{25ABDAD1-6A2F-4620-81BE-30E229305E1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gray">
          <a:xfrm>
            <a:off x="153988" y="685800"/>
            <a:ext cx="88201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charset="0"/>
              <a:ea typeface="+mn-ea"/>
            </a:endParaRPr>
          </a:p>
        </p:txBody>
      </p:sp>
      <p:pic>
        <p:nvPicPr>
          <p:cNvPr id="9" name="Picture 2" descr="D:\Sogang_ee\연구실\연구실_로고\_최종\2013\로고만-4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6"/>
          <a:stretch/>
        </p:blipFill>
        <p:spPr bwMode="auto">
          <a:xfrm>
            <a:off x="89694" y="6344443"/>
            <a:ext cx="7350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09" r:id="rId2"/>
    <p:sldLayoutId id="214748421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2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000000"/>
          </a:solidFill>
          <a:latin typeface="+mj-lt"/>
          <a:ea typeface="맑은 고딕" pitchFamily="50" charset="-127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Relationship Id="rId4" Type="http://schemas.openxmlformats.org/officeDocument/2006/relationships/image" Target="../media/image7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Relationship Id="rId3" Type="http://schemas.openxmlformats.org/officeDocument/2006/relationships/hyperlink" Target="http://hleecaster.com/ml-logistic-regression-concept/" TargetMode="External" /><Relationship Id="rId4" Type="http://schemas.openxmlformats.org/officeDocument/2006/relationships/hyperlink" Target="https://machinelearningmastery.com/how-to-choose-loss-functions-when-training-deep-learning-neural-networks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September. 15. 2021</a:t>
            </a:r>
          </a:p>
          <a:p>
            <a:pPr lvl="0">
              <a:defRPr/>
            </a:pPr>
            <a:r>
              <a:rPr lang="en-US" altLang="ko-KR" sz="2400"/>
              <a:t>Donghee Han</a:t>
            </a:r>
          </a:p>
          <a:p>
            <a:pPr lvl="0">
              <a:defRPr/>
            </a:pPr>
            <a:r>
              <a:rPr lang="en-US" altLang="ko-KR" sz="2400"/>
              <a:t>dhh0425@sogang.ac.kr</a:t>
            </a:r>
          </a:p>
        </p:txBody>
      </p:sp>
      <p:sp>
        <p:nvSpPr>
          <p:cNvPr id="5123" name="제목 2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2133600"/>
          </a:xfrm>
        </p:spPr>
        <p:txBody>
          <a:bodyPr/>
          <a:lstStyle/>
          <a:p>
            <a:pPr lvl="0" algn="r">
              <a:defRPr/>
            </a:pPr>
            <a:r>
              <a:rPr lang="en-US" altLang="ko-KR" sz="2800">
                <a:solidFill>
                  <a:schemeClr val="tx2"/>
                </a:solidFill>
                <a:latin typeface="+mj-lt"/>
              </a:rPr>
              <a:t>3GPP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TR 36.885 v14.0.0</a:t>
            </a:r>
            <a:br>
              <a:rPr lang="ko-KR" altLang="en-US" sz="2800">
                <a:solidFill>
                  <a:schemeClr val="tx2"/>
                </a:solidFill>
                <a:latin typeface="+mj-lt"/>
              </a:rPr>
            </a:br>
            <a:r>
              <a:rPr lang="en-US" altLang="ko-KR" sz="1800">
                <a:solidFill>
                  <a:schemeClr val="tx2"/>
                </a:solidFill>
                <a:latin typeface="+mj-lt"/>
              </a:rPr>
              <a:t>3rd Generation Partnership Project;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Technical Specification Group Radio Access Network;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Study on LTE-based V2X Services;</a:t>
            </a:r>
          </a:p>
          <a:p>
            <a:pPr lvl="0" algn="r">
              <a:defRPr/>
            </a:pPr>
            <a:r>
              <a:rPr lang="en-US" altLang="ko-KR" sz="1800">
                <a:solidFill>
                  <a:schemeClr val="tx2"/>
                </a:solidFill>
                <a:latin typeface="+mj-lt"/>
              </a:rPr>
              <a:t>(Release 14)</a:t>
            </a: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br>
              <a:rPr lang="en-US" altLang="ko-KR" sz="1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PC5-based V2V, V2I</a:t>
            </a:r>
            <a:r>
              <a:rPr lang="ko-KR" altLang="en-US" sz="280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2800">
                <a:solidFill>
                  <a:schemeClr val="tx2"/>
                </a:solidFill>
                <a:latin typeface="+mj-lt"/>
              </a:rPr>
              <a:t>Channel model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r>
              <a:rPr lang="en-US" altLang="ko-KR" sz="2800">
                <a:solidFill>
                  <a:schemeClr val="tx2"/>
                </a:solidFill>
                <a:latin typeface="+mj-lt"/>
              </a:rPr>
              <a:t>Urban case</a:t>
            </a:r>
            <a:br>
              <a:rPr lang="en-US" altLang="ko-KR" sz="2800">
                <a:solidFill>
                  <a:schemeClr val="tx2"/>
                </a:solidFill>
                <a:latin typeface="+mj-lt"/>
              </a:rPr>
            </a:br>
            <a:endParaRPr lang="en-US" altLang="ko-KR" sz="28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  <a:endParaRPr lang="en-US" altLang="ko-KR" sz="27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7744" y="1016732"/>
            <a:ext cx="3951560" cy="5364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2" name="그룹 301"/>
          <p:cNvGrpSpPr/>
          <p:nvPr/>
        </p:nvGrpSpPr>
        <p:grpSpPr>
          <a:xfrm rot="0">
            <a:off x="179512" y="1628800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 rot="0"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 rot="0"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 rot="0"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  <p:sp>
        <p:nvSpPr>
          <p:cNvPr id="303" name="TextBox 302"/>
          <p:cNvSpPr txBox="1"/>
          <p:nvPr/>
        </p:nvSpPr>
        <p:spPr>
          <a:xfrm>
            <a:off x="4860032" y="1952836"/>
            <a:ext cx="4283968" cy="324017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N ：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시뮬레이션 차량 수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수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fading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Pathloss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2. Small scale fading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grpSp>
        <p:nvGrpSpPr>
          <p:cNvPr id="307" name="그룹 306"/>
          <p:cNvGrpSpPr/>
          <p:nvPr/>
        </p:nvGrpSpPr>
        <p:grpSpPr>
          <a:xfrm rot="0">
            <a:off x="635880" y="2888940"/>
            <a:ext cx="6060356" cy="3446870"/>
            <a:chOff x="612576" y="1160748"/>
            <a:chExt cx="6708428" cy="3698898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4768" y="2204864"/>
              <a:ext cx="6696236" cy="2654782"/>
            </a:xfrm>
            <a:prstGeom prst="rect">
              <a:avLst/>
            </a:prstGeom>
          </p:spPr>
        </p:pic>
        <p:pic>
          <p:nvPicPr>
            <p:cNvPr id="306" name="그림 30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12576" y="1160748"/>
              <a:ext cx="6706332" cy="1091772"/>
            </a:xfrm>
            <a:prstGeom prst="rect">
              <a:avLst/>
            </a:prstGeom>
          </p:spPr>
        </p:pic>
      </p:grpSp>
      <p:pic>
        <p:nvPicPr>
          <p:cNvPr id="309" name="그림 30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60" y="864633"/>
            <a:ext cx="6084676" cy="1772279"/>
          </a:xfrm>
          <a:prstGeom prst="rect">
            <a:avLst/>
          </a:prstGeom>
        </p:spPr>
      </p:pic>
      <p:sp>
        <p:nvSpPr>
          <p:cNvPr id="310" name="TextBox 309"/>
          <p:cNvSpPr txBox="1"/>
          <p:nvPr/>
        </p:nvSpPr>
        <p:spPr>
          <a:xfrm>
            <a:off x="6696236" y="1520788"/>
            <a:ext cx="1663860" cy="7210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3GPP</a:t>
            </a:r>
            <a:r>
              <a:rPr lang="ko-KR" altLang="en-US" sz="19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36.885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Release 14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696236" y="4472181"/>
            <a:ext cx="2553879" cy="7265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WINNER+ B1 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900">
                <a:solidFill>
                  <a:srgbClr val="000000"/>
                </a:solidFill>
                <a:latin typeface="+mn-lt"/>
                <a:ea typeface="맑은 고딕"/>
              </a:rPr>
              <a:t>Manhattan grid layout</a:t>
            </a:r>
            <a:endParaRPr lang="en-US" altLang="ko-KR" sz="19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43508" y="872715"/>
            <a:ext cx="8820980" cy="565000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Shadow fading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자유형: 도형 303"/>
              <p:cNvSpPr/>
              <p:nvPr/>
            </p:nvSpPr>
            <p:spPr>
              <a:xfrm>
                <a:off x="881062" y="2756892"/>
                <a:ext cx="7496174" cy="24003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𝑆h𝑎𝑑𝑜𝑤𝑖𝑛𝑔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𝑚𝑎𝑡𝑟𝑖𝑥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𝑆h𝑎𝑑𝑜𝑤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𝑓𝑎𝑑𝑖𝑛𝑔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~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𝑙𝑛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3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𝑓𝑜𝑟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𝐿𝑂𝑆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4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𝑑𝐵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𝑓𝑜𝑟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𝐿𝑂𝑆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881062" y="2756892"/>
                <a:ext cx="7496174" cy="2400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24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Large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Path loss model (NxN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자유형: 도형 303"/>
              <p:cNvSpPr/>
              <p:nvPr/>
            </p:nvSpPr>
            <p:spPr>
              <a:xfrm>
                <a:off x="640221" y="1600918"/>
                <a:ext cx="7496174" cy="49244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2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0 0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2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2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차량에서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번째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차량으로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전송할때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= </m:t>
                      </m:r>
                      <m:d>
                        <m:dPr>
                          <m:begChr m:val="{"/>
                          <m:endChr m:val=""/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≥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3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 xml:space="preserve">   </m:t>
                                      </m:r>
                                      <m: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40.0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+ 9.45−17.3</m:t>
                                  </m:r>
                                  <m:func>
                                    <m:func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sz="12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ℎ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𝑏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)</m:t>
                                      </m:r>
                                    </m:fName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−17.3</m:t>
                                      </m:r>
                                      <m:func>
                                        <m:func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2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ℎ</m:t>
                                              </m:r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)</m:t>
                                          </m:r>
                                        </m:fName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+2.7</m:t>
                                          </m:r>
                                          <m:func>
                                            <m:func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sz="1200" i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10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sz="1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  <a:sym typeface="Cambria Math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/5.0)</m:t>
                                              </m:r>
                                            </m:fName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 xml:space="preserve">    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</m:e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&lt;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3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 xml:space="preserve">   22.7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200" i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(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)</m:t>
                                  </m:r>
                                </m:fName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 xml:space="preserve">+ 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41.0</m:t>
                                  </m:r>
                                  <m:func>
                                    <m:funcPr>
                                      <m:ctrlP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+</m:t>
                                      </m:r>
                                      <m:r>
                                        <a:rPr sz="12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sym typeface="Cambria Math"/>
                                        </a:rPr>
                                        <m:t>20</m:t>
                                      </m:r>
                                      <m:func>
                                        <m:funcPr>
                                          <m:ctrlP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200" i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10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sz="1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>/5.0)</m:t>
                                          </m:r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 xml:space="preserve">             </m:t>
                                          </m:r>
                                        </m:fName>
                                        <m:e>
                                          <m:r>
                                            <a:rPr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sym typeface="Cambria Math"/>
                                            </a:rPr>
                                            <m:t xml:space="preserve">                                                         </m:t>
                                          </m:r>
                                        </m:e>
                                      </m:func>
                                    </m:fName>
                                    <m:e/>
                                  </m:func>
                                </m:e>
                              </m:func>
                            </m:e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), 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𝑃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𝑁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𝑂</m:t>
                                  </m:r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))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                 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 xml:space="preserve">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,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∈{1,2} 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𝑃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𝑂</m:t>
                              </m:r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) :  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)+20−12.5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+10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2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fName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+3</m:t>
                          </m:r>
                          <m:func>
                            <m:funcPr>
                              <m:ctrlP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1200" i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sz="12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sz="12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/5.0)</m:t>
                              </m:r>
                            </m:fName>
                            <m:e/>
                          </m:func>
                        </m:e>
                      </m:func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(2.8−0.0024</m:t>
                      </m:r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, 1.84) 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두차량의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대각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1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송신 차량에서 교차로 까지 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2 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수신 차량에서 교차로 까지 거리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 :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𝑞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𝑦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송신 차량의 안테나 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- 1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ℎ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′</m:t>
                          </m:r>
                        </m:e>
                        <m:sub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2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𝑠</m:t>
                          </m:r>
                        </m:sub>
                      </m:sSub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: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수신 차량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안테나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높이</m:t>
                      </m:r>
                      <m:r>
                        <a:rPr sz="12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- 1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640221" y="1600918"/>
                <a:ext cx="7496174" cy="49244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30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84168" y="4284103"/>
            <a:ext cx="2494042" cy="2061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6500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Small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 R : 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- Fast fading (NxNxR matrix)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(Fast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은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position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의 영향을 받지 않음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"/>
              <p:cNvSpPr/>
              <p:nvPr/>
            </p:nvSpPr>
            <p:spPr>
              <a:xfrm>
                <a:off x="1895475" y="2096852"/>
                <a:ext cx="5353050" cy="37052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ast fading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matrix</m:t>
                      </m:r>
                      <m:r>
                        <a:rPr sz="18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=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𝑁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𝑟</m:t>
                          </m:r>
                        </m:sub>
                      </m:sSub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𝑣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에서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𝑣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로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번째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을 통해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호를 전송할때 발생하는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      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(자기 자신은 0으로 설정)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4" name=""/>
              <p:cNvSpPr txBox="1"/>
              <p:nvPr/>
            </p:nvSpPr>
            <p:spPr>
              <a:xfrm>
                <a:off x="1895475" y="2096852"/>
                <a:ext cx="5353050" cy="37052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Initialize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5"/>
            <a:ext cx="8820980" cy="76788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Small scale fading(N :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차량의 수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 R : Resource block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)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Fast fading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method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1.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Deep Reinforcement Learning Based Resource Allocation for V2V Commnunications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논문 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Gaussian distrubution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method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         </a:t>
            </a:r>
            <a:endParaRPr lang="ko-KR" altLang="en-US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400">
                <a:solidFill>
                  <a:srgbClr val="000000"/>
                </a:solidFill>
                <a:latin typeface="+mn-lt"/>
                <a:ea typeface="맑은 고딕"/>
              </a:rPr>
              <a:t>   </a:t>
            </a: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2.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DDPG-Based Resource Allocation Scheme for NOMA Vehicular Communications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논문</a:t>
            </a:r>
            <a:endParaRPr lang="ko-KR" altLang="en-US" sz="11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       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-&gt;</a:t>
            </a:r>
            <a:r>
              <a:rPr lang="ko-KR" altLang="en-US" sz="11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lt"/>
                <a:ea typeface="맑은 고딕"/>
              </a:rPr>
              <a:t>Reyleigh fading method</a:t>
            </a:r>
            <a:endParaRPr lang="en-US" altLang="ko-KR" sz="14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ko-KR" altLang="en-US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pic>
        <p:nvPicPr>
          <p:cNvPr id="3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7295" y="3969060"/>
            <a:ext cx="4167172" cy="2808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자유형: 도형 303"/>
              <p:cNvSpPr/>
              <p:nvPr/>
            </p:nvSpPr>
            <p:spPr>
              <a:xfrm>
                <a:off x="503548" y="2276872"/>
                <a:ext cx="4181475" cy="1390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~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~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𝒩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(0,</m:t>
                      </m:r>
                      <m:sSup>
                        <m:sSup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𝜎</m:t>
                          </m:r>
                        </m:e>
                        <m:sup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),   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=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= 20</m:t>
                      </m:r>
                      <m:func>
                        <m:func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500" i="0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 xml:space="preserve"> + 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𝑏</m:t>
                          </m:r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func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8" name=""/>
              <p:cNvSpPr txBox="1"/>
              <p:nvPr/>
            </p:nvSpPr>
            <p:spPr>
              <a:xfrm>
                <a:off x="503548" y="2276872"/>
                <a:ext cx="4181475" cy="13906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85589" y="4230402"/>
                <a:ext cx="3838575" cy="1466850"/>
              </a:xfr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b="1">
                          <a:solidFill>
                            <a:srgbClr val="000000"/>
                          </a:solidFill>
                        </a:rPr>
                        <m:t>𝐒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𝐍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𝐑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𝐝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𝐁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𝐦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𝐟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𝐫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𝐨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𝐦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𝐑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𝐞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𝐲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𝐥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𝐞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𝐢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𝐠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𝐡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𝐟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𝐚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𝐝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𝐢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𝐧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𝐠</m:t>
                      </m:r>
                      <m:r>
                        <a:rPr sz="1500" b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𝐂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𝐃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𝐅</m:t>
                      </m:r>
                      <m:r>
                        <a:rPr sz="1500" b="1">
                          <a:solidFill>
                            <a:srgbClr val="000000"/>
                          </a:solidFill>
                        </a:rPr>
                        <m:t>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</a:rPr>
                        <m:t>𝛾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</a:rPr>
                        <m:t xml:space="preserve"> =</m:t>
                      </m:r>
                      <m:sSub>
                        <m:sSubPr>
                          <m:ctrlP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sz="1500" b="0" i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sz="15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solidFill>
                            <a:srgbClr val="000000"/>
                          </a:solidFill>
                        </a:rPr>
                        <m:t xml:space="preserve"> </m:t>
                      </m:r>
                      <m:sSub>
                        <m:sSub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sz="1500">
                          <a:solidFill>
                            <a:srgbClr val="000000"/>
                          </a:solidFill>
                        </a:rPr>
                        <m:t xml:space="preserve"> : 0 ~ 1 </m:t>
                      </m:r>
                      <m:r>
                        <a:rPr sz="1500">
                          <a:solidFill>
                            <a:srgbClr val="000000"/>
                          </a:solidFill>
                        </a:rPr>
                        <m:t>사이의 랜덤 값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sz="15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sz="15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: 평균 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𝑁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b="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7" name=""/>
              <p:cNvSpPr txBox="1"/>
              <p:nvPr/>
            </p:nvSpPr>
            <p:spPr>
              <a:xfrm>
                <a:off x="485589" y="4230402"/>
                <a:ext cx="3838575" cy="14668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Overall V2V(Vehicle to Vehicle) link  </a:t>
            </a:r>
            <a:endParaRPr lang="en-US" altLang="ko-KR" sz="27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61510" y="872716"/>
            <a:ext cx="8820980" cy="524995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　　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    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자유형: 도형 303"/>
              <p:cNvSpPr/>
              <p:nvPr/>
            </p:nvSpPr>
            <p:spPr>
              <a:xfrm>
                <a:off x="4429125" y="1624744"/>
                <a:ext cx="4714875" cy="4000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 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: 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 : 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0 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2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 xml:space="preserve"> </m:t>
                                    </m:r>
                                    <m: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5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Fast fading matrix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  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>:</m:t>
                      </m:r>
                      <m:r>
                        <a:rPr sz="1500">
                          <a:solidFill>
                            <a:srgbClr val="000000"/>
                          </a:solidFill>
                          <a:latin typeface="Cambria Math"/>
                          <a:sym typeface="Cambria Math"/>
                        </a:rPr>
                        <m:t xml:space="preserve"> </m:t>
                      </m:r>
                      <m:d>
                        <m:dPr>
                          <m:begChr m:val="["/>
                          <m:endChr m:val="]"/>
                          <m:ctrlPr>
                            <a:rPr sz="1500" i="1">
                              <a:solidFill>
                                <a:srgbClr val="000000"/>
                              </a:solidFill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2,1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5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/>
                                                <a:sym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sz="15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sz="1500" i="1">
                                            <a:solidFill>
                                              <a:srgbClr val="000000"/>
                                            </a:solidFill>
                                            <a:latin typeface="Cambria Math"/>
                                            <a:sym typeface="Cambria Math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40" name=""/>
              <p:cNvSpPr txBox="1"/>
              <p:nvPr/>
            </p:nvSpPr>
            <p:spPr>
              <a:xfrm>
                <a:off x="4429125" y="1624744"/>
                <a:ext cx="4714875" cy="4000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344" name=""/>
          <p:cNvSpPr txBox="1"/>
          <p:nvPr/>
        </p:nvSpPr>
        <p:spPr>
          <a:xfrm>
            <a:off x="539552" y="908720"/>
            <a:ext cx="7524836" cy="42287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3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대 차량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,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3</a:t>
            </a:r>
            <a:r>
              <a:rPr lang="ko-KR" altLang="en-US" sz="2200">
                <a:solidFill>
                  <a:srgbClr val="000000"/>
                </a:solidFill>
                <a:latin typeface="+mn-lt"/>
                <a:ea typeface="맑은 고딕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+mn-lt"/>
                <a:ea typeface="맑은 고딕"/>
              </a:rPr>
              <a:t>resource block</a:t>
            </a:r>
            <a:endParaRPr lang="en-US" altLang="ko-KR" sz="2200">
              <a:solidFill>
                <a:srgbClr val="000000"/>
              </a:solidFill>
              <a:latin typeface="+mn-lt"/>
              <a:ea typeface="맑은 고딕"/>
            </a:endParaRPr>
          </a:p>
        </p:txBody>
      </p:sp>
      <p:grpSp>
        <p:nvGrpSpPr>
          <p:cNvPr id="352" name=""/>
          <p:cNvGrpSpPr/>
          <p:nvPr/>
        </p:nvGrpSpPr>
        <p:grpSpPr>
          <a:xfrm rot="0">
            <a:off x="503548" y="1495284"/>
            <a:ext cx="4068451" cy="4237972"/>
            <a:chOff x="503548" y="1495284"/>
            <a:chExt cx="4068451" cy="4237972"/>
          </a:xfrm>
        </p:grpSpPr>
        <p:grpSp>
          <p:nvGrpSpPr>
            <p:cNvPr id="305" name="그룹 301"/>
            <p:cNvGrpSpPr/>
            <p:nvPr/>
          </p:nvGrpSpPr>
          <p:grpSpPr>
            <a:xfrm rot="0">
              <a:off x="503548" y="1682806"/>
              <a:ext cx="4068452" cy="4050450"/>
              <a:chOff x="3617893" y="1024967"/>
              <a:chExt cx="1908213" cy="2124236"/>
            </a:xfrm>
          </p:grpSpPr>
          <p:pic>
            <p:nvPicPr>
              <p:cNvPr id="306" name="그림 277"/>
              <p:cNvPicPr>
                <a:picLocks noChangeAspect="1"/>
              </p:cNvPicPr>
              <p:nvPr/>
            </p:nvPicPr>
            <p:blipFill rotWithShape="1">
              <a:blip r:embed="rId4"/>
              <a:srcRect l="37020" t="16430" r="19630" b="41430"/>
              <a:stretch>
                <a:fillRect/>
              </a:stretch>
            </p:blipFill>
            <p:spPr>
              <a:xfrm>
                <a:off x="3617893" y="1024967"/>
                <a:ext cx="1908213" cy="2124236"/>
              </a:xfrm>
              <a:prstGeom prst="rect">
                <a:avLst/>
              </a:prstGeom>
            </p:spPr>
          </p:pic>
          <p:grpSp>
            <p:nvGrpSpPr>
              <p:cNvPr id="307" name="그룹 278"/>
              <p:cNvGrpSpPr/>
              <p:nvPr/>
            </p:nvGrpSpPr>
            <p:grpSpPr>
              <a:xfrm rot="0">
                <a:off x="3905926" y="1700808"/>
                <a:ext cx="119384" cy="80243"/>
                <a:chOff x="1439652" y="1484784"/>
                <a:chExt cx="1152128" cy="576064"/>
              </a:xfrm>
            </p:grpSpPr>
            <p:sp>
              <p:nvSpPr>
                <p:cNvPr id="308" name="순서도: 대체 처리 279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09" name="순서도: 대체 처리 280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0" name="타원 281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1" name="타원 282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2" name="사각형: 둥근 모서리 283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3" name="사각형: 둥근 모서리 284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14" name="그룹 285"/>
              <p:cNvGrpSpPr/>
              <p:nvPr/>
            </p:nvGrpSpPr>
            <p:grpSpPr>
              <a:xfrm rot="0">
                <a:off x="5010677" y="1132979"/>
                <a:ext cx="119384" cy="80243"/>
                <a:chOff x="1439652" y="1484784"/>
                <a:chExt cx="1152128" cy="576064"/>
              </a:xfrm>
            </p:grpSpPr>
            <p:sp>
              <p:nvSpPr>
                <p:cNvPr id="315" name="순서도: 대체 처리 286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6" name="순서도: 대체 처리 287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7" name="타원 288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8" name="타원 289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19" name="사각형: 둥근 모서리 290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0" name="사각형: 둥근 모서리 291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  <p:grpSp>
            <p:nvGrpSpPr>
              <p:cNvPr id="321" name="그룹 294"/>
              <p:cNvGrpSpPr/>
              <p:nvPr/>
            </p:nvGrpSpPr>
            <p:grpSpPr>
              <a:xfrm rot="0">
                <a:off x="4218589" y="2636912"/>
                <a:ext cx="119384" cy="80243"/>
                <a:chOff x="1439652" y="1484784"/>
                <a:chExt cx="1152128" cy="576064"/>
              </a:xfrm>
            </p:grpSpPr>
            <p:sp>
              <p:nvSpPr>
                <p:cNvPr id="322" name="순서도: 대체 처리 295"/>
                <p:cNvSpPr/>
                <p:nvPr/>
              </p:nvSpPr>
              <p:spPr>
                <a:xfrm>
                  <a:off x="1439652" y="1628800"/>
                  <a:ext cx="1152128" cy="360040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3" name="순서도: 대체 처리 296"/>
                <p:cNvSpPr/>
                <p:nvPr/>
              </p:nvSpPr>
              <p:spPr>
                <a:xfrm>
                  <a:off x="1655676" y="1484784"/>
                  <a:ext cx="828092" cy="324036"/>
                </a:xfrm>
                <a:prstGeom prst="flowChartAlternateProcess">
                  <a:avLst/>
                </a:prstGeom>
                <a:solidFill>
                  <a:srgbClr val="ff0000"/>
                </a:solidFill>
                <a:ln w="12700" cap="flat" cmpd="sng" algn="ctr">
                  <a:noFill/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4" name="타원 297"/>
                <p:cNvSpPr/>
                <p:nvPr/>
              </p:nvSpPr>
              <p:spPr>
                <a:xfrm>
                  <a:off x="1727684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5" name="타원 298"/>
                <p:cNvSpPr/>
                <p:nvPr/>
              </p:nvSpPr>
              <p:spPr>
                <a:xfrm>
                  <a:off x="2159732" y="1880828"/>
                  <a:ext cx="252028" cy="18002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6" name="사각형: 둥근 모서리 299"/>
                <p:cNvSpPr/>
                <p:nvPr/>
              </p:nvSpPr>
              <p:spPr>
                <a:xfrm>
                  <a:off x="176368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  <p:sp>
              <p:nvSpPr>
                <p:cNvPr id="327" name="사각형: 둥근 모서리 300"/>
                <p:cNvSpPr/>
                <p:nvPr/>
              </p:nvSpPr>
              <p:spPr>
                <a:xfrm>
                  <a:off x="2123728" y="1556792"/>
                  <a:ext cx="288032" cy="1080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c7f1"/>
                </a:solidFill>
                <a:ln w="12700" cap="flat" cmpd="sng" algn="ctr">
                  <a:solidFill>
                    <a:schemeClr val="tx2"/>
                  </a:solidFill>
                  <a:prstDash val="solid"/>
                  <a:round/>
                </a:ln>
                <a:effectLst/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  <a:defRPr/>
                  </a:pPr>
                  <a:endParaRPr>
                    <a:solidFill>
                      <a:schemeClr val="tx2"/>
                    </a:solidFill>
                    <a:latin typeface="+mj-lt"/>
                    <a:ea typeface="맑은 고딕"/>
                  </a:endParaRPr>
                </a:p>
              </p:txBody>
            </p:sp>
          </p:grpSp>
        </p:grpSp>
        <p:cxnSp>
          <p:nvCxnSpPr>
            <p:cNvPr id="333" name=""/>
            <p:cNvCxnSpPr/>
            <p:nvPr/>
          </p:nvCxnSpPr>
          <p:spPr>
            <a:xfrm rot="5400000">
              <a:off x="1560794" y="2573830"/>
              <a:ext cx="2592414" cy="15530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4" name=""/>
            <p:cNvCxnSpPr>
              <a:endCxn id="317" idx="3"/>
            </p:cNvCxnSpPr>
            <p:nvPr/>
          </p:nvCxnSpPr>
          <p:spPr>
            <a:xfrm rot="5400000" flipH="1" flipV="1">
              <a:off x="1462038" y="2558577"/>
              <a:ext cx="2606631" cy="1559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6" name=""/>
            <p:cNvCxnSpPr/>
            <p:nvPr/>
          </p:nvCxnSpPr>
          <p:spPr>
            <a:xfrm rot="16200000" flipH="1">
              <a:off x="848910" y="3658487"/>
              <a:ext cx="1494559" cy="5369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7" name=""/>
            <p:cNvCxnSpPr/>
            <p:nvPr/>
          </p:nvCxnSpPr>
          <p:spPr>
            <a:xfrm rot="16200000" flipV="1">
              <a:off x="779656" y="3662617"/>
              <a:ext cx="1476107" cy="5287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e766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8" name=""/>
            <p:cNvCxnSpPr/>
            <p:nvPr/>
          </p:nvCxnSpPr>
          <p:spPr>
            <a:xfrm flipV="1">
              <a:off x="1360751" y="1888093"/>
              <a:ext cx="2073510" cy="10332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tailEnd type="arrow"/>
            </a:ln>
            <a:effectLst/>
          </p:spPr>
        </p:cxnSp>
        <p:cxnSp>
          <p:nvCxnSpPr>
            <p:cNvPr id="339" name=""/>
            <p:cNvCxnSpPr/>
            <p:nvPr/>
          </p:nvCxnSpPr>
          <p:spPr>
            <a:xfrm rot="10800000" flipV="1">
              <a:off x="1369012" y="1980351"/>
              <a:ext cx="2056987" cy="10424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tailEnd type="arrow"/>
            </a:ln>
            <a:effectLst/>
          </p:spPr>
        </p:cxnSp>
        <p:sp>
          <p:nvSpPr>
            <p:cNvPr id="345" name=""/>
            <p:cNvSpPr txBox="1"/>
            <p:nvPr/>
          </p:nvSpPr>
          <p:spPr>
            <a:xfrm>
              <a:off x="647564" y="2509287"/>
              <a:ext cx="878728" cy="4156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0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6" name=""/>
            <p:cNvSpPr txBox="1"/>
            <p:nvPr/>
          </p:nvSpPr>
          <p:spPr>
            <a:xfrm>
              <a:off x="3325964" y="1495284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1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47" name=""/>
            <p:cNvSpPr txBox="1"/>
            <p:nvPr/>
          </p:nvSpPr>
          <p:spPr>
            <a:xfrm>
              <a:off x="1547664" y="4879660"/>
              <a:ext cx="885996" cy="4215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indent="0" eaLnBrk="0" hangingPunct="0">
                <a:spcBef>
                  <a:spcPct val="20000"/>
                </a:spcBef>
                <a:buSzPct val="120000"/>
                <a:buFont typeface="Wingdings"/>
                <a:buNone/>
                <a:defRPr/>
              </a:pPr>
              <a:r>
                <a:rPr lang="en-US" altLang="ko-KR" sz="2200">
                  <a:solidFill>
                    <a:srgbClr val="000000"/>
                  </a:solidFill>
                  <a:latin typeface="+mn-lt"/>
                  <a:ea typeface="맑은 고딕"/>
                </a:rPr>
                <a:t>No. 2</a:t>
              </a:r>
              <a:endParaRPr lang="en-US" altLang="ko-KR" sz="2200">
                <a:solidFill>
                  <a:srgbClr val="000000"/>
                </a:solidFill>
                <a:latin typeface="+mn-lt"/>
                <a:ea typeface="맑은 고딕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210841" y="1956842"/>
              <a:ext cx="1476164" cy="468052"/>
            </a:xfrm>
            <a:prstGeom prst="cloud">
              <a:avLst/>
            </a:prstGeom>
            <a:solidFill>
              <a:schemeClr val="accent3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"/>
                <p:cNvSpPr/>
                <p:nvPr/>
              </p:nvSpPr>
              <p:spPr>
                <a:xfrm>
                  <a:off x="1138833" y="1952836"/>
                  <a:ext cx="1704975" cy="4000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>,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 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,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𝒓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48" name=""/>
                <p:cNvSpPr txBox="1"/>
                <p:nvPr/>
              </p:nvSpPr>
              <p:spPr>
                <a:xfrm>
                  <a:off x="1138833" y="1952836"/>
                  <a:ext cx="1704975" cy="400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p:sp>
          <p:nvSpPr>
            <p:cNvPr id="351" name=""/>
            <p:cNvSpPr/>
            <p:nvPr/>
          </p:nvSpPr>
          <p:spPr>
            <a:xfrm>
              <a:off x="1547664" y="2708920"/>
              <a:ext cx="1476164" cy="468052"/>
            </a:xfrm>
            <a:prstGeom prst="cloud">
              <a:avLst/>
            </a:prstGeom>
            <a:solidFill>
              <a:schemeClr val="accent3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"/>
                <p:cNvSpPr/>
                <p:nvPr/>
              </p:nvSpPr>
              <p:spPr>
                <a:xfrm>
                  <a:off x="1447056" y="2708920"/>
                  <a:ext cx="1828800" cy="4000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>,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 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</m:sub>
                        </m:sSub>
                        <m:r>
                          <a:rPr sz="1500" b="1" i="1">
                            <a:solidFill>
                              <a:srgbClr val="0000ff"/>
                            </a:solidFill>
                            <a:latin typeface="Cambria Math"/>
                            <a:sym typeface="Cambria Math"/>
                          </a:rPr>
                          <m:t xml:space="preserve">, </m:t>
                        </m:r>
                        <m:sSub>
                          <m:sSubPr>
                            <m:ctrlP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 xml:space="preserve"> 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𝒓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𝟎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,</m:t>
                            </m:r>
                            <m:r>
                              <a:rPr sz="1500" b="1" i="1">
                                <a:solidFill>
                                  <a:srgbClr val="0000ff"/>
                                </a:solidFill>
                                <a:latin typeface="Cambria Math"/>
                                <a:sym typeface="Cambria Math"/>
                              </a:rPr>
                              <m:t>𝟏</m:t>
                            </m:r>
                          </m:sub>
                        </m:sSub>
                        <m:r>
                          <a:rPr sz="1500" i="1">
                            <a:solidFill>
                              <a:srgbClr val="ff0000"/>
                            </a:solidFill>
                            <a:latin typeface="Cambria Math"/>
                            <a:sym typeface="Cambria Math"/>
                          </a:rPr>
                          <m:t xml:space="preserve"> 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349" name=""/>
                <p:cNvSpPr txBox="1"/>
                <p:nvPr/>
              </p:nvSpPr>
              <p:spPr>
                <a:xfrm>
                  <a:off x="1447056" y="2708920"/>
                  <a:ext cx="1828800" cy="4000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Development Environment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/>
              <a:t>Win10 Pro x64</a:t>
            </a:r>
          </a:p>
          <a:p>
            <a:pPr lvl="0">
              <a:defRPr/>
            </a:pPr>
            <a:r>
              <a:rPr lang="en-US" altLang="ko-KR" sz="2400"/>
              <a:t>Anaconda</a:t>
            </a:r>
          </a:p>
          <a:p>
            <a:pPr lvl="0">
              <a:defRPr/>
            </a:pPr>
            <a:r>
              <a:rPr lang="en-US" altLang="ko-KR" sz="2400"/>
              <a:t>Python 3.7.3 Version</a:t>
            </a:r>
          </a:p>
          <a:p>
            <a:pPr lvl="0">
              <a:defRPr/>
            </a:pPr>
            <a:r>
              <a:rPr lang="en-US" altLang="ko-KR" sz="2400"/>
              <a:t>Pytorch 1.8.0</a:t>
            </a:r>
          </a:p>
          <a:p>
            <a:pPr lvl="0">
              <a:defRPr/>
            </a:pPr>
            <a:r>
              <a:rPr lang="en-US" altLang="ko-KR" sz="2400"/>
              <a:t>Pandas 1.2.3</a:t>
            </a:r>
          </a:p>
          <a:p>
            <a:pPr lvl="0">
              <a:defRPr/>
            </a:pPr>
            <a:r>
              <a:rPr lang="en-US" altLang="ko-KR" sz="2400"/>
              <a:t>Matplotlib 3.3.4</a:t>
            </a:r>
          </a:p>
          <a:p>
            <a:pPr lvl="0">
              <a:defRPr/>
            </a:pPr>
            <a:r>
              <a:rPr lang="en-US" altLang="ko-KR" sz="2400"/>
              <a:t>Numpy 1.19.2</a:t>
            </a:r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Reference</a:t>
            </a:r>
            <a:endParaRPr lang="ko-KR" altLang="en-US" sz="27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57175" y="914400"/>
            <a:ext cx="8610600" cy="571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/>
              <a:buChar char="§"/>
              <a:defRPr sz="20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8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/>
              <a:buChar char="l"/>
              <a:defRPr sz="16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/>
              <a:buChar char="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400">
                <a:solidFill>
                  <a:srgbClr val="000000"/>
                </a:solidFill>
                <a:latin typeface="+mj-lt"/>
                <a:ea typeface="맑은 고딕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[1]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Neural Networks and Deep Learning,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Charu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C. Aggarwal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[2]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Throughput Analysis of Proportional Fair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Scheduling,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Jaewoo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So, Senior Member, IEEE</a:t>
            </a: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[3]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밑바닥 부터 시작하는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딥러닝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사이토 고키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한빛미디어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[4]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PyTorch를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활용한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/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심층강화학습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실전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입문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오가와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tx2"/>
                </a:solidFill>
                <a:latin typeface="+mn-ea"/>
              </a:rPr>
              <a:t>유타로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위키북스</a:t>
            </a:r>
            <a:endParaRPr lang="ko-KR" altLang="en-US" sz="1600" b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i="1" dirty="0">
              <a:solidFill>
                <a:schemeClr val="tx2"/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[5] </a:t>
            </a:r>
            <a:r>
              <a:rPr lang="en-US" altLang="ko-KR" sz="1600" b="1" dirty="0"/>
              <a:t>Logistic Regression</a:t>
            </a: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3"/>
              </a:rPr>
              <a:t>http://hleecaster.com/ml-logistic-regression-concept/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[6] </a:t>
            </a:r>
            <a:r>
              <a:rPr lang="en-US" altLang="ko-KR" sz="1600" b="1" dirty="0"/>
              <a:t>How to Choose Loss Functions When Training Deep Learning Neural Networks</a:t>
            </a: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, </a:t>
            </a:r>
            <a:r>
              <a:rPr lang="en-US" altLang="ko-KR" sz="1000" b="1" kern="0" dirty="0">
                <a:latin typeface="+mn-ea"/>
                <a:hlinkClick r:id="rId4"/>
              </a:rPr>
              <a:t>https://machinelearningmastery.com/how-to-choose-loss-functions-when-training-deep-learning-neural-networks/</a:t>
            </a:r>
            <a:endParaRPr lang="en-US" altLang="ko-KR" sz="1000" b="1" kern="0" dirty="0">
              <a:latin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b="1" kern="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600" b="1" kern="0" dirty="0">
                <a:latin typeface="+mn-ea"/>
              </a:rPr>
              <a:t>[7]</a:t>
            </a:r>
            <a:r>
              <a:rPr lang="en-US" altLang="ko-KR" b="1" dirty="0"/>
              <a:t> </a:t>
            </a:r>
            <a:r>
              <a:rPr lang="en-US" altLang="ko-KR" sz="1600" b="1" dirty="0"/>
              <a:t>Probability Density Functions (PDFs) and Cumulative Distribution Functions (CDFs) for Continuous Random Variables, </a:t>
            </a:r>
            <a:r>
              <a:rPr lang="en-US" altLang="ko-KR" sz="1000" b="1" kern="0" dirty="0">
                <a:latin typeface="+mn-ea"/>
              </a:rPr>
              <a:t>https://stats.libretexts.org/Courses/Saint_Mary's_College_Notre_Dame/MATH_345__-_Probability_(Kuter)/4%3A_Continuous_Random_Variables/4.1%3A_Probability_Density_Functions_(PDFs)_and_Cumulative_Distribution_Functions_(CDFs)_for_Continuous_Random_Variables</a:t>
            </a:r>
            <a:endParaRPr lang="en-US" altLang="ko-KR" sz="1000" kern="0" dirty="0">
              <a:latin typeface="+mn-ea"/>
            </a:endParaRPr>
          </a:p>
          <a:p>
            <a:pPr lvl="0">
              <a:defRPr/>
            </a:pPr>
            <a:endParaRPr lang="en-US" altLang="ko-KR" sz="1600" kern="0" dirty="0">
              <a:latin typeface="+mn-ea"/>
              <a:ea typeface="+mn-ea"/>
            </a:endParaRPr>
          </a:p>
          <a:p>
            <a:pPr marL="0" indent="0">
              <a:buFont typeface="Wingdings"/>
              <a:buNone/>
              <a:defRPr/>
            </a:pPr>
            <a:endParaRPr lang="en-US" altLang="ko-KR" sz="1600" kern="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Contents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700" y="876672"/>
            <a:ext cx="8610600" cy="5504656"/>
          </a:xfrm>
        </p:spPr>
        <p:txBody>
          <a:bodyPr/>
          <a:lstStyle/>
          <a:p>
            <a:pPr marL="0" lvl="0" indent="0">
              <a:buNone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Terminology</a:t>
            </a:r>
          </a:p>
          <a:p>
            <a:pPr lvl="0">
              <a:defRPr/>
            </a:pPr>
            <a:r>
              <a:rPr lang="ko-KR" altLang="en-US" sz="2400"/>
              <a:t>시나리오 및 하이퍼 파라미터 값 선정</a:t>
            </a:r>
          </a:p>
          <a:p>
            <a:pPr lvl="0">
              <a:defRPr/>
            </a:pPr>
            <a:r>
              <a:rPr lang="ko-KR" altLang="en-US" sz="2400"/>
              <a:t>생성 순서도</a:t>
            </a:r>
          </a:p>
          <a:p>
            <a:pPr lvl="0">
              <a:defRPr/>
            </a:pPr>
            <a:r>
              <a:rPr lang="ko-KR" altLang="en-US" sz="2400"/>
              <a:t>순서도 별 참고 테이블</a:t>
            </a:r>
            <a:r>
              <a:rPr lang="en-US" altLang="ko-KR" sz="2400"/>
              <a:t>(</a:t>
            </a:r>
            <a:r>
              <a:rPr lang="ko-KR" altLang="en-US" sz="2400"/>
              <a:t>하이퍼 파라미터</a:t>
            </a:r>
            <a:r>
              <a:rPr lang="en-US" altLang="ko-KR" sz="2400"/>
              <a:t>)</a:t>
            </a:r>
            <a:r>
              <a:rPr lang="ko-KR" altLang="en-US" sz="2400"/>
              <a:t> 및 공식</a:t>
            </a:r>
          </a:p>
          <a:p>
            <a:pPr lvl="0">
              <a:defRPr/>
            </a:pPr>
            <a:r>
              <a:rPr lang="ko-KR" altLang="en-US" sz="2400"/>
              <a:t>테이블 공식에 따라 적용하여 생성했을때 값 및 그래프</a:t>
            </a:r>
          </a:p>
          <a:p>
            <a:pPr lvl="0">
              <a:defRPr/>
            </a:pPr>
            <a:r>
              <a:rPr lang="ko-KR" altLang="en-US" sz="2400"/>
              <a:t>최종 데이터 및 그래프</a:t>
            </a:r>
          </a:p>
          <a:p>
            <a:pPr lvl="0">
              <a:defRPr/>
            </a:pPr>
            <a:r>
              <a:rPr lang="ko-KR" altLang="en-US" sz="2400"/>
              <a:t>향후 응용 방법</a:t>
            </a:r>
            <a:r>
              <a:rPr lang="en-US" altLang="ko-KR" sz="2400"/>
              <a:t>(V2V DQN</a:t>
            </a:r>
            <a:r>
              <a:rPr lang="ko-KR" altLang="en-US" sz="2400"/>
              <a:t> 논문</a:t>
            </a:r>
            <a:r>
              <a:rPr lang="en-US" altLang="ko-KR" sz="2400"/>
              <a:t>)</a:t>
            </a:r>
          </a:p>
          <a:p>
            <a:pPr lvl="0">
              <a:defRPr/>
            </a:pPr>
            <a:r>
              <a:rPr lang="en-US" altLang="ko-KR" sz="2400"/>
              <a:t>Development Environment</a:t>
            </a:r>
          </a:p>
          <a:p>
            <a:pPr>
              <a:defRPr/>
            </a:pPr>
            <a:r>
              <a:rPr lang="en-US" altLang="ko-KR" sz="2400"/>
              <a:t>Reference</a:t>
            </a:r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Symbols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9668" y="872716"/>
            <a:ext cx="8824664" cy="168760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■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 PC5 :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이동 핸드세트가 무선 채널을 통해 다른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UE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와 직접 통신하는 인터페이스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    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(C-V2X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에서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PC5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인터페이스는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V2V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 및 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V2I</a:t>
            </a:r>
            <a:r>
              <a:rPr lang="ko-KR" altLang="en-US" sz="1500">
                <a:solidFill>
                  <a:srgbClr val="000000"/>
                </a:solidFill>
                <a:latin typeface="+mn-lt"/>
                <a:ea typeface="맑은 고딕"/>
              </a:rPr>
              <a:t>의 직접 통신으로 사용</a:t>
            </a:r>
            <a:r>
              <a:rPr lang="en-US" altLang="ko-KR" sz="1500">
                <a:solidFill>
                  <a:srgbClr val="000000"/>
                </a:solidFill>
                <a:latin typeface="+mn-lt"/>
                <a:ea typeface="맑은 고딕"/>
              </a:rPr>
              <a:t>.)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en-US" altLang="ko-KR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endParaRPr lang="ko-KR" altLang="en-US" sz="1500">
              <a:solidFill>
                <a:srgbClr val="000000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시나리오 및 하이퍼 파라미터 값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0380" y="836712"/>
          <a:ext cx="8852535" cy="4954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9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6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15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Carrier frequency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6 GHz, 2 GHz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6GHz (Baseline) for UE type (RSU), 2GHz for eNB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42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Bandwidth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PC5 based V2V : 10 MHz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V2I : 10MHz for UE type RSU, 10MHz for each of Down link and Up link in FDD, 20MHz in TDD for eNB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V2P : 10 MHz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338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/>
                        <a:t>Number of carriers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One carrier is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338">
                <a:tc row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Vehicle UE, UE type RSU, Pedestrain UE paraters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-1.5m for vehicle UE and pedestrain UE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- 5 m for UE type RSU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- 3 dBi for vehicle UE and UE type RSU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/>
                        <a:t>- 0 dBi for pedestrain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Antenna 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Omni 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3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Maximum transmit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23 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38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/>
                        <a:t>Noise figure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9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700"/>
              <a:t>생성 </a:t>
            </a:r>
            <a:r>
              <a:rPr lang="en-US" altLang="ko-KR" sz="2700"/>
              <a:t>Block diagram(Urban case)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BD773F8-6E77-48C4-AC58-F843712C2EB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4" name="직사각형 13"/>
          <p:cNvSpPr/>
          <p:nvPr/>
        </p:nvSpPr>
        <p:spPr>
          <a:xfrm>
            <a:off x="5148064" y="944724"/>
            <a:ext cx="3780472" cy="46805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Create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Road </a:t>
            </a:r>
          </a:p>
        </p:txBody>
      </p:sp>
      <p:cxnSp>
        <p:nvCxnSpPr>
          <p:cNvPr id="15" name="직선 화살표 연결선 14"/>
          <p:cNvCxnSpPr>
            <a:stCxn id="14" idx="2"/>
            <a:endCxn id="16" idx="0"/>
          </p:cNvCxnSpPr>
          <p:nvPr/>
        </p:nvCxnSpPr>
        <p:spPr>
          <a:xfrm rot="16200000" flipH="1">
            <a:off x="6966295" y="1484780"/>
            <a:ext cx="1440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5148064" y="1556785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(position)</a:t>
            </a:r>
          </a:p>
        </p:txBody>
      </p:sp>
      <p:cxnSp>
        <p:nvCxnSpPr>
          <p:cNvPr id="18" name="직선 화살표 연결선 17"/>
          <p:cNvCxnSpPr>
            <a:stCxn id="16" idx="2"/>
            <a:endCxn id="19" idx="0"/>
          </p:cNvCxnSpPr>
          <p:nvPr/>
        </p:nvCxnSpPr>
        <p:spPr>
          <a:xfrm rot="16200000" flipH="1">
            <a:off x="6966291" y="2096852"/>
            <a:ext cx="1440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19" name="직사각형 18"/>
          <p:cNvSpPr/>
          <p:nvPr/>
        </p:nvSpPr>
        <p:spPr>
          <a:xfrm>
            <a:off x="5148064" y="2168861"/>
            <a:ext cx="3780472" cy="43204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Set vehicle state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(direction, velocity...)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48064" y="2744889"/>
            <a:ext cx="3780472" cy="252031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V2V(Vehicle to Vehicle) link     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NxN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- t = 0 Init / t &gt; 0 Update V2I(Vehicle to Infrastructure)  link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- 1XN matrix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Large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Path loss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Shadowing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- Small scale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schemeClr val="tx2"/>
                </a:solidFill>
                <a:latin typeface="+mj-lt"/>
                <a:ea typeface="맑은 고딕"/>
              </a:rPr>
              <a:t>      - Fast fading</a:t>
            </a:r>
          </a:p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1100">
              <a:solidFill>
                <a:schemeClr val="tx2"/>
              </a:solidFill>
              <a:latin typeface="+mj-lt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8012" y="5373209"/>
            <a:ext cx="3780472" cy="468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schemeClr val="tx2"/>
                </a:solidFill>
                <a:latin typeface="+mj-lt"/>
                <a:ea typeface="맑은 고딕"/>
              </a:rPr>
              <a:t>Update vehicle position based on vehicle state</a:t>
            </a:r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 rot="5400000">
            <a:off x="6984271" y="5319181"/>
            <a:ext cx="108006" cy="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5" name="연결선: 꺾임 24"/>
          <p:cNvCxnSpPr>
            <a:stCxn id="22" idx="2"/>
            <a:endCxn id="21" idx="1"/>
          </p:cNvCxnSpPr>
          <p:nvPr/>
        </p:nvCxnSpPr>
        <p:spPr>
          <a:xfrm rot="5400000" flipH="1">
            <a:off x="5175045" y="3978065"/>
            <a:ext cx="1836222" cy="1890184"/>
          </a:xfrm>
          <a:prstGeom prst="bentConnector4">
            <a:avLst>
              <a:gd name="adj1" fmla="val -7345"/>
              <a:gd name="adj2" fmla="val 1073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8106" y="1933151"/>
            <a:ext cx="4403893" cy="344006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Vehicle-to-vehicle channels are updated during the simulation as follows: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Let N be the number of vehicle UE in system simulation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Initialization (at time 0)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N vehicle locations are generated per agreed drop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 (0) – NxN matrix generated as per vehicle locations and agreed channel models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Shadowing (in log domain): S(0) – NxN i.i.d. (with the exception that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shadowing between two vehicles should be the same in the two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directions) normal matrix generated as per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(0) – NxN i.i.d. processes with a common distribution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- Update (at time 100*n ms)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Vehicle locations are updated as per agreed update rules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PL(n) – N x N matrix generated as per updated vehicle locations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S(n) = exp(-D/D_corr) .* S(n-1) +sqrt{ (1-exp(-2*D/D_corr))}.*N_S(n)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- where N_S(n) is an NxN  i.i.d. (with the exception that shadowing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between two vehicles should be the same in the two directions)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normal matrix generated  as per the agreed shadowing model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D is the update distance matrix where D(i,j) is change in distance of 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link i to j from time n-1 to time n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Fading process is not impacted due to vehicle location updates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(fading is only updated due to time)</a:t>
            </a:r>
          </a:p>
          <a:p>
            <a:pPr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- UE performance should reflect fast fading variation within the subframe </a:t>
            </a:r>
          </a:p>
        </p:txBody>
      </p:sp>
      <p:cxnSp>
        <p:nvCxnSpPr>
          <p:cNvPr id="27" name="직선 화살표 연결선 26"/>
          <p:cNvCxnSpPr>
            <a:stCxn id="19" idx="2"/>
            <a:endCxn id="21" idx="0"/>
          </p:cNvCxnSpPr>
          <p:nvPr/>
        </p:nvCxnSpPr>
        <p:spPr>
          <a:xfrm rot="16200000" flipH="1">
            <a:off x="6966309" y="2672898"/>
            <a:ext cx="1439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69558" y="980728"/>
          <a:ext cx="8604885" cy="52795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Urban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Number of lanes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2 in each direction (4 lanes in total in eacy street)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Lane 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3.5m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5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Road grid size by the distance beetween intersections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433m * 250m</a:t>
                      </a:r>
                    </a:p>
                    <a:p>
                      <a:pPr>
                        <a:defRPr/>
                      </a:pPr>
                      <a:r>
                        <a:rPr lang="en-US" altLang="ko-KR" sz="1900"/>
                        <a:t>Note that 3 m is reserved for side walk per direction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Simulation area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Minimum [1299 m * 750 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80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Vehicle 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Average inter-vehicle distance in the same lane is 2.5 sec * absolute vehicle speed. Baseline: The same density/speed in all the lanes in one simulation.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900"/>
                        <a:t>Absolute vehicle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900"/>
                        <a:t>15 km/h,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Create Road(Urban case)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80" y="906385"/>
            <a:ext cx="4969939" cy="569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4477" y="908685"/>
            <a:ext cx="4401999" cy="50406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Drop vehicle, base station </a:t>
            </a:r>
            <a:r>
              <a:rPr lang="en-US" altLang="ko-KR" sz="2700"/>
              <a:t>(Urban case)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552" y="2667802"/>
            <a:ext cx="3143723" cy="3605513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2267744" y="4509120"/>
            <a:ext cx="3276364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2" name="직선 연결선 41"/>
          <p:cNvCxnSpPr/>
          <p:nvPr/>
        </p:nvCxnSpPr>
        <p:spPr>
          <a:xfrm flipV="1">
            <a:off x="2267744" y="1088740"/>
            <a:ext cx="3240360" cy="3096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3" name="직선 연결선 42"/>
          <p:cNvCxnSpPr/>
          <p:nvPr/>
        </p:nvCxnSpPr>
        <p:spPr>
          <a:xfrm flipV="1">
            <a:off x="2483768" y="1052736"/>
            <a:ext cx="6336704" cy="3132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44" name="직선 연결선 43"/>
          <p:cNvCxnSpPr/>
          <p:nvPr/>
        </p:nvCxnSpPr>
        <p:spPr>
          <a:xfrm>
            <a:off x="2447764" y="4545124"/>
            <a:ext cx="6336704" cy="1116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grpSp>
        <p:nvGrpSpPr>
          <p:cNvPr id="61" name="그룹 60"/>
          <p:cNvGrpSpPr/>
          <p:nvPr/>
        </p:nvGrpSpPr>
        <p:grpSpPr>
          <a:xfrm>
            <a:off x="7213054" y="3248980"/>
            <a:ext cx="203262" cy="540060"/>
            <a:chOff x="2640546" y="836712"/>
            <a:chExt cx="888770" cy="1692188"/>
          </a:xfrm>
        </p:grpSpPr>
        <p:sp>
          <p:nvSpPr>
            <p:cNvPr id="50" name="이등변 삼각형 49"/>
            <p:cNvSpPr/>
            <p:nvPr/>
          </p:nvSpPr>
          <p:spPr>
            <a:xfrm>
              <a:off x="2907432" y="1088740"/>
              <a:ext cx="360040" cy="1440160"/>
            </a:xfrm>
            <a:prstGeom prst="triangle">
              <a:avLst>
                <a:gd name="adj" fmla="val 50000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051448" y="1592796"/>
              <a:ext cx="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2" name="직선 연결선 51"/>
            <p:cNvCxnSpPr>
              <a:stCxn id="50" idx="1"/>
              <a:endCxn id="50" idx="5"/>
            </p:cNvCxnSpPr>
            <p:nvPr/>
          </p:nvCxnSpPr>
          <p:spPr>
            <a:xfrm>
              <a:off x="2997442" y="1808820"/>
              <a:ext cx="1800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>
              <a:off x="2951820" y="2096852"/>
              <a:ext cx="2520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sp>
          <p:nvSpPr>
            <p:cNvPr id="55" name="막힌 원호 54"/>
            <p:cNvSpPr/>
            <p:nvPr/>
          </p:nvSpPr>
          <p:spPr>
            <a:xfrm rot="5400000">
              <a:off x="2965267" y="1073990"/>
              <a:ext cx="576064" cy="389539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6" name="막힌 원호 55"/>
            <p:cNvSpPr/>
            <p:nvPr/>
          </p:nvSpPr>
          <p:spPr>
            <a:xfrm rot="5400000">
              <a:off x="2918887" y="1054375"/>
              <a:ext cx="823381" cy="397476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8" name="막힌 원호 57"/>
            <p:cNvSpPr/>
            <p:nvPr/>
          </p:nvSpPr>
          <p:spPr>
            <a:xfrm rot="16200000">
              <a:off x="2647073" y="1077959"/>
              <a:ext cx="576064" cy="381602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59" name="막힌 원호 58"/>
            <p:cNvSpPr/>
            <p:nvPr/>
          </p:nvSpPr>
          <p:spPr>
            <a:xfrm rot="16200000">
              <a:off x="2433176" y="1044082"/>
              <a:ext cx="828092" cy="413351"/>
            </a:xfrm>
            <a:prstGeom prst="blockArc">
              <a:avLst>
                <a:gd name="adj1" fmla="val 10800000"/>
                <a:gd name="adj2" fmla="val 310908"/>
                <a:gd name="adj3" fmla="val 9375"/>
              </a:avLst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372200" y="2412652"/>
            <a:ext cx="119384" cy="80243"/>
            <a:chOff x="1439652" y="1484784"/>
            <a:chExt cx="1152128" cy="576064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6" name="사각형: 둥근 모서리 6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67" name="사각형: 둥근 모서리 6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616116" y="3717032"/>
            <a:ext cx="119384" cy="80243"/>
            <a:chOff x="1439652" y="1484784"/>
            <a:chExt cx="1152128" cy="576064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5" name="사각형: 둥근 모서리 7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6" name="사각형: 둥근 모서리 7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476951" y="1844824"/>
            <a:ext cx="119384" cy="80243"/>
            <a:chOff x="1439652" y="1484784"/>
            <a:chExt cx="1152128" cy="576064"/>
          </a:xfrm>
        </p:grpSpPr>
        <p:sp>
          <p:nvSpPr>
            <p:cNvPr id="78" name="순서도: 대체 처리 77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2" name="사각형: 둥근 모서리 81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3" name="사각형: 둥근 모서리 82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800987" y="2916709"/>
            <a:ext cx="119384" cy="80243"/>
            <a:chOff x="1439652" y="1484784"/>
            <a:chExt cx="1152128" cy="576064"/>
          </a:xfrm>
        </p:grpSpPr>
        <p:sp>
          <p:nvSpPr>
            <p:cNvPr id="85" name="순서도: 대체 처리 84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89" name="사각형: 둥근 모서리 88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0" name="사각형: 둥근 모서리 89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404943" y="5553236"/>
            <a:ext cx="119384" cy="80243"/>
            <a:chOff x="1439652" y="1484784"/>
            <a:chExt cx="1152128" cy="576064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6" name="사각형: 둥근 모서리 95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97" name="사각형: 둥근 모서리 96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504843" y="4788917"/>
            <a:ext cx="119384" cy="80243"/>
            <a:chOff x="1439652" y="1484784"/>
            <a:chExt cx="1152128" cy="576064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3" name="사각형: 둥근 모서리 10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4" name="사각형: 둥근 모서리 10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476951" y="4401108"/>
            <a:ext cx="119384" cy="80243"/>
            <a:chOff x="1439652" y="1484784"/>
            <a:chExt cx="1152128" cy="576064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0" name="사각형: 둥근 모서리 10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1" name="사각형: 둥근 모서리 11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6696236" y="4860925"/>
            <a:ext cx="119384" cy="80243"/>
            <a:chOff x="1439652" y="1484784"/>
            <a:chExt cx="1152128" cy="576064"/>
          </a:xfrm>
        </p:grpSpPr>
        <p:sp>
          <p:nvSpPr>
            <p:cNvPr id="113" name="순서도: 대체 처리 112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7" name="사각형: 둥근 모서리 116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18" name="사각형: 둥근 모서리 117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8629079" y="2448657"/>
            <a:ext cx="119384" cy="80243"/>
            <a:chOff x="1439652" y="1484784"/>
            <a:chExt cx="1152128" cy="576064"/>
          </a:xfrm>
        </p:grpSpPr>
        <p:sp>
          <p:nvSpPr>
            <p:cNvPr id="120" name="순서도: 대체 처리 119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4" name="사각형: 둥근 모서리 123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5" name="사각형: 둥근 모서리 124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892775" y="5445224"/>
            <a:ext cx="119384" cy="80243"/>
            <a:chOff x="1439652" y="1484784"/>
            <a:chExt cx="1152128" cy="576064"/>
          </a:xfrm>
        </p:grpSpPr>
        <p:sp>
          <p:nvSpPr>
            <p:cNvPr id="127" name="순서도: 대체 처리 126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8" name="순서도: 대체 처리 127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1" name="사각형: 둥근 모서리 130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2" name="사각형: 둥근 모서리 131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6504843" y="1268760"/>
            <a:ext cx="119384" cy="80243"/>
            <a:chOff x="1439652" y="1484784"/>
            <a:chExt cx="1152128" cy="576064"/>
          </a:xfrm>
        </p:grpSpPr>
        <p:sp>
          <p:nvSpPr>
            <p:cNvPr id="134" name="순서도: 대체 처리 133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8" name="사각형: 둥근 모서리 137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39" name="사각형: 둥근 모서리 138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920372" y="1044501"/>
            <a:ext cx="119384" cy="80243"/>
            <a:chOff x="1439652" y="1484784"/>
            <a:chExt cx="1152128" cy="576064"/>
          </a:xfrm>
        </p:grpSpPr>
        <p:sp>
          <p:nvSpPr>
            <p:cNvPr id="141" name="순서도: 대체 처리 140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5" name="사각형: 둥근 모서리 144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46" name="사각형: 둥근 모서리 145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0" y="920426"/>
            <a:ext cx="4815840" cy="79216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UEs are dropped on the roads according to spatial Poisson process.</a:t>
            </a: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Vehicle density is determined by the vehicle speed</a:t>
            </a:r>
          </a:p>
          <a:p>
            <a:pPr marL="342900" indent="-342900" eaLnBrk="0" hangingPunct="0">
              <a:spcBef>
                <a:spcPct val="20000"/>
              </a:spcBef>
              <a:buSzPct val="120000"/>
              <a:buFont typeface="Wingdings"/>
              <a:buChar char="§"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macro eNB is 500 m and the wrap around model in </a:t>
            </a:r>
          </a:p>
          <a:p>
            <a:pPr marL="0" indent="0" eaLnBrk="0" hangingPunct="0">
              <a:spcBef>
                <a:spcPct val="20000"/>
              </a:spcBef>
              <a:buSzPct val="120000"/>
              <a:buFont typeface="Wingdings"/>
              <a:buNone/>
              <a:defRPr/>
            </a:pPr>
            <a:r>
              <a:rPr lang="en-US" altLang="ko-KR" sz="1000">
                <a:solidFill>
                  <a:srgbClr val="000000"/>
                </a:solidFill>
                <a:latin typeface="+mn-lt"/>
                <a:ea typeface="맑은 고딕"/>
              </a:rPr>
              <a:t>          Figure A.1.3-1 is used.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7476951" y="1340768"/>
            <a:ext cx="119384" cy="80243"/>
            <a:chOff x="1439652" y="1484784"/>
            <a:chExt cx="1152128" cy="576064"/>
          </a:xfrm>
        </p:grpSpPr>
        <p:sp>
          <p:nvSpPr>
            <p:cNvPr id="149" name="순서도: 대체 처리 148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0" name="순서도: 대체 처리 149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3" name="사각형: 둥근 모서리 152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4" name="사각형: 둥근 모서리 153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7476951" y="2348880"/>
            <a:ext cx="119384" cy="80243"/>
            <a:chOff x="1439652" y="1484784"/>
            <a:chExt cx="1152128" cy="576064"/>
          </a:xfrm>
        </p:grpSpPr>
        <p:sp>
          <p:nvSpPr>
            <p:cNvPr id="156" name="순서도: 대체 처리 155"/>
            <p:cNvSpPr/>
            <p:nvPr/>
          </p:nvSpPr>
          <p:spPr>
            <a:xfrm>
              <a:off x="1439652" y="1628800"/>
              <a:ext cx="1152128" cy="360040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1655676" y="1484784"/>
              <a:ext cx="828092" cy="324036"/>
            </a:xfrm>
            <a:prstGeom prst="flowChartAlternateProcess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1727684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2159732" y="1880828"/>
              <a:ext cx="252028" cy="180020"/>
            </a:xfrm>
            <a:prstGeom prst="ellipse">
              <a:avLst/>
            </a:prstGeom>
            <a:solidFill>
              <a:schemeClr val="dk2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0" name="사각형: 둥근 모서리 159"/>
            <p:cNvSpPr/>
            <p:nvPr/>
          </p:nvSpPr>
          <p:spPr>
            <a:xfrm>
              <a:off x="176368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  <p:sp>
          <p:nvSpPr>
            <p:cNvPr id="161" name="사각형: 둥근 모서리 160"/>
            <p:cNvSpPr/>
            <p:nvPr/>
          </p:nvSpPr>
          <p:spPr>
            <a:xfrm>
              <a:off x="2123728" y="1556792"/>
              <a:ext cx="288032" cy="108012"/>
            </a:xfrm>
            <a:prstGeom prst="roundRect">
              <a:avLst>
                <a:gd name="adj" fmla="val 16667"/>
              </a:avLst>
            </a:prstGeom>
            <a:solidFill>
              <a:srgbClr val="42C7F1"/>
            </a:solidFill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>
                <a:solidFill>
                  <a:schemeClr val="tx2"/>
                </a:solidFill>
                <a:latin typeface="+mj-lt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>
                <a:solidFill>
                  <a:schemeClr val="tx2"/>
                </a:solidFill>
                <a:latin typeface="+mj-lt"/>
                <a:ea typeface="맑은 고딕"/>
              </a:rPr>
              <a:t>Set vehicle UE’s </a:t>
            </a:r>
            <a:r>
              <a:rPr lang="en-US" altLang="ko-KR" sz="2700"/>
              <a:t>state</a:t>
            </a:r>
          </a:p>
        </p:txBody>
      </p:sp>
      <p:graphicFrame>
        <p:nvGraphicFramePr>
          <p:cNvPr id="162" name="표 161"/>
          <p:cNvGraphicFramePr>
            <a:graphicFrameLocks noGrp="1"/>
          </p:cNvGraphicFramePr>
          <p:nvPr/>
        </p:nvGraphicFramePr>
        <p:xfrm>
          <a:off x="3077880" y="5075706"/>
          <a:ext cx="3366327" cy="16088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9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Vehicle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Absolute vehicle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61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 km/h or 60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02" name="그룹 301"/>
          <p:cNvGrpSpPr/>
          <p:nvPr/>
        </p:nvGrpSpPr>
        <p:grpSpPr>
          <a:xfrm>
            <a:off x="2447764" y="872716"/>
            <a:ext cx="4644516" cy="4140460"/>
            <a:chOff x="3617893" y="1024967"/>
            <a:chExt cx="1908213" cy="2124236"/>
          </a:xfrm>
        </p:grpSpPr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3"/>
            <a:srcRect l="37020" t="16430" r="19630" b="41430"/>
            <a:stretch>
              <a:fillRect/>
            </a:stretch>
          </p:blipFill>
          <p:spPr>
            <a:xfrm>
              <a:off x="3617893" y="1024967"/>
              <a:ext cx="1908213" cy="2124236"/>
            </a:xfrm>
            <a:prstGeom prst="rect">
              <a:avLst/>
            </a:prstGeom>
          </p:spPr>
        </p:pic>
        <p:grpSp>
          <p:nvGrpSpPr>
            <p:cNvPr id="279" name="그룹 278"/>
            <p:cNvGrpSpPr/>
            <p:nvPr/>
          </p:nvGrpSpPr>
          <p:grpSpPr>
            <a:xfrm>
              <a:off x="3905926" y="1700808"/>
              <a:ext cx="119384" cy="80243"/>
              <a:chOff x="1439652" y="1484784"/>
              <a:chExt cx="1152128" cy="576064"/>
            </a:xfrm>
          </p:grpSpPr>
          <p:sp>
            <p:nvSpPr>
              <p:cNvPr id="280" name="순서도: 대체 처리 279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1" name="순서도: 대체 처리 280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4" name="사각형: 둥근 모서리 283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5" name="사각형: 둥근 모서리 284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86" name="그룹 285"/>
            <p:cNvGrpSpPr/>
            <p:nvPr/>
          </p:nvGrpSpPr>
          <p:grpSpPr>
            <a:xfrm>
              <a:off x="5010677" y="1132979"/>
              <a:ext cx="119384" cy="80243"/>
              <a:chOff x="1439652" y="1484784"/>
              <a:chExt cx="1152128" cy="576064"/>
            </a:xfrm>
          </p:grpSpPr>
          <p:sp>
            <p:nvSpPr>
              <p:cNvPr id="287" name="순서도: 대체 처리 286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8" name="순서도: 대체 처리 287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1" name="사각형: 둥근 모서리 290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2" name="사각형: 둥근 모서리 291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  <p:grpSp>
          <p:nvGrpSpPr>
            <p:cNvPr id="295" name="그룹 294"/>
            <p:cNvGrpSpPr/>
            <p:nvPr/>
          </p:nvGrpSpPr>
          <p:grpSpPr>
            <a:xfrm>
              <a:off x="4218589" y="2636912"/>
              <a:ext cx="119384" cy="80243"/>
              <a:chOff x="1439652" y="1484784"/>
              <a:chExt cx="1152128" cy="576064"/>
            </a:xfrm>
          </p:grpSpPr>
          <p:sp>
            <p:nvSpPr>
              <p:cNvPr id="296" name="순서도: 대체 처리 295"/>
              <p:cNvSpPr/>
              <p:nvPr/>
            </p:nvSpPr>
            <p:spPr>
              <a:xfrm>
                <a:off x="1439652" y="1628800"/>
                <a:ext cx="1152128" cy="360040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7" name="순서도: 대체 처리 296"/>
              <p:cNvSpPr/>
              <p:nvPr/>
            </p:nvSpPr>
            <p:spPr>
              <a:xfrm>
                <a:off x="1655676" y="1484784"/>
                <a:ext cx="828092" cy="324036"/>
              </a:xfrm>
              <a:prstGeom prst="flowChartAlternateProcess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1727684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2159732" y="1880828"/>
                <a:ext cx="252028" cy="180020"/>
              </a:xfrm>
              <a:prstGeom prst="ellipse">
                <a:avLst/>
              </a:prstGeom>
              <a:solidFill>
                <a:schemeClr val="dk2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0" name="사각형: 둥근 모서리 299"/>
              <p:cNvSpPr/>
              <p:nvPr/>
            </p:nvSpPr>
            <p:spPr>
              <a:xfrm>
                <a:off x="176368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  <p:sp>
            <p:nvSpPr>
              <p:cNvPr id="301" name="사각형: 둥근 모서리 300"/>
              <p:cNvSpPr/>
              <p:nvPr/>
            </p:nvSpPr>
            <p:spPr>
              <a:xfrm>
                <a:off x="2123728" y="1556792"/>
                <a:ext cx="288032" cy="108012"/>
              </a:xfrm>
              <a:prstGeom prst="roundRect">
                <a:avLst>
                  <a:gd name="adj" fmla="val 16667"/>
                </a:avLst>
              </a:prstGeom>
              <a:solidFill>
                <a:srgbClr val="42C7F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>
                  <a:solidFill>
                    <a:schemeClr val="tx2"/>
                  </a:solidFill>
                  <a:latin typeface="+mj-lt"/>
                  <a:ea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ample presentation slides">
  <a:themeElements>
    <a:clrScheme name="Sample presentation slides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사용자 지정 1">
      <a:majorFont>
        <a:latin typeface="Arial"/>
        <a:ea typeface="맑은고딕"/>
        <a:cs typeface=""/>
      </a:majorFont>
      <a:minorFont>
        <a:latin typeface="Arial"/>
        <a:ea typeface="맑은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tx2"/>
          </a:solidFill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dirty="0" smtClean="0">
            <a:solidFill>
              <a:schemeClr val="tx2"/>
            </a:solidFill>
            <a:latin typeface="+mj-lt"/>
            <a:ea typeface="맑은 고딕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>
        <a:noFill/>
        <a:ln w="9525">
          <a:noFill/>
          <a:miter/>
        </a:ln>
      </a:spPr>
      <a:bodyPr vert="horz" wrap="square" lIns="91440" tIns="45720" rIns="91440" bIns="45720" anchor="t" anchorCtr="0">
        <a:prstTxWarp prst="textNoShape">
          <a:avLst/>
        </a:prstTxWarp>
        <a:spAutoFit/>
      </a:bodyPr>
      <a:lstStyle>
        <a:defPPr marL="342900" indent="-342900" eaLnBrk="0" hangingPunct="0">
          <a:spcBef>
            <a:spcPct val="20000"/>
          </a:spcBef>
          <a:buSzPct val="120000"/>
          <a:buFont typeface="Wingdings"/>
          <a:buChar char="§"/>
          <a:defRPr lang="en-US" altLang="ko-KR" sz="2200">
            <a:solidFill>
              <a:srgbClr val="000000"/>
            </a:solidFill>
            <a:latin typeface="+mn-lt"/>
            <a:ea typeface="맑은 고딕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955</ep:Words>
  <ep:PresentationFormat>화면 슬라이드 쇼(4:3)</ep:PresentationFormat>
  <ep:Paragraphs>143</ep:Paragraphs>
  <ep:Slides>20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Sample presentation slides</vt:lpstr>
      <vt:lpstr>3GPP TR 36.885 v14.0.0 3rd Generation Partnership Project; Technical Specification Group Radio Access Network; Study on LTE-based V2X Services; (Release 14)  PC5-based V2V, V2I Channel model Urban case</vt:lpstr>
      <vt:lpstr>Contents</vt:lpstr>
      <vt:lpstr>Symbols</vt:lpstr>
      <vt:lpstr>시나리오 및 하이퍼 파라미터 값 선정</vt:lpstr>
      <vt:lpstr>생성 Block diagram(Urban case)</vt:lpstr>
      <vt:lpstr>Create Road</vt:lpstr>
      <vt:lpstr>Create Road(Urban case)</vt:lpstr>
      <vt:lpstr>Drop vehicle, base station (Urban case)</vt:lpstr>
      <vt:lpstr>Set vehicle UE’s state</vt:lpstr>
      <vt:lpstr>Set vehicle UE’s state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Initialize V2V(Vehicle to Vehicle) link</vt:lpstr>
      <vt:lpstr>Overall V2V(Vehicle to Vehicle) link</vt:lpstr>
      <vt:lpstr>Development Environment</vt:lpstr>
      <vt:lpstr>Reference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2008-05-23T18:41:33.000</dcterms:created>
  <dc:creator>Jaewoo So</dc:creator>
  <cp:lastModifiedBy>CNL-B3</cp:lastModifiedBy>
  <dcterms:modified xsi:type="dcterms:W3CDTF">2021-09-06T12:23:25.783</dcterms:modified>
  <cp:revision>8633</cp:revision>
  <dc:title>Click to add title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