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0"/>
  </p:notesMasterIdLst>
  <p:sldIdLst>
    <p:sldId id="256" r:id="rId3"/>
    <p:sldId id="273" r:id="rId4"/>
    <p:sldId id="262" r:id="rId5"/>
    <p:sldId id="272" r:id="rId6"/>
    <p:sldId id="274" r:id="rId7"/>
    <p:sldId id="275" r:id="rId8"/>
    <p:sldId id="276" r:id="rId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B0600000101010101" charset="0"/>
      <p:regular r:id="rId16"/>
      <p:bold r:id="rId17"/>
    </p:embeddedFont>
    <p:embeddedFont>
      <p:font typeface="Helvetica Neue" panose="020B0600000101010101" charset="0"/>
      <p:regular r:id="rId18"/>
      <p:bold r:id="rId19"/>
      <p:italic r:id="rId20"/>
      <p:boldItalic r:id="rId21"/>
    </p:embeddedFont>
    <p:embeddedFont>
      <p:font typeface="배달의민족 도현" panose="020B0600000101010101" pitchFamily="50" charset="-127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36" autoAdjust="0"/>
  </p:normalViewPr>
  <p:slideViewPr>
    <p:cSldViewPr snapToGrid="0">
      <p:cViewPr varScale="1">
        <p:scale>
          <a:sx n="211" d="100"/>
          <a:sy n="211" d="100"/>
        </p:scale>
        <p:origin x="19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badi" panose="020B0604020104020204" pitchFamily="34" charset="0"/>
        <a:ea typeface="Abadi" panose="020B0604020104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1dcbc3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d11dcbc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47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856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7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06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93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badi" panose="020B0604020104020204" pitchFamily="34" charset="0"/>
                <a:ea typeface="Abadi" panose="020B0604020104020204" pitchFamily="34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badi" panose="020B0604020104020204" pitchFamily="34" charset="0"/>
                <a:ea typeface="Abadi" panose="020B0604020104020204" pitchFamily="34" charset="0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badi" panose="020B0604020104020204" pitchFamily="34" charset="0"/>
                <a:ea typeface="Abadi" panose="020B0604020104020204" pitchFamily="34" charset="0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badi" panose="020B0604020104020204" pitchFamily="34" charset="0"/>
                <a:ea typeface="Abadi" panose="020B0604020104020204" pitchFamily="34" charset="0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badi" panose="020B0604020104020204" pitchFamily="34" charset="0"/>
                <a:ea typeface="Abadi" panose="020B0604020104020204" pitchFamily="34" charset="0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badi" panose="020B0604020104020204" pitchFamily="34" charset="0"/>
                <a:ea typeface="Abadi" panose="020B0604020104020204" pitchFamily="34" charset="0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badi" panose="020B0604020104020204" pitchFamily="34" charset="0"/>
                <a:ea typeface="Abadi" panose="020B0604020104020204" pitchFamily="34" charset="0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badi" panose="020B0604020104020204" pitchFamily="34" charset="0"/>
                <a:ea typeface="Abadi" panose="020B0604020104020204" pitchFamily="34" charset="0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adi" panose="020B0604020104020204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Abadi" panose="020B060402010402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500">
              <a:latin typeface="Abadi" panose="020B0604020104020204" pitchFamily="34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nkim+m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hunkim/DeepLearningZeroToAl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b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ko-KR" altLang="en-US" sz="27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선형 회귀</a:t>
            </a: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body" idx="1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226031" y="14502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Abadi" panose="020B0604020104020204" pitchFamily="34" charset="0"/>
                </a:rPr>
                <a:t>With TF 2.0!</a:t>
              </a:r>
              <a:endParaRPr sz="1800">
                <a:latin typeface="Abadi" panose="020B0604020104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9;p37">
            <a:extLst>
              <a:ext uri="{FF2B5EF4-FFF2-40B4-BE49-F238E27FC236}">
                <a16:creationId xmlns:a16="http://schemas.microsoft.com/office/drawing/2014/main" id="{CAA6C19F-C459-4546-B81B-3AA28F885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2242" y="69765"/>
            <a:ext cx="5711952" cy="634155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입력과 출력 데이터 준비 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Google Shape;183;p37">
            <a:extLst>
              <a:ext uri="{FF2B5EF4-FFF2-40B4-BE49-F238E27FC236}">
                <a16:creationId xmlns:a16="http://schemas.microsoft.com/office/drawing/2014/main" id="{96477BF0-11A5-4C94-B22B-35F55980B6C4}"/>
              </a:ext>
            </a:extLst>
          </p:cNvPr>
          <p:cNvSpPr txBox="1"/>
          <p:nvPr/>
        </p:nvSpPr>
        <p:spPr>
          <a:xfrm>
            <a:off x="294168" y="809891"/>
            <a:ext cx="8233659" cy="142243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C81847C-E91A-402A-8311-9FEDA990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3" y="940081"/>
            <a:ext cx="4086225" cy="1162050"/>
          </a:xfrm>
          <a:prstGeom prst="rect">
            <a:avLst/>
          </a:prstGeom>
        </p:spPr>
      </p:pic>
      <p:sp>
        <p:nvSpPr>
          <p:cNvPr id="19" name="Google Shape;183;p37">
            <a:extLst>
              <a:ext uri="{FF2B5EF4-FFF2-40B4-BE49-F238E27FC236}">
                <a16:creationId xmlns:a16="http://schemas.microsoft.com/office/drawing/2014/main" id="{024B308A-E485-4104-A5AD-B7C487E5F27B}"/>
              </a:ext>
            </a:extLst>
          </p:cNvPr>
          <p:cNvSpPr txBox="1"/>
          <p:nvPr/>
        </p:nvSpPr>
        <p:spPr>
          <a:xfrm>
            <a:off x="2379983" y="2940360"/>
            <a:ext cx="244345" cy="126305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4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9D5E7B-14B6-44E8-B095-E54490900BC4}"/>
              </a:ext>
            </a:extLst>
          </p:cNvPr>
          <p:cNvCxnSpPr/>
          <p:nvPr/>
        </p:nvCxnSpPr>
        <p:spPr>
          <a:xfrm>
            <a:off x="2798064" y="3571889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Google Shape;183;p37">
            <a:extLst>
              <a:ext uri="{FF2B5EF4-FFF2-40B4-BE49-F238E27FC236}">
                <a16:creationId xmlns:a16="http://schemas.microsoft.com/office/drawing/2014/main" id="{270E6507-030B-49C2-967E-8E2178220DE0}"/>
              </a:ext>
            </a:extLst>
          </p:cNvPr>
          <p:cNvSpPr txBox="1"/>
          <p:nvPr/>
        </p:nvSpPr>
        <p:spPr>
          <a:xfrm>
            <a:off x="6090316" y="2940360"/>
            <a:ext cx="244345" cy="126305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5</a:t>
            </a:r>
            <a:endParaRPr lang="en-US" altLang="ko-KR"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7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9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9EF6F-2A4F-4BE6-8E5C-B616038E169F}"/>
              </a:ext>
            </a:extLst>
          </p:cNvPr>
          <p:cNvSpPr txBox="1"/>
          <p:nvPr/>
        </p:nvSpPr>
        <p:spPr>
          <a:xfrm>
            <a:off x="2181394" y="259025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06F3C-8CBC-4C9F-BCC0-F04D3A7DCEC2}"/>
              </a:ext>
            </a:extLst>
          </p:cNvPr>
          <p:cNvSpPr txBox="1"/>
          <p:nvPr/>
        </p:nvSpPr>
        <p:spPr>
          <a:xfrm>
            <a:off x="4062010" y="341799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3D4C21-0AD8-4D2B-A0F4-360F46FFD858}"/>
              </a:ext>
            </a:extLst>
          </p:cNvPr>
          <p:cNvCxnSpPr/>
          <p:nvPr/>
        </p:nvCxnSpPr>
        <p:spPr>
          <a:xfrm>
            <a:off x="4717674" y="3546034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8DE9CA-1173-4BB5-8E79-F9379AB911AE}"/>
              </a:ext>
            </a:extLst>
          </p:cNvPr>
          <p:cNvSpPr txBox="1"/>
          <p:nvPr/>
        </p:nvSpPr>
        <p:spPr>
          <a:xfrm>
            <a:off x="5578340" y="2517382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Real output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4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E8EAEA08-B432-4CC3-8C2E-E24A15295440}"/>
              </a:ext>
            </a:extLst>
          </p:cNvPr>
          <p:cNvSpPr txBox="1">
            <a:spLocks/>
          </p:cNvSpPr>
          <p:nvPr/>
        </p:nvSpPr>
        <p:spPr>
          <a:xfrm>
            <a:off x="1437132" y="96705"/>
            <a:ext cx="5711952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생성과 레이어 추가</a:t>
            </a:r>
          </a:p>
        </p:txBody>
      </p:sp>
      <p:sp>
        <p:nvSpPr>
          <p:cNvPr id="9" name="Google Shape;183;p37">
            <a:extLst>
              <a:ext uri="{FF2B5EF4-FFF2-40B4-BE49-F238E27FC236}">
                <a16:creationId xmlns:a16="http://schemas.microsoft.com/office/drawing/2014/main" id="{4146F381-CFAC-4045-A27C-A5B18EDB3F76}"/>
              </a:ext>
            </a:extLst>
          </p:cNvPr>
          <p:cNvSpPr txBox="1"/>
          <p:nvPr/>
        </p:nvSpPr>
        <p:spPr>
          <a:xfrm>
            <a:off x="266736" y="772452"/>
            <a:ext cx="8648664" cy="1614131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AD9EC2-DFE0-4B8E-B9E1-F7F999FF9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1" y="935716"/>
            <a:ext cx="5686425" cy="1400175"/>
          </a:xfrm>
          <a:prstGeom prst="rect">
            <a:avLst/>
          </a:prstGeom>
        </p:spPr>
      </p:pic>
      <p:sp>
        <p:nvSpPr>
          <p:cNvPr id="14" name="Google Shape;183;p37">
            <a:extLst>
              <a:ext uri="{FF2B5EF4-FFF2-40B4-BE49-F238E27FC236}">
                <a16:creationId xmlns:a16="http://schemas.microsoft.com/office/drawing/2014/main" id="{0756CD02-E272-4F71-B153-BFADF6A99DA3}"/>
              </a:ext>
            </a:extLst>
          </p:cNvPr>
          <p:cNvSpPr txBox="1"/>
          <p:nvPr/>
        </p:nvSpPr>
        <p:spPr>
          <a:xfrm>
            <a:off x="1348377" y="3153720"/>
            <a:ext cx="244345" cy="126305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4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16" name="Google Shape;183;p37">
            <a:extLst>
              <a:ext uri="{FF2B5EF4-FFF2-40B4-BE49-F238E27FC236}">
                <a16:creationId xmlns:a16="http://schemas.microsoft.com/office/drawing/2014/main" id="{BEBBA004-5DB3-4551-9910-15AB40C0F426}"/>
              </a:ext>
            </a:extLst>
          </p:cNvPr>
          <p:cNvSpPr txBox="1"/>
          <p:nvPr/>
        </p:nvSpPr>
        <p:spPr>
          <a:xfrm>
            <a:off x="7372167" y="3153720"/>
            <a:ext cx="244345" cy="126305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5</a:t>
            </a:r>
            <a:endParaRPr lang="en-US" altLang="ko-KR"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7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9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5AB93-A3AB-42C7-B305-A6CEC781FAE7}"/>
              </a:ext>
            </a:extLst>
          </p:cNvPr>
          <p:cNvSpPr txBox="1"/>
          <p:nvPr/>
        </p:nvSpPr>
        <p:spPr>
          <a:xfrm>
            <a:off x="1149788" y="2803611"/>
            <a:ext cx="64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7A472-52B6-4269-B728-913CA4F4945C}"/>
              </a:ext>
            </a:extLst>
          </p:cNvPr>
          <p:cNvSpPr txBox="1"/>
          <p:nvPr/>
        </p:nvSpPr>
        <p:spPr>
          <a:xfrm>
            <a:off x="6877824" y="270615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Real output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Google Shape;183;p37">
            <a:extLst>
              <a:ext uri="{FF2B5EF4-FFF2-40B4-BE49-F238E27FC236}">
                <a16:creationId xmlns:a16="http://schemas.microsoft.com/office/drawing/2014/main" id="{583D4D84-0C2A-4037-B2FC-73CADD11C3B3}"/>
              </a:ext>
            </a:extLst>
          </p:cNvPr>
          <p:cNvSpPr txBox="1"/>
          <p:nvPr/>
        </p:nvSpPr>
        <p:spPr>
          <a:xfrm>
            <a:off x="2307884" y="3065671"/>
            <a:ext cx="2884932" cy="1305377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DF1E9-EE48-4177-983F-FDB5686D99BB}"/>
              </a:ext>
            </a:extLst>
          </p:cNvPr>
          <p:cNvSpPr txBox="1"/>
          <p:nvPr/>
        </p:nvSpPr>
        <p:spPr>
          <a:xfrm>
            <a:off x="2541724" y="272600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Google Shape;183;p37">
            <a:extLst>
              <a:ext uri="{FF2B5EF4-FFF2-40B4-BE49-F238E27FC236}">
                <a16:creationId xmlns:a16="http://schemas.microsoft.com/office/drawing/2014/main" id="{4988DE06-7D36-4AE5-9DCE-52FC033255E9}"/>
              </a:ext>
            </a:extLst>
          </p:cNvPr>
          <p:cNvSpPr txBox="1"/>
          <p:nvPr/>
        </p:nvSpPr>
        <p:spPr>
          <a:xfrm>
            <a:off x="2913781" y="3464160"/>
            <a:ext cx="1543108" cy="681228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5C5EEF-470F-493A-846A-78D8DFA820B9}"/>
              </a:ext>
            </a:extLst>
          </p:cNvPr>
          <p:cNvSpPr txBox="1"/>
          <p:nvPr/>
        </p:nvSpPr>
        <p:spPr>
          <a:xfrm>
            <a:off x="2845790" y="3111027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dense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7" name="Google Shape;158;p35">
            <a:extLst>
              <a:ext uri="{FF2B5EF4-FFF2-40B4-BE49-F238E27FC236}">
                <a16:creationId xmlns:a16="http://schemas.microsoft.com/office/drawing/2014/main" id="{B2801B25-9165-4A26-AB42-7481D27004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1772" y="3718359"/>
            <a:ext cx="1407125" cy="25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83;p37">
            <a:extLst>
              <a:ext uri="{FF2B5EF4-FFF2-40B4-BE49-F238E27FC236}">
                <a16:creationId xmlns:a16="http://schemas.microsoft.com/office/drawing/2014/main" id="{2554304C-1787-4318-8B46-CB9AA8645C5C}"/>
              </a:ext>
            </a:extLst>
          </p:cNvPr>
          <p:cNvSpPr txBox="1"/>
          <p:nvPr/>
        </p:nvSpPr>
        <p:spPr>
          <a:xfrm>
            <a:off x="5801224" y="3153721"/>
            <a:ext cx="244345" cy="126305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?</a:t>
            </a:r>
            <a:endParaRPr lang="en-US" altLang="ko-KR"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?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252BD9-7DE7-4C8F-BC95-0CC5DA59191F}"/>
              </a:ext>
            </a:extLst>
          </p:cNvPr>
          <p:cNvSpPr txBox="1"/>
          <p:nvPr/>
        </p:nvSpPr>
        <p:spPr>
          <a:xfrm>
            <a:off x="5525690" y="2579920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</a:t>
            </a:r>
          </a:p>
          <a:p>
            <a:pPr algn="ctr"/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H(x)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1404460-2F08-425D-9255-0FDCCA8B84E1}"/>
              </a:ext>
            </a:extLst>
          </p:cNvPr>
          <p:cNvCxnSpPr>
            <a:cxnSpLocks/>
          </p:cNvCxnSpPr>
          <p:nvPr/>
        </p:nvCxnSpPr>
        <p:spPr>
          <a:xfrm>
            <a:off x="4722876" y="3785250"/>
            <a:ext cx="8548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6D9AD9-E7F2-4FA5-9DEC-8EF390948A23}"/>
              </a:ext>
            </a:extLst>
          </p:cNvPr>
          <p:cNvCxnSpPr>
            <a:cxnSpLocks/>
          </p:cNvCxnSpPr>
          <p:nvPr/>
        </p:nvCxnSpPr>
        <p:spPr>
          <a:xfrm>
            <a:off x="1837907" y="3826399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D730836-29FA-49B3-8209-A1C62972003D}"/>
              </a:ext>
            </a:extLst>
          </p:cNvPr>
          <p:cNvCxnSpPr>
            <a:cxnSpLocks/>
          </p:cNvCxnSpPr>
          <p:nvPr/>
        </p:nvCxnSpPr>
        <p:spPr>
          <a:xfrm>
            <a:off x="6294254" y="3785250"/>
            <a:ext cx="8548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351253-3400-4DE0-A557-614D9C6709B5}"/>
              </a:ext>
            </a:extLst>
          </p:cNvPr>
          <p:cNvSpPr txBox="1"/>
          <p:nvPr/>
        </p:nvSpPr>
        <p:spPr>
          <a:xfrm>
            <a:off x="6564437" y="336325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930349" y="89655"/>
            <a:ext cx="7283302" cy="634155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옵티마이저 설정과 모델 컴파일 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3" name="Google Shape;183;p37"/>
          <p:cNvSpPr txBox="1"/>
          <p:nvPr/>
        </p:nvSpPr>
        <p:spPr>
          <a:xfrm>
            <a:off x="294168" y="809891"/>
            <a:ext cx="8437839" cy="1634372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7F0285-C348-46F3-842A-59FF6EE4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3" y="875197"/>
            <a:ext cx="7200900" cy="1495425"/>
          </a:xfrm>
          <a:prstGeom prst="rect">
            <a:avLst/>
          </a:prstGeom>
        </p:spPr>
      </p:pic>
      <p:sp>
        <p:nvSpPr>
          <p:cNvPr id="13" name="Google Shape;183;p37">
            <a:extLst>
              <a:ext uri="{FF2B5EF4-FFF2-40B4-BE49-F238E27FC236}">
                <a16:creationId xmlns:a16="http://schemas.microsoft.com/office/drawing/2014/main" id="{4D5868F4-8A6D-4C3D-B778-131A4378C32C}"/>
              </a:ext>
            </a:extLst>
          </p:cNvPr>
          <p:cNvSpPr txBox="1"/>
          <p:nvPr/>
        </p:nvSpPr>
        <p:spPr>
          <a:xfrm>
            <a:off x="609475" y="3143602"/>
            <a:ext cx="244345" cy="126305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4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15" name="Google Shape;183;p37">
            <a:extLst>
              <a:ext uri="{FF2B5EF4-FFF2-40B4-BE49-F238E27FC236}">
                <a16:creationId xmlns:a16="http://schemas.microsoft.com/office/drawing/2014/main" id="{7342CE31-FBCF-4A47-8892-13E5C71FA3DD}"/>
              </a:ext>
            </a:extLst>
          </p:cNvPr>
          <p:cNvSpPr txBox="1"/>
          <p:nvPr/>
        </p:nvSpPr>
        <p:spPr>
          <a:xfrm>
            <a:off x="7332176" y="3105004"/>
            <a:ext cx="244345" cy="126305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5</a:t>
            </a:r>
            <a:endParaRPr lang="en-US" altLang="ko-KR"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7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9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D693E-5577-4C26-9CEA-84675FC7E207}"/>
              </a:ext>
            </a:extLst>
          </p:cNvPr>
          <p:cNvSpPr txBox="1"/>
          <p:nvPr/>
        </p:nvSpPr>
        <p:spPr>
          <a:xfrm>
            <a:off x="411993" y="2727368"/>
            <a:ext cx="64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595EA9-BAF5-4DDD-93B8-0101EEF4DBE0}"/>
              </a:ext>
            </a:extLst>
          </p:cNvPr>
          <p:cNvSpPr txBox="1"/>
          <p:nvPr/>
        </p:nvSpPr>
        <p:spPr>
          <a:xfrm>
            <a:off x="6759491" y="2638886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Real output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Google Shape;183;p37">
            <a:extLst>
              <a:ext uri="{FF2B5EF4-FFF2-40B4-BE49-F238E27FC236}">
                <a16:creationId xmlns:a16="http://schemas.microsoft.com/office/drawing/2014/main" id="{B9C29F73-5D6C-4D85-AC7D-1973CCF4C758}"/>
              </a:ext>
            </a:extLst>
          </p:cNvPr>
          <p:cNvSpPr txBox="1"/>
          <p:nvPr/>
        </p:nvSpPr>
        <p:spPr>
          <a:xfrm>
            <a:off x="1382498" y="3064695"/>
            <a:ext cx="2501761" cy="134196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338BFF-5140-4D77-9F89-7AE855EFE2A3}"/>
              </a:ext>
            </a:extLst>
          </p:cNvPr>
          <p:cNvSpPr txBox="1"/>
          <p:nvPr/>
        </p:nvSpPr>
        <p:spPr>
          <a:xfrm>
            <a:off x="1337309" y="2719534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Google Shape;183;p37">
            <a:extLst>
              <a:ext uri="{FF2B5EF4-FFF2-40B4-BE49-F238E27FC236}">
                <a16:creationId xmlns:a16="http://schemas.microsoft.com/office/drawing/2014/main" id="{CA2CFDB3-F2D4-4C89-8F4C-432513E733B5}"/>
              </a:ext>
            </a:extLst>
          </p:cNvPr>
          <p:cNvSpPr txBox="1"/>
          <p:nvPr/>
        </p:nvSpPr>
        <p:spPr>
          <a:xfrm>
            <a:off x="1987526" y="3463184"/>
            <a:ext cx="1638070" cy="681228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51357-78CD-4023-97DC-E34C0748DF24}"/>
              </a:ext>
            </a:extLst>
          </p:cNvPr>
          <p:cNvSpPr txBox="1"/>
          <p:nvPr/>
        </p:nvSpPr>
        <p:spPr>
          <a:xfrm>
            <a:off x="1932194" y="3139463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dense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3" name="Google Shape;158;p35">
            <a:extLst>
              <a:ext uri="{FF2B5EF4-FFF2-40B4-BE49-F238E27FC236}">
                <a16:creationId xmlns:a16="http://schemas.microsoft.com/office/drawing/2014/main" id="{A444CF86-CF7F-46BC-8D38-02FAF297733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1423" y="3645894"/>
            <a:ext cx="1407125" cy="258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3EE899D-F2B0-4D2E-B7C2-202A184276EB}"/>
              </a:ext>
            </a:extLst>
          </p:cNvPr>
          <p:cNvCxnSpPr>
            <a:cxnSpLocks/>
          </p:cNvCxnSpPr>
          <p:nvPr/>
        </p:nvCxnSpPr>
        <p:spPr>
          <a:xfrm>
            <a:off x="973836" y="3716223"/>
            <a:ext cx="8976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Google Shape;183;p37">
            <a:extLst>
              <a:ext uri="{FF2B5EF4-FFF2-40B4-BE49-F238E27FC236}">
                <a16:creationId xmlns:a16="http://schemas.microsoft.com/office/drawing/2014/main" id="{8488571E-DE62-433C-A150-6A5AC89FD979}"/>
              </a:ext>
            </a:extLst>
          </p:cNvPr>
          <p:cNvSpPr txBox="1"/>
          <p:nvPr/>
        </p:nvSpPr>
        <p:spPr>
          <a:xfrm>
            <a:off x="4736605" y="3104145"/>
            <a:ext cx="244345" cy="126305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?</a:t>
            </a:r>
            <a:endParaRPr lang="en-US" altLang="ko-KR"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chemeClr val="tx1"/>
                </a:solidFill>
                <a:highlight>
                  <a:srgbClr val="FF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Consolas"/>
                <a:sym typeface="Consolas"/>
              </a:rPr>
              <a:t>?</a:t>
            </a: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F3CEDC-5D6D-4DDE-B01C-EC28D44430E6}"/>
              </a:ext>
            </a:extLst>
          </p:cNvPr>
          <p:cNvSpPr txBox="1"/>
          <p:nvPr/>
        </p:nvSpPr>
        <p:spPr>
          <a:xfrm>
            <a:off x="4461071" y="2530344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</a:t>
            </a:r>
          </a:p>
          <a:p>
            <a:pPr algn="ctr"/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H(x)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Google Shape;183;p37">
            <a:extLst>
              <a:ext uri="{FF2B5EF4-FFF2-40B4-BE49-F238E27FC236}">
                <a16:creationId xmlns:a16="http://schemas.microsoft.com/office/drawing/2014/main" id="{5069530A-B783-47E2-9F69-F3BF17B6FC12}"/>
              </a:ext>
            </a:extLst>
          </p:cNvPr>
          <p:cNvSpPr txBox="1"/>
          <p:nvPr/>
        </p:nvSpPr>
        <p:spPr>
          <a:xfrm>
            <a:off x="1850589" y="4520846"/>
            <a:ext cx="1742999" cy="391458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35CB1F-A92C-4B88-AF11-E5BCF0341AAC}"/>
              </a:ext>
            </a:extLst>
          </p:cNvPr>
          <p:cNvSpPr txBox="1"/>
          <p:nvPr/>
        </p:nvSpPr>
        <p:spPr>
          <a:xfrm>
            <a:off x="337969" y="4562686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SGD optimizer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612C51-F2E8-40D9-91E3-7A3A2B4A8A70}"/>
              </a:ext>
            </a:extLst>
          </p:cNvPr>
          <p:cNvCxnSpPr>
            <a:cxnSpLocks/>
          </p:cNvCxnSpPr>
          <p:nvPr/>
        </p:nvCxnSpPr>
        <p:spPr>
          <a:xfrm>
            <a:off x="5256482" y="3716223"/>
            <a:ext cx="18118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F878B18-01F3-4CEE-AC0F-F1B04DF59E11}"/>
              </a:ext>
            </a:extLst>
          </p:cNvPr>
          <p:cNvSpPr txBox="1"/>
          <p:nvPr/>
        </p:nvSpPr>
        <p:spPr>
          <a:xfrm>
            <a:off x="5765507" y="2828010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Loss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2" name="Google Shape;159;p35">
            <a:extLst>
              <a:ext uri="{FF2B5EF4-FFF2-40B4-BE49-F238E27FC236}">
                <a16:creationId xmlns:a16="http://schemas.microsoft.com/office/drawing/2014/main" id="{B4D8B20D-288C-421F-A6DA-3AF412DF5FA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7033" y="3181199"/>
            <a:ext cx="1739059" cy="361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8AC6B5-89F6-400F-86CF-8987540A2964}"/>
              </a:ext>
            </a:extLst>
          </p:cNvPr>
          <p:cNvCxnSpPr>
            <a:cxnSpLocks/>
          </p:cNvCxnSpPr>
          <p:nvPr/>
        </p:nvCxnSpPr>
        <p:spPr>
          <a:xfrm>
            <a:off x="3729809" y="3735674"/>
            <a:ext cx="783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A4FC8D0-CFE0-4603-8ACD-D87DA8D16408}"/>
              </a:ext>
            </a:extLst>
          </p:cNvPr>
          <p:cNvCxnSpPr>
            <a:cxnSpLocks/>
          </p:cNvCxnSpPr>
          <p:nvPr/>
        </p:nvCxnSpPr>
        <p:spPr>
          <a:xfrm>
            <a:off x="6167628" y="3735674"/>
            <a:ext cx="0" cy="9567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0427939-8286-4E04-B40E-76599D9C5AA1}"/>
              </a:ext>
            </a:extLst>
          </p:cNvPr>
          <p:cNvCxnSpPr>
            <a:cxnSpLocks/>
          </p:cNvCxnSpPr>
          <p:nvPr/>
        </p:nvCxnSpPr>
        <p:spPr>
          <a:xfrm flipH="1">
            <a:off x="3884259" y="4692396"/>
            <a:ext cx="22833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644144-A180-404E-9D27-DA0C05E242AE}"/>
              </a:ext>
            </a:extLst>
          </p:cNvPr>
          <p:cNvCxnSpPr>
            <a:cxnSpLocks/>
          </p:cNvCxnSpPr>
          <p:nvPr/>
        </p:nvCxnSpPr>
        <p:spPr>
          <a:xfrm flipH="1">
            <a:off x="3706921" y="4692396"/>
            <a:ext cx="354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19AB7F2-9BF2-4C68-B51E-F29895C6EAEC}"/>
              </a:ext>
            </a:extLst>
          </p:cNvPr>
          <p:cNvCxnSpPr>
            <a:cxnSpLocks/>
          </p:cNvCxnSpPr>
          <p:nvPr/>
        </p:nvCxnSpPr>
        <p:spPr>
          <a:xfrm flipV="1">
            <a:off x="2671499" y="3977640"/>
            <a:ext cx="0" cy="540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4157997-C882-47BC-8B0E-FB0C38AEA811}"/>
              </a:ext>
            </a:extLst>
          </p:cNvPr>
          <p:cNvSpPr txBox="1"/>
          <p:nvPr/>
        </p:nvSpPr>
        <p:spPr>
          <a:xfrm>
            <a:off x="1837098" y="4562686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Learning rate 0.1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36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871436" y="89655"/>
            <a:ext cx="7283302" cy="634155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트레이닝 설정 및 실행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3" name="Google Shape;183;p37"/>
          <p:cNvSpPr txBox="1"/>
          <p:nvPr/>
        </p:nvSpPr>
        <p:spPr>
          <a:xfrm>
            <a:off x="294168" y="809891"/>
            <a:ext cx="8437839" cy="1598331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73053-819C-4C3C-8BD3-B4808032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7" y="834501"/>
            <a:ext cx="4762500" cy="152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92DDD2-F5E6-4C8D-A3EE-B6EBAED90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14" y="2802080"/>
            <a:ext cx="3798878" cy="13906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C12AE85-06DD-4D46-A305-F9F5218718AC}"/>
              </a:ext>
            </a:extLst>
          </p:cNvPr>
          <p:cNvSpPr txBox="1"/>
          <p:nvPr/>
        </p:nvSpPr>
        <p:spPr>
          <a:xfrm>
            <a:off x="229914" y="2494303"/>
            <a:ext cx="219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 summary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65AC00-2409-41DF-8574-4ABFDC4791BE}"/>
              </a:ext>
            </a:extLst>
          </p:cNvPr>
          <p:cNvSpPr txBox="1"/>
          <p:nvPr/>
        </p:nvSpPr>
        <p:spPr>
          <a:xfrm>
            <a:off x="165030" y="4278811"/>
            <a:ext cx="3737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출력이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dense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layer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하나 있음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파라미터는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Dense H(x) = Wx + b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W, b 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트레이닝함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22DBE3F-5CE7-44F8-B499-B67118947BC9}"/>
              </a:ext>
            </a:extLst>
          </p:cNvPr>
          <p:cNvCxnSpPr>
            <a:cxnSpLocks/>
          </p:cNvCxnSpPr>
          <p:nvPr/>
        </p:nvCxnSpPr>
        <p:spPr>
          <a:xfrm>
            <a:off x="4325249" y="2571750"/>
            <a:ext cx="0" cy="2280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CB1D77-23BC-4105-B855-46DC9CF006E0}"/>
              </a:ext>
            </a:extLst>
          </p:cNvPr>
          <p:cNvSpPr txBox="1"/>
          <p:nvPr/>
        </p:nvSpPr>
        <p:spPr>
          <a:xfrm>
            <a:off x="4379419" y="2494303"/>
            <a:ext cx="219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 training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A1BF43-1557-465C-9422-56141B048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998" y="2838379"/>
            <a:ext cx="3404670" cy="8373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E57B339-5A26-41E0-953D-C362B8163D5D}"/>
              </a:ext>
            </a:extLst>
          </p:cNvPr>
          <p:cNvSpPr txBox="1"/>
          <p:nvPr/>
        </p:nvSpPr>
        <p:spPr>
          <a:xfrm>
            <a:off x="4451998" y="3761843"/>
            <a:ext cx="1776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 데이터 </a:t>
            </a:r>
            <a:r>
              <a:rPr lang="en-US" altLang="ko-KR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개에 대하여 </a:t>
            </a:r>
            <a:endParaRPr lang="en-US" altLang="ko-KR" sz="11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lang="ko-KR" altLang="en-US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중 </a:t>
            </a:r>
            <a:r>
              <a:rPr lang="en-US" altLang="ko-KR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</a:t>
            </a:r>
            <a:r>
              <a:rPr lang="ko-KR" altLang="en-US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학습중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8BDE4F8-7184-46AC-B536-2007A9D72C65}"/>
              </a:ext>
            </a:extLst>
          </p:cNvPr>
          <p:cNvCxnSpPr>
            <a:cxnSpLocks/>
          </p:cNvCxnSpPr>
          <p:nvPr/>
        </p:nvCxnSpPr>
        <p:spPr>
          <a:xfrm>
            <a:off x="6234021" y="3802455"/>
            <a:ext cx="0" cy="3485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ACA189-FC1A-4988-8ABD-4F79C262E43A}"/>
              </a:ext>
            </a:extLst>
          </p:cNvPr>
          <p:cNvSpPr txBox="1"/>
          <p:nvPr/>
        </p:nvSpPr>
        <p:spPr>
          <a:xfrm>
            <a:off x="6239350" y="3761290"/>
            <a:ext cx="899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학습에 걸린 </a:t>
            </a:r>
            <a:endParaRPr lang="en-US" altLang="ko-KR" sz="11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</a:t>
            </a:r>
            <a:endParaRPr lang="en-US" altLang="ko-KR" sz="11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2FEE2B-173E-49A1-A95F-AC5CD4F34B12}"/>
              </a:ext>
            </a:extLst>
          </p:cNvPr>
          <p:cNvCxnSpPr>
            <a:cxnSpLocks/>
          </p:cNvCxnSpPr>
          <p:nvPr/>
        </p:nvCxnSpPr>
        <p:spPr>
          <a:xfrm>
            <a:off x="7183126" y="3802453"/>
            <a:ext cx="0" cy="3485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378C38-C3D0-4B4B-92BA-CDDB0AE480B9}"/>
              </a:ext>
            </a:extLst>
          </p:cNvPr>
          <p:cNvSpPr txBox="1"/>
          <p:nvPr/>
        </p:nvSpPr>
        <p:spPr>
          <a:xfrm>
            <a:off x="7227597" y="3775292"/>
            <a:ext cx="16538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Loss (</a:t>
            </a:r>
            <a:r>
              <a:rPr lang="ko-KR" altLang="en-US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출력과 진짜 출력과의 </a:t>
            </a:r>
            <a:r>
              <a:rPr lang="en-US" altLang="ko-KR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MSE) </a:t>
            </a:r>
            <a:r>
              <a:rPr lang="ko-KR" altLang="en-US" sz="11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변화</a:t>
            </a:r>
            <a:endParaRPr lang="en-US" altLang="ko-KR" sz="11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7837BD-AE36-4012-9F33-016D1937F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998" y="4206179"/>
            <a:ext cx="3548360" cy="4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9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871436" y="89655"/>
            <a:ext cx="7283302" cy="634155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모델을 사용한 실제 예측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3" name="Google Shape;183;p37"/>
          <p:cNvSpPr txBox="1"/>
          <p:nvPr/>
        </p:nvSpPr>
        <p:spPr>
          <a:xfrm>
            <a:off x="294168" y="809891"/>
            <a:ext cx="8437839" cy="1598331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2AE85-06DD-4D46-A305-F9F5218718AC}"/>
              </a:ext>
            </a:extLst>
          </p:cNvPr>
          <p:cNvSpPr txBox="1"/>
          <p:nvPr/>
        </p:nvSpPr>
        <p:spPr>
          <a:xfrm>
            <a:off x="422901" y="2494303"/>
            <a:ext cx="219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Predict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9FFE5D-870D-4120-A2D3-2ED2DFFD7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" y="852748"/>
            <a:ext cx="3448050" cy="1504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7E8DCF-4817-444C-B917-367551BAA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01" y="2806765"/>
            <a:ext cx="3782434" cy="194809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B0801A-E404-4300-981C-7F21508B6E97}"/>
              </a:ext>
            </a:extLst>
          </p:cNvPr>
          <p:cNvCxnSpPr>
            <a:cxnSpLocks/>
          </p:cNvCxnSpPr>
          <p:nvPr/>
        </p:nvCxnSpPr>
        <p:spPr>
          <a:xfrm>
            <a:off x="4325249" y="2571750"/>
            <a:ext cx="0" cy="2280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019163-170F-4CB4-98D1-0C720A3E4391}"/>
              </a:ext>
            </a:extLst>
          </p:cNvPr>
          <p:cNvSpPr txBox="1"/>
          <p:nvPr/>
        </p:nvSpPr>
        <p:spPr>
          <a:xfrm>
            <a:off x="4445164" y="2535536"/>
            <a:ext cx="219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Predict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9840D1-5ED9-41EE-8DF9-7B249AF60F45}"/>
              </a:ext>
            </a:extLst>
          </p:cNvPr>
          <p:cNvSpPr txBox="1"/>
          <p:nvPr/>
        </p:nvSpPr>
        <p:spPr>
          <a:xfrm>
            <a:off x="4445163" y="2929887"/>
            <a:ext cx="4275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학습한 결과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평균제곱 오차는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0.000029435 (2.9435e-05)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 줄어듦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결과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11, 13, 15, 17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매우 유사한 예측을 할 수 있게 되었음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8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871436" y="89655"/>
            <a:ext cx="7283302" cy="634155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코드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3" name="Google Shape;183;p37"/>
          <p:cNvSpPr txBox="1"/>
          <p:nvPr/>
        </p:nvSpPr>
        <p:spPr>
          <a:xfrm>
            <a:off x="294168" y="809891"/>
            <a:ext cx="8437839" cy="4033713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7A4BF-B8B0-4771-8C58-D41341A7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3" y="942804"/>
            <a:ext cx="3924614" cy="22259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86F86E-7E36-4CE7-82DC-774663C78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904" y="891767"/>
            <a:ext cx="4103288" cy="36280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45ABC7-E98F-4A28-BE03-67177F1F6D81}"/>
              </a:ext>
            </a:extLst>
          </p:cNvPr>
          <p:cNvCxnSpPr>
            <a:cxnSpLocks/>
            <a:stCxn id="183" idx="0"/>
            <a:endCxn id="183" idx="2"/>
          </p:cNvCxnSpPr>
          <p:nvPr/>
        </p:nvCxnSpPr>
        <p:spPr>
          <a:xfrm>
            <a:off x="4513088" y="809891"/>
            <a:ext cx="0" cy="40337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838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231</Words>
  <Application>Microsoft Office PowerPoint</Application>
  <PresentationFormat>화면 슬라이드 쇼(16:9)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Abadi</vt:lpstr>
      <vt:lpstr>배달의민족 도현</vt:lpstr>
      <vt:lpstr>Calibri</vt:lpstr>
      <vt:lpstr>Gill Sans</vt:lpstr>
      <vt:lpstr>Noto Sans Symbols</vt:lpstr>
      <vt:lpstr>Helvetica Neue</vt:lpstr>
      <vt:lpstr>Arial</vt:lpstr>
      <vt:lpstr>Simple Light</vt:lpstr>
      <vt:lpstr>White</vt:lpstr>
      <vt:lpstr>Lab 2 Linear Regression (선형 회귀)</vt:lpstr>
      <vt:lpstr>1. 입력과 출력 데이터 준비 </vt:lpstr>
      <vt:lpstr>PowerPoint 프레젠테이션</vt:lpstr>
      <vt:lpstr>3. 옵티마이저 설정과 모델 컴파일 </vt:lpstr>
      <vt:lpstr>4. 모델 트레이닝 설정 및 실행</vt:lpstr>
      <vt:lpstr>5. 모델을 사용한 실제 예측</vt:lpstr>
      <vt:lpstr>6. 전체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Linear Regression</dc:title>
  <cp:lastModifiedBy>정승민</cp:lastModifiedBy>
  <cp:revision>14</cp:revision>
  <dcterms:modified xsi:type="dcterms:W3CDTF">2021-01-13T11:50:01Z</dcterms:modified>
</cp:coreProperties>
</file>