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4"/>
  </p:notesMasterIdLst>
  <p:sldIdLst>
    <p:sldId id="256" r:id="rId3"/>
    <p:sldId id="261" r:id="rId4"/>
    <p:sldId id="266" r:id="rId5"/>
    <p:sldId id="267" r:id="rId6"/>
    <p:sldId id="268" r:id="rId7"/>
    <p:sldId id="271" r:id="rId8"/>
    <p:sldId id="270" r:id="rId9"/>
    <p:sldId id="272" r:id="rId10"/>
    <p:sldId id="273" r:id="rId11"/>
    <p:sldId id="274" r:id="rId12"/>
    <p:sldId id="275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ill Sans" panose="020B0600000101010101" charset="0"/>
      <p:regular r:id="rId19"/>
      <p:bold r:id="rId20"/>
    </p:embeddedFont>
    <p:embeddedFont>
      <p:font typeface="Helvetica Neue" panose="020B0600000101010101" charset="0"/>
      <p:regular r:id="rId21"/>
      <p:bold r:id="rId22"/>
      <p:italic r:id="rId23"/>
      <p:boldItalic r:id="rId24"/>
    </p:embeddedFont>
    <p:embeddedFont>
      <p:font typeface="배달의민족 도현" panose="020B0600000101010101" pitchFamily="50" charset="-127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518" autoAdjust="0"/>
  </p:normalViewPr>
  <p:slideViewPr>
    <p:cSldViewPr snapToGrid="0">
      <p:cViewPr varScale="1">
        <p:scale>
          <a:sx n="91" d="100"/>
          <a:sy n="91" d="100"/>
        </p:scale>
        <p:origin x="7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121638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d121638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21638f2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d121638f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4436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21638f2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d121638f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5380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21638f2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d121638f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21638f2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d121638f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7606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21638f2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d121638f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5371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21638f2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d121638f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5822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21638f2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d121638f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0348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21638f2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d121638f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5589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21638f2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d121638f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4479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21638f2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d121638f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813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3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>
            <a:spLocks noGrp="1"/>
          </p:cNvSpPr>
          <p:nvPr>
            <p:ph type="pic" idx="2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>
            <a:spLocks noGrp="1"/>
          </p:cNvSpPr>
          <p:nvPr>
            <p:ph type="pic" idx="2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1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>
            <a:spLocks noGrp="1"/>
          </p:cNvSpPr>
          <p:nvPr>
            <p:ph type="pic" idx="2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>
            <a:spLocks noGrp="1"/>
          </p:cNvSpPr>
          <p:nvPr>
            <p:ph type="body" idx="1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>
            <a:spLocks noGrp="1"/>
          </p:cNvSpPr>
          <p:nvPr>
            <p:ph type="pic" idx="2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8"/>
          <p:cNvSpPr>
            <a:spLocks noGrp="1"/>
          </p:cNvSpPr>
          <p:nvPr>
            <p:ph type="pic" idx="3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8"/>
          <p:cNvSpPr>
            <a:spLocks noGrp="1"/>
          </p:cNvSpPr>
          <p:nvPr>
            <p:ph type="pic" idx="4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>
            <a:spLocks noGrp="1"/>
          </p:cNvSpPr>
          <p:nvPr>
            <p:ph type="body" idx="1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body" idx="2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hyperlink" Target="https://github.com/hunkim/DeepLearningZeroToAll/" TargetMode="External"/><Relationship Id="rId4" Type="http://schemas.openxmlformats.org/officeDocument/2006/relationships/hyperlink" Target="mailto:hunkim+ml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Multi-variable linear regression</a:t>
            </a:r>
            <a:b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2700" b="0" i="0" u="none" strike="noStrike" cap="none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Gill Sans"/>
              </a:rPr>
              <a:t>(</a:t>
            </a:r>
            <a:r>
              <a:rPr lang="ko-KR" altLang="en-US" sz="27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다변</a:t>
            </a:r>
            <a:r>
              <a:rPr lang="ko-KR" altLang="en-US" sz="2700" b="0" i="0" u="none" strike="noStrike" cap="none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Gill Sans"/>
              </a:rPr>
              <a:t>인 선형회귀</a:t>
            </a:r>
            <a:r>
              <a:rPr lang="en" sz="2700" b="0" i="0" u="none" strike="noStrike" cap="none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Gill Sans"/>
              </a:rPr>
              <a:t>)</a:t>
            </a:r>
            <a:endParaRPr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24" name="Google Shape;124;p31"/>
          <p:cNvGrpSpPr/>
          <p:nvPr/>
        </p:nvGrpSpPr>
        <p:grpSpPr>
          <a:xfrm>
            <a:off x="83127" y="69186"/>
            <a:ext cx="2543803" cy="1589522"/>
            <a:chOff x="-928337" y="234600"/>
            <a:chExt cx="6783474" cy="4238725"/>
          </a:xfrm>
        </p:grpSpPr>
        <p:pic>
          <p:nvPicPr>
            <p:cNvPr id="125" name="Google Shape;12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2.0!</a:t>
              </a:r>
              <a:endParaRPr sz="1800"/>
            </a:p>
          </p:txBody>
        </p:sp>
      </p:grpSp>
      <p:sp>
        <p:nvSpPr>
          <p:cNvPr id="127" name="Google Shape;127;p3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8" name="Google Shape;12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83;p37">
            <a:extLst>
              <a:ext uri="{FF2B5EF4-FFF2-40B4-BE49-F238E27FC236}">
                <a16:creationId xmlns:a16="http://schemas.microsoft.com/office/drawing/2014/main" id="{E2506164-DAF0-4B8E-A064-6AD3218CB804}"/>
              </a:ext>
            </a:extLst>
          </p:cNvPr>
          <p:cNvSpPr txBox="1"/>
          <p:nvPr/>
        </p:nvSpPr>
        <p:spPr>
          <a:xfrm>
            <a:off x="4464600" y="979353"/>
            <a:ext cx="4042191" cy="2225573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8" name="Google Shape;179;p37">
            <a:extLst>
              <a:ext uri="{FF2B5EF4-FFF2-40B4-BE49-F238E27FC236}">
                <a16:creationId xmlns:a16="http://schemas.microsoft.com/office/drawing/2014/main" id="{AC940916-8016-438A-A6E3-EB4D985A47D6}"/>
              </a:ext>
            </a:extLst>
          </p:cNvPr>
          <p:cNvSpPr txBox="1">
            <a:spLocks/>
          </p:cNvSpPr>
          <p:nvPr/>
        </p:nvSpPr>
        <p:spPr>
          <a:xfrm>
            <a:off x="372202" y="364559"/>
            <a:ext cx="7669946" cy="63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8. Code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수정</a:t>
            </a:r>
          </a:p>
        </p:txBody>
      </p:sp>
      <p:sp>
        <p:nvSpPr>
          <p:cNvPr id="17" name="Google Shape;183;p37">
            <a:extLst>
              <a:ext uri="{FF2B5EF4-FFF2-40B4-BE49-F238E27FC236}">
                <a16:creationId xmlns:a16="http://schemas.microsoft.com/office/drawing/2014/main" id="{9401C2B0-DD09-4FCF-89F6-E5ECFB09C173}"/>
              </a:ext>
            </a:extLst>
          </p:cNvPr>
          <p:cNvSpPr txBox="1"/>
          <p:nvPr/>
        </p:nvSpPr>
        <p:spPr>
          <a:xfrm>
            <a:off x="312525" y="979354"/>
            <a:ext cx="4042191" cy="2225573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7A400C-30D3-4196-9E58-5CCA4F884687}"/>
              </a:ext>
            </a:extLst>
          </p:cNvPr>
          <p:cNvSpPr txBox="1"/>
          <p:nvPr/>
        </p:nvSpPr>
        <p:spPr>
          <a:xfrm>
            <a:off x="4506434" y="1090288"/>
            <a:ext cx="38408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입력이 </a:t>
            </a:r>
            <a:r>
              <a:rPr lang="en-US" altLang="ko-KR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200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개인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Dense layer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출력이 </a:t>
            </a:r>
            <a:r>
              <a:rPr lang="en-US" altLang="ko-KR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개인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Dense layer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사이에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입력과 출력이 </a:t>
            </a:r>
            <a:r>
              <a:rPr lang="en-US" altLang="ko-KR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100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개씩인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Hidden layer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겹 넣었음 이렇게 깊고 넓게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layer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만드는 것이 </a:t>
            </a:r>
            <a:r>
              <a:rPr lang="en-US" altLang="ko-KR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Deep Learning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기본 개념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43B1089-CA34-4C23-8BE0-0981030E1094}"/>
              </a:ext>
            </a:extLst>
          </p:cNvPr>
          <p:cNvCxnSpPr>
            <a:cxnSpLocks/>
          </p:cNvCxnSpPr>
          <p:nvPr/>
        </p:nvCxnSpPr>
        <p:spPr>
          <a:xfrm>
            <a:off x="4409037" y="3272697"/>
            <a:ext cx="0" cy="17067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EE4A5CED-99B3-4E6C-B2F4-4968093D7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09" y="1066484"/>
            <a:ext cx="3864407" cy="20628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48D34D2-1AAF-4C95-964B-8E5A622A7492}"/>
              </a:ext>
            </a:extLst>
          </p:cNvPr>
          <p:cNvSpPr txBox="1"/>
          <p:nvPr/>
        </p:nvSpPr>
        <p:spPr>
          <a:xfrm>
            <a:off x="4572000" y="2351413"/>
            <a:ext cx="3840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Activation funtion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은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Relu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교체하였음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Relu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함수에 대해서는 나중에 다루나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비선형 예측이 가능하게 해준다고 이해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E11A27-99CC-49F9-AE95-E1A57178D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57" y="3272697"/>
            <a:ext cx="3054119" cy="17700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E176298-371D-4798-99AB-38959E0162F1}"/>
              </a:ext>
            </a:extLst>
          </p:cNvPr>
          <p:cNvSpPr txBox="1"/>
          <p:nvPr/>
        </p:nvSpPr>
        <p:spPr>
          <a:xfrm>
            <a:off x="4464600" y="3272697"/>
            <a:ext cx="44124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Tf.model.Summary()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결과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 층이 있고 학습해야할 파라미터는 총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50602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50602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 변수를 인공지능이 스스로 바꾸어 가면서 오차를 가장 줄일 수 있는 값을 찾는 것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거대한 모델들은 파라미터가 수억개에 달하기 때문에 컴퓨팅 자원이 매우 중요</a:t>
            </a:r>
          </a:p>
        </p:txBody>
      </p:sp>
    </p:spTree>
    <p:extLst>
      <p:ext uri="{BB962C8B-B14F-4D97-AF65-F5344CB8AC3E}">
        <p14:creationId xmlns:p14="http://schemas.microsoft.com/office/powerpoint/2010/main" val="283982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83;p37">
            <a:extLst>
              <a:ext uri="{FF2B5EF4-FFF2-40B4-BE49-F238E27FC236}">
                <a16:creationId xmlns:a16="http://schemas.microsoft.com/office/drawing/2014/main" id="{E2506164-DAF0-4B8E-A064-6AD3218CB804}"/>
              </a:ext>
            </a:extLst>
          </p:cNvPr>
          <p:cNvSpPr txBox="1"/>
          <p:nvPr/>
        </p:nvSpPr>
        <p:spPr>
          <a:xfrm>
            <a:off x="4666654" y="979354"/>
            <a:ext cx="4042191" cy="1456029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8" name="Google Shape;179;p37">
            <a:extLst>
              <a:ext uri="{FF2B5EF4-FFF2-40B4-BE49-F238E27FC236}">
                <a16:creationId xmlns:a16="http://schemas.microsoft.com/office/drawing/2014/main" id="{AC940916-8016-438A-A6E3-EB4D985A47D6}"/>
              </a:ext>
            </a:extLst>
          </p:cNvPr>
          <p:cNvSpPr txBox="1">
            <a:spLocks/>
          </p:cNvSpPr>
          <p:nvPr/>
        </p:nvSpPr>
        <p:spPr>
          <a:xfrm>
            <a:off x="372202" y="364559"/>
            <a:ext cx="7669946" cy="63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9.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수정된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혈압 예측</a:t>
            </a:r>
          </a:p>
        </p:txBody>
      </p:sp>
      <p:sp>
        <p:nvSpPr>
          <p:cNvPr id="17" name="Google Shape;183;p37">
            <a:extLst>
              <a:ext uri="{FF2B5EF4-FFF2-40B4-BE49-F238E27FC236}">
                <a16:creationId xmlns:a16="http://schemas.microsoft.com/office/drawing/2014/main" id="{9401C2B0-DD09-4FCF-89F6-E5ECFB09C173}"/>
              </a:ext>
            </a:extLst>
          </p:cNvPr>
          <p:cNvSpPr txBox="1"/>
          <p:nvPr/>
        </p:nvSpPr>
        <p:spPr>
          <a:xfrm>
            <a:off x="312525" y="979354"/>
            <a:ext cx="4042191" cy="3194294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3857D-4263-4315-BCFA-A90E24EB0E12}"/>
              </a:ext>
            </a:extLst>
          </p:cNvPr>
          <p:cNvSpPr txBox="1"/>
          <p:nvPr/>
        </p:nvSpPr>
        <p:spPr>
          <a:xfrm>
            <a:off x="4523447" y="2571750"/>
            <a:ext cx="44124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코드와 실험 결과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층의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layer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쌓은 결과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loss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528.50 -&gt; 48.28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까지 줄임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MSE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또한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499 -&gt; 134.29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까지 줄음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모델의 평균오차는 약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혈압이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100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이라면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89~ 111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정도가 나올 수 있음 결과가 개선됨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이후에 배울 다양한 기법으로 학술제에서는 평균 오차를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3.5~4.5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수준으로 줄였음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22E524-978C-40DD-B788-0E97B1BFE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02" y="1043977"/>
            <a:ext cx="3934760" cy="30555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136E756-7089-4EB6-85EE-BCC104FD3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314" y="1034549"/>
            <a:ext cx="3875015" cy="13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3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9;p37">
            <a:extLst>
              <a:ext uri="{FF2B5EF4-FFF2-40B4-BE49-F238E27FC236}">
                <a16:creationId xmlns:a16="http://schemas.microsoft.com/office/drawing/2014/main" id="{02E9F140-73A8-42F6-8EE5-2BD4B593A5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053" y="437777"/>
            <a:ext cx="4915141" cy="4673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         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설치</a:t>
            </a:r>
            <a:endParaRPr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10FA6D-4D37-450C-8BF9-AC81237C5CE6}"/>
              </a:ext>
            </a:extLst>
          </p:cNvPr>
          <p:cNvSpPr txBox="1"/>
          <p:nvPr/>
        </p:nvSpPr>
        <p:spPr>
          <a:xfrm>
            <a:off x="674254" y="3637605"/>
            <a:ext cx="7795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아나콘다 가상환경에서 터미널을 열어서 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conda install scikit-learn –y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실행하여 설치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scikit learn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라이브러리는 인공지능 연구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학습에서 사용할 수 있는 다양한 기능들을 구현해둠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B6C1A2-9A44-4488-8E05-06B3BE4F72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485" b="48312"/>
          <a:stretch/>
        </p:blipFill>
        <p:spPr>
          <a:xfrm>
            <a:off x="937816" y="1028841"/>
            <a:ext cx="7268368" cy="2360968"/>
          </a:xfrm>
          <a:prstGeom prst="rect">
            <a:avLst/>
          </a:prstGeom>
        </p:spPr>
      </p:pic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DD4B4CF-5054-4DE3-A928-301505591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123" y="376761"/>
            <a:ext cx="1625741" cy="5893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83;p37">
            <a:extLst>
              <a:ext uri="{FF2B5EF4-FFF2-40B4-BE49-F238E27FC236}">
                <a16:creationId xmlns:a16="http://schemas.microsoft.com/office/drawing/2014/main" id="{5906D3D9-27D9-40B4-A106-A6329A1729CF}"/>
              </a:ext>
            </a:extLst>
          </p:cNvPr>
          <p:cNvSpPr txBox="1"/>
          <p:nvPr/>
        </p:nvSpPr>
        <p:spPr>
          <a:xfrm>
            <a:off x="831860" y="1028659"/>
            <a:ext cx="2290032" cy="3306507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8" name="Google Shape;179;p37">
            <a:extLst>
              <a:ext uri="{FF2B5EF4-FFF2-40B4-BE49-F238E27FC236}">
                <a16:creationId xmlns:a16="http://schemas.microsoft.com/office/drawing/2014/main" id="{AC940916-8016-438A-A6E3-EB4D985A47D6}"/>
              </a:ext>
            </a:extLst>
          </p:cNvPr>
          <p:cNvSpPr txBox="1">
            <a:spLocks/>
          </p:cNvSpPr>
          <p:nvPr/>
        </p:nvSpPr>
        <p:spPr>
          <a:xfrm>
            <a:off x="372202" y="364559"/>
            <a:ext cx="7672671" cy="63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Dataset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준비와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Hypothesis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38A14-7F62-4A94-9955-5EB3142FC6B2}"/>
              </a:ext>
            </a:extLst>
          </p:cNvPr>
          <p:cNvSpPr txBox="1"/>
          <p:nvPr/>
        </p:nvSpPr>
        <p:spPr>
          <a:xfrm>
            <a:off x="4681597" y="1136933"/>
            <a:ext cx="357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퀴즈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2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 퀴즈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중간고사 점수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(x)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07FCFC-23F4-4DD3-828E-371873F6365D}"/>
              </a:ext>
            </a:extLst>
          </p:cNvPr>
          <p:cNvCxnSpPr>
            <a:cxnSpLocks/>
          </p:cNvCxnSpPr>
          <p:nvPr/>
        </p:nvCxnSpPr>
        <p:spPr>
          <a:xfrm>
            <a:off x="3630806" y="1290821"/>
            <a:ext cx="8504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3A09530-ADB0-4A65-8F1E-FBEA20DBC51D}"/>
              </a:ext>
            </a:extLst>
          </p:cNvPr>
          <p:cNvCxnSpPr>
            <a:cxnSpLocks/>
          </p:cNvCxnSpPr>
          <p:nvPr/>
        </p:nvCxnSpPr>
        <p:spPr>
          <a:xfrm>
            <a:off x="3630807" y="2582433"/>
            <a:ext cx="8504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7F9D3C-F3A7-4019-962D-2234311ACE7C}"/>
              </a:ext>
            </a:extLst>
          </p:cNvPr>
          <p:cNvSpPr txBox="1"/>
          <p:nvPr/>
        </p:nvSpPr>
        <p:spPr>
          <a:xfrm>
            <a:off x="4681597" y="2428544"/>
            <a:ext cx="4221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기말고사 점수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(y)</a:t>
            </a: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pl-PL" altLang="ko-KR">
                <a:solidFill>
                  <a:schemeClr val="dk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hypothesis = x1 * w1 + x2 * w2 + x3 * w3 + b</a:t>
            </a:r>
          </a:p>
          <a:p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D17FF6-B1C5-481C-95E9-0AFD17106503}"/>
              </a:ext>
            </a:extLst>
          </p:cNvPr>
          <p:cNvSpPr txBox="1"/>
          <p:nvPr/>
        </p:nvSpPr>
        <p:spPr>
          <a:xfrm>
            <a:off x="4656774" y="3891370"/>
            <a:ext cx="399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데이터가 내가 원하는 모양인지 확인하는 코드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출력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34A2324-DE84-4CA9-9E84-25ECB910ED67}"/>
              </a:ext>
            </a:extLst>
          </p:cNvPr>
          <p:cNvCxnSpPr>
            <a:cxnSpLocks/>
          </p:cNvCxnSpPr>
          <p:nvPr/>
        </p:nvCxnSpPr>
        <p:spPr>
          <a:xfrm>
            <a:off x="3636799" y="4045259"/>
            <a:ext cx="8504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4B0D753-5D7F-416C-BF9B-6523E40A1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64" y="1106011"/>
            <a:ext cx="2131757" cy="31219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3CE953-1336-4E2B-A772-72EF57711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746" y="4152980"/>
            <a:ext cx="466725" cy="209550"/>
          </a:xfrm>
          <a:prstGeom prst="rect">
            <a:avLst/>
          </a:prstGeom>
        </p:spPr>
      </p:pic>
      <p:pic>
        <p:nvPicPr>
          <p:cNvPr id="24" name="Google Shape;230;p52">
            <a:extLst>
              <a:ext uri="{FF2B5EF4-FFF2-40B4-BE49-F238E27FC236}">
                <a16:creationId xmlns:a16="http://schemas.microsoft.com/office/drawing/2014/main" id="{105963EE-2FD8-4C44-831B-82E7199A3EA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9931" y="3313214"/>
            <a:ext cx="4064794" cy="264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859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83;p37">
            <a:extLst>
              <a:ext uri="{FF2B5EF4-FFF2-40B4-BE49-F238E27FC236}">
                <a16:creationId xmlns:a16="http://schemas.microsoft.com/office/drawing/2014/main" id="{5906D3D9-27D9-40B4-A106-A6329A1729CF}"/>
              </a:ext>
            </a:extLst>
          </p:cNvPr>
          <p:cNvSpPr txBox="1"/>
          <p:nvPr/>
        </p:nvSpPr>
        <p:spPr>
          <a:xfrm>
            <a:off x="783357" y="998714"/>
            <a:ext cx="7316933" cy="1802535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8" name="Google Shape;179;p37">
            <a:extLst>
              <a:ext uri="{FF2B5EF4-FFF2-40B4-BE49-F238E27FC236}">
                <a16:creationId xmlns:a16="http://schemas.microsoft.com/office/drawing/2014/main" id="{AC940916-8016-438A-A6E3-EB4D985A47D6}"/>
              </a:ext>
            </a:extLst>
          </p:cNvPr>
          <p:cNvSpPr txBox="1">
            <a:spLocks/>
          </p:cNvSpPr>
          <p:nvPr/>
        </p:nvSpPr>
        <p:spPr>
          <a:xfrm>
            <a:off x="372202" y="364559"/>
            <a:ext cx="8309980" cy="63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Linear regression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생성과 학습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C3285B-ADB6-4B0B-8AC3-BAA53660D694}"/>
              </a:ext>
            </a:extLst>
          </p:cNvPr>
          <p:cNvSpPr txBox="1"/>
          <p:nvPr/>
        </p:nvSpPr>
        <p:spPr>
          <a:xfrm>
            <a:off x="706212" y="3130487"/>
            <a:ext cx="76711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Input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dim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바꾸어 입력을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 받을 수 있게 하면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Dense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layer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자동으로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			+ b</a:t>
            </a: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맞는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layer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생성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저번과 다른것은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Activation function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사용한 것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F5F868-527E-4ECE-846E-E25CF7DC8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76" y="1104961"/>
            <a:ext cx="6999302" cy="1573584"/>
          </a:xfrm>
          <a:prstGeom prst="rect">
            <a:avLst/>
          </a:prstGeom>
        </p:spPr>
      </p:pic>
      <p:pic>
        <p:nvPicPr>
          <p:cNvPr id="9" name="Google Shape;230;p52">
            <a:extLst>
              <a:ext uri="{FF2B5EF4-FFF2-40B4-BE49-F238E27FC236}">
                <a16:creationId xmlns:a16="http://schemas.microsoft.com/office/drawing/2014/main" id="{29D2E9F6-809B-4614-956F-13370279238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4186" y="3389388"/>
            <a:ext cx="3331123" cy="216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802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79;p37">
            <a:extLst>
              <a:ext uri="{FF2B5EF4-FFF2-40B4-BE49-F238E27FC236}">
                <a16:creationId xmlns:a16="http://schemas.microsoft.com/office/drawing/2014/main" id="{AC940916-8016-438A-A6E3-EB4D985A47D6}"/>
              </a:ext>
            </a:extLst>
          </p:cNvPr>
          <p:cNvSpPr txBox="1">
            <a:spLocks/>
          </p:cNvSpPr>
          <p:nvPr/>
        </p:nvSpPr>
        <p:spPr>
          <a:xfrm>
            <a:off x="372202" y="364559"/>
            <a:ext cx="7669946" cy="63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Activation function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이란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5" name="Google Shape;230;p52">
            <a:extLst>
              <a:ext uri="{FF2B5EF4-FFF2-40B4-BE49-F238E27FC236}">
                <a16:creationId xmlns:a16="http://schemas.microsoft.com/office/drawing/2014/main" id="{ACA12E63-A22C-414E-9157-D9EDB55B29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575" y="3721280"/>
            <a:ext cx="3331123" cy="216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F5F2F5-7C85-42CC-B89A-E49E54447E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74" b="7418"/>
          <a:stretch/>
        </p:blipFill>
        <p:spPr>
          <a:xfrm>
            <a:off x="5218545" y="2907496"/>
            <a:ext cx="2392250" cy="2060787"/>
          </a:xfrm>
          <a:prstGeom prst="rect">
            <a:avLst/>
          </a:prstGeom>
        </p:spPr>
      </p:pic>
      <p:sp>
        <p:nvSpPr>
          <p:cNvPr id="17" name="Google Shape;183;p37">
            <a:extLst>
              <a:ext uri="{FF2B5EF4-FFF2-40B4-BE49-F238E27FC236}">
                <a16:creationId xmlns:a16="http://schemas.microsoft.com/office/drawing/2014/main" id="{9401C2B0-DD09-4FCF-89F6-E5ECFB09C173}"/>
              </a:ext>
            </a:extLst>
          </p:cNvPr>
          <p:cNvSpPr txBox="1"/>
          <p:nvPr/>
        </p:nvSpPr>
        <p:spPr>
          <a:xfrm>
            <a:off x="783357" y="998714"/>
            <a:ext cx="7316933" cy="1802535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92847B0-C7D6-41DA-8776-43488FF02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776" y="1104961"/>
            <a:ext cx="6999302" cy="1573584"/>
          </a:xfrm>
          <a:prstGeom prst="rect">
            <a:avLst/>
          </a:prstGeom>
        </p:spPr>
      </p:pic>
      <p:sp>
        <p:nvSpPr>
          <p:cNvPr id="19" name="Google Shape;183;p37">
            <a:extLst>
              <a:ext uri="{FF2B5EF4-FFF2-40B4-BE49-F238E27FC236}">
                <a16:creationId xmlns:a16="http://schemas.microsoft.com/office/drawing/2014/main" id="{F1F8554B-F0E8-4F1D-B148-FC21C5AA3EE4}"/>
              </a:ext>
            </a:extLst>
          </p:cNvPr>
          <p:cNvSpPr txBox="1"/>
          <p:nvPr/>
        </p:nvSpPr>
        <p:spPr>
          <a:xfrm>
            <a:off x="1071418" y="3638249"/>
            <a:ext cx="3574473" cy="390175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88DD97-4511-4D3B-B5F7-5B8F0D614C28}"/>
              </a:ext>
            </a:extLst>
          </p:cNvPr>
          <p:cNvSpPr txBox="1"/>
          <p:nvPr/>
        </p:nvSpPr>
        <p:spPr>
          <a:xfrm>
            <a:off x="4778135" y="3675696"/>
            <a:ext cx="308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Google Shape;183;p37">
            <a:extLst>
              <a:ext uri="{FF2B5EF4-FFF2-40B4-BE49-F238E27FC236}">
                <a16:creationId xmlns:a16="http://schemas.microsoft.com/office/drawing/2014/main" id="{F74218B9-701A-4377-8171-C25164AEF363}"/>
              </a:ext>
            </a:extLst>
          </p:cNvPr>
          <p:cNvSpPr txBox="1"/>
          <p:nvPr/>
        </p:nvSpPr>
        <p:spPr>
          <a:xfrm>
            <a:off x="5218545" y="2907497"/>
            <a:ext cx="2392250" cy="2060787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1484CD-1232-4DCF-BF58-26EE9FA40DF6}"/>
              </a:ext>
            </a:extLst>
          </p:cNvPr>
          <p:cNvSpPr txBox="1"/>
          <p:nvPr/>
        </p:nvSpPr>
        <p:spPr>
          <a:xfrm>
            <a:off x="7657912" y="2907496"/>
            <a:ext cx="1237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Linear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58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83;p37">
            <a:extLst>
              <a:ext uri="{FF2B5EF4-FFF2-40B4-BE49-F238E27FC236}">
                <a16:creationId xmlns:a16="http://schemas.microsoft.com/office/drawing/2014/main" id="{9401C2B0-DD09-4FCF-89F6-E5ECFB09C173}"/>
              </a:ext>
            </a:extLst>
          </p:cNvPr>
          <p:cNvSpPr txBox="1"/>
          <p:nvPr/>
        </p:nvSpPr>
        <p:spPr>
          <a:xfrm>
            <a:off x="496842" y="901264"/>
            <a:ext cx="4558188" cy="3780227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21" name="Google Shape;183;p37">
            <a:extLst>
              <a:ext uri="{FF2B5EF4-FFF2-40B4-BE49-F238E27FC236}">
                <a16:creationId xmlns:a16="http://schemas.microsoft.com/office/drawing/2014/main" id="{F74218B9-701A-4377-8171-C25164AEF363}"/>
              </a:ext>
            </a:extLst>
          </p:cNvPr>
          <p:cNvSpPr txBox="1"/>
          <p:nvPr/>
        </p:nvSpPr>
        <p:spPr>
          <a:xfrm>
            <a:off x="6043189" y="2547523"/>
            <a:ext cx="2127564" cy="1909429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181BEEB-432D-4654-86DD-2B350FF9E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712" y="2697272"/>
            <a:ext cx="1894203" cy="1652785"/>
          </a:xfrm>
          <a:prstGeom prst="rect">
            <a:avLst/>
          </a:prstGeom>
        </p:spPr>
      </p:pic>
      <p:sp>
        <p:nvSpPr>
          <p:cNvPr id="8" name="Google Shape;179;p37">
            <a:extLst>
              <a:ext uri="{FF2B5EF4-FFF2-40B4-BE49-F238E27FC236}">
                <a16:creationId xmlns:a16="http://schemas.microsoft.com/office/drawing/2014/main" id="{AC940916-8016-438A-A6E3-EB4D985A47D6}"/>
              </a:ext>
            </a:extLst>
          </p:cNvPr>
          <p:cNvSpPr txBox="1">
            <a:spLocks/>
          </p:cNvSpPr>
          <p:nvPr/>
        </p:nvSpPr>
        <p:spPr>
          <a:xfrm>
            <a:off x="372202" y="364559"/>
            <a:ext cx="7669946" cy="63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Activation function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이란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5" name="Google Shape;230;p52">
            <a:extLst>
              <a:ext uri="{FF2B5EF4-FFF2-40B4-BE49-F238E27FC236}">
                <a16:creationId xmlns:a16="http://schemas.microsoft.com/office/drawing/2014/main" id="{ACA12E63-A22C-414E-9157-D9EDB55B292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590" y="1669197"/>
            <a:ext cx="3331123" cy="2166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3;p37">
            <a:extLst>
              <a:ext uri="{FF2B5EF4-FFF2-40B4-BE49-F238E27FC236}">
                <a16:creationId xmlns:a16="http://schemas.microsoft.com/office/drawing/2014/main" id="{F1F8554B-F0E8-4F1D-B148-FC21C5AA3EE4}"/>
              </a:ext>
            </a:extLst>
          </p:cNvPr>
          <p:cNvSpPr txBox="1"/>
          <p:nvPr/>
        </p:nvSpPr>
        <p:spPr>
          <a:xfrm>
            <a:off x="5301914" y="1578031"/>
            <a:ext cx="3574473" cy="390175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7287A-A2E2-4397-89F2-F9F8808C6DAB}"/>
              </a:ext>
            </a:extLst>
          </p:cNvPr>
          <p:cNvSpPr txBox="1"/>
          <p:nvPr/>
        </p:nvSpPr>
        <p:spPr>
          <a:xfrm>
            <a:off x="6982653" y="2043081"/>
            <a:ext cx="308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50362D6-E057-4B4E-B629-D93F097D9CFC}"/>
              </a:ext>
            </a:extLst>
          </p:cNvPr>
          <p:cNvSpPr/>
          <p:nvPr/>
        </p:nvSpPr>
        <p:spPr>
          <a:xfrm>
            <a:off x="4001535" y="2128674"/>
            <a:ext cx="262551" cy="262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975C593-FCD7-4351-AC02-5E143BA05576}"/>
              </a:ext>
            </a:extLst>
          </p:cNvPr>
          <p:cNvSpPr/>
          <p:nvPr/>
        </p:nvSpPr>
        <p:spPr>
          <a:xfrm>
            <a:off x="2953334" y="3669104"/>
            <a:ext cx="262551" cy="262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17FA9F8-21E6-4275-9A0C-B11703E150D1}"/>
              </a:ext>
            </a:extLst>
          </p:cNvPr>
          <p:cNvSpPr/>
          <p:nvPr/>
        </p:nvSpPr>
        <p:spPr>
          <a:xfrm>
            <a:off x="3515759" y="4058032"/>
            <a:ext cx="262551" cy="262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F803ADA-A767-4454-9727-3338A7ECAF45}"/>
              </a:ext>
            </a:extLst>
          </p:cNvPr>
          <p:cNvSpPr/>
          <p:nvPr/>
        </p:nvSpPr>
        <p:spPr>
          <a:xfrm>
            <a:off x="4123758" y="3800380"/>
            <a:ext cx="262551" cy="262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B476194-FED2-4B08-AD89-3C8B23DD0561}"/>
              </a:ext>
            </a:extLst>
          </p:cNvPr>
          <p:cNvSpPr/>
          <p:nvPr/>
        </p:nvSpPr>
        <p:spPr>
          <a:xfrm>
            <a:off x="3215885" y="2975960"/>
            <a:ext cx="262551" cy="262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DF2BACF-9A4E-4DA2-B419-5EB1D682A1E0}"/>
              </a:ext>
            </a:extLst>
          </p:cNvPr>
          <p:cNvSpPr/>
          <p:nvPr/>
        </p:nvSpPr>
        <p:spPr>
          <a:xfrm>
            <a:off x="3778310" y="2975960"/>
            <a:ext cx="262551" cy="262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4B74A6-9C10-450A-A69D-797EF3AE8605}"/>
              </a:ext>
            </a:extLst>
          </p:cNvPr>
          <p:cNvSpPr/>
          <p:nvPr/>
        </p:nvSpPr>
        <p:spPr>
          <a:xfrm>
            <a:off x="3432968" y="1711685"/>
            <a:ext cx="262551" cy="262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FEA9182-0051-4893-8990-310DA34BDD8E}"/>
              </a:ext>
            </a:extLst>
          </p:cNvPr>
          <p:cNvSpPr/>
          <p:nvPr/>
        </p:nvSpPr>
        <p:spPr>
          <a:xfrm>
            <a:off x="3099203" y="2414091"/>
            <a:ext cx="262551" cy="262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5A49386-1B4D-4493-AB3A-5983B59829D4}"/>
              </a:ext>
            </a:extLst>
          </p:cNvPr>
          <p:cNvSpPr/>
          <p:nvPr/>
        </p:nvSpPr>
        <p:spPr>
          <a:xfrm>
            <a:off x="1307460" y="4167648"/>
            <a:ext cx="262551" cy="262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91ACA1F-E24F-451F-8036-BC84E38D7DCD}"/>
              </a:ext>
            </a:extLst>
          </p:cNvPr>
          <p:cNvSpPr/>
          <p:nvPr/>
        </p:nvSpPr>
        <p:spPr>
          <a:xfrm>
            <a:off x="2474610" y="4218781"/>
            <a:ext cx="262551" cy="262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0263D52-91CF-45FE-ADAD-DC404F9B62AC}"/>
              </a:ext>
            </a:extLst>
          </p:cNvPr>
          <p:cNvSpPr/>
          <p:nvPr/>
        </p:nvSpPr>
        <p:spPr>
          <a:xfrm>
            <a:off x="2234238" y="3859396"/>
            <a:ext cx="262551" cy="262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55F5B04-2AD6-4CD7-A8D7-BD634E4BB5CE}"/>
              </a:ext>
            </a:extLst>
          </p:cNvPr>
          <p:cNvSpPr/>
          <p:nvPr/>
        </p:nvSpPr>
        <p:spPr>
          <a:xfrm>
            <a:off x="632238" y="4036373"/>
            <a:ext cx="262551" cy="262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6E39CF1-A752-47F6-9D97-DF27BFFF778A}"/>
              </a:ext>
            </a:extLst>
          </p:cNvPr>
          <p:cNvSpPr/>
          <p:nvPr/>
        </p:nvSpPr>
        <p:spPr>
          <a:xfrm>
            <a:off x="3678991" y="1216728"/>
            <a:ext cx="262551" cy="262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180957D-F16B-41B8-AE7C-DE31C5C347ED}"/>
              </a:ext>
            </a:extLst>
          </p:cNvPr>
          <p:cNvSpPr/>
          <p:nvPr/>
        </p:nvSpPr>
        <p:spPr>
          <a:xfrm>
            <a:off x="4309449" y="1370318"/>
            <a:ext cx="262551" cy="262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20199A49-E59A-4667-94EA-A87776552504}"/>
              </a:ext>
            </a:extLst>
          </p:cNvPr>
          <p:cNvSpPr/>
          <p:nvPr/>
        </p:nvSpPr>
        <p:spPr>
          <a:xfrm>
            <a:off x="871853" y="1469686"/>
            <a:ext cx="331034" cy="285374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8F6F0484-BE04-4D52-913A-2C1817969EB8}"/>
              </a:ext>
            </a:extLst>
          </p:cNvPr>
          <p:cNvSpPr/>
          <p:nvPr/>
        </p:nvSpPr>
        <p:spPr>
          <a:xfrm>
            <a:off x="1632180" y="2093380"/>
            <a:ext cx="331034" cy="285374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70B6365B-9D74-4A44-A0FA-ABC609161084}"/>
              </a:ext>
            </a:extLst>
          </p:cNvPr>
          <p:cNvSpPr/>
          <p:nvPr/>
        </p:nvSpPr>
        <p:spPr>
          <a:xfrm>
            <a:off x="675055" y="2363317"/>
            <a:ext cx="331034" cy="285374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387FD2DC-FA7D-4348-8488-994DC9D68A04}"/>
              </a:ext>
            </a:extLst>
          </p:cNvPr>
          <p:cNvSpPr/>
          <p:nvPr/>
        </p:nvSpPr>
        <p:spPr>
          <a:xfrm>
            <a:off x="1466663" y="2888827"/>
            <a:ext cx="331034" cy="285374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250D8DA6-8F09-490B-8A37-1326AE6B23C6}"/>
              </a:ext>
            </a:extLst>
          </p:cNvPr>
          <p:cNvSpPr/>
          <p:nvPr/>
        </p:nvSpPr>
        <p:spPr>
          <a:xfrm>
            <a:off x="2034480" y="3309414"/>
            <a:ext cx="331034" cy="285374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37630870-A3B2-46AD-94E2-D1A92FE12929}"/>
              </a:ext>
            </a:extLst>
          </p:cNvPr>
          <p:cNvSpPr/>
          <p:nvPr/>
        </p:nvSpPr>
        <p:spPr>
          <a:xfrm>
            <a:off x="696940" y="3359550"/>
            <a:ext cx="331034" cy="285374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22B4C519-9B0D-4BE4-BBA0-89E1BA561417}"/>
              </a:ext>
            </a:extLst>
          </p:cNvPr>
          <p:cNvSpPr/>
          <p:nvPr/>
        </p:nvSpPr>
        <p:spPr>
          <a:xfrm>
            <a:off x="2496789" y="2506004"/>
            <a:ext cx="331034" cy="285374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026DC228-3E8C-49B5-9BA8-91DD2E41F044}"/>
              </a:ext>
            </a:extLst>
          </p:cNvPr>
          <p:cNvSpPr/>
          <p:nvPr/>
        </p:nvSpPr>
        <p:spPr>
          <a:xfrm>
            <a:off x="2481253" y="1843300"/>
            <a:ext cx="331034" cy="285374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0C281114-11E9-45C6-87B0-8392C06AE1AB}"/>
              </a:ext>
            </a:extLst>
          </p:cNvPr>
          <p:cNvSpPr/>
          <p:nvPr/>
        </p:nvSpPr>
        <p:spPr>
          <a:xfrm>
            <a:off x="2977061" y="1303600"/>
            <a:ext cx="331034" cy="285374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BEB5B7C2-3D49-41F2-BA55-FF9BD20B47A7}"/>
              </a:ext>
            </a:extLst>
          </p:cNvPr>
          <p:cNvSpPr/>
          <p:nvPr/>
        </p:nvSpPr>
        <p:spPr>
          <a:xfrm>
            <a:off x="561315" y="901264"/>
            <a:ext cx="3929678" cy="3059934"/>
          </a:xfrm>
          <a:custGeom>
            <a:avLst/>
            <a:gdLst>
              <a:gd name="connsiteX0" fmla="*/ 0 w 3956364"/>
              <a:gd name="connsiteY0" fmla="*/ 2892582 h 2925115"/>
              <a:gd name="connsiteX1" fmla="*/ 2064190 w 3956364"/>
              <a:gd name="connsiteY1" fmla="*/ 2584765 h 2925115"/>
              <a:gd name="connsiteX2" fmla="*/ 2983116 w 3956364"/>
              <a:gd name="connsiteY2" fmla="*/ 452674 h 2925115"/>
              <a:gd name="connsiteX3" fmla="*/ 3956364 w 3956364"/>
              <a:gd name="connsiteY3" fmla="*/ 0 h 292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6364" h="2925115">
                <a:moveTo>
                  <a:pt x="0" y="2892582"/>
                </a:moveTo>
                <a:cubicBezTo>
                  <a:pt x="783502" y="2941999"/>
                  <a:pt x="1567004" y="2991416"/>
                  <a:pt x="2064190" y="2584765"/>
                </a:cubicBezTo>
                <a:cubicBezTo>
                  <a:pt x="2561376" y="2178114"/>
                  <a:pt x="2667754" y="883468"/>
                  <a:pt x="2983116" y="452674"/>
                </a:cubicBezTo>
                <a:cubicBezTo>
                  <a:pt x="3298478" y="21880"/>
                  <a:pt x="3746625" y="79218"/>
                  <a:pt x="3956364" y="0"/>
                </a:cubicBezTo>
              </a:path>
            </a:pathLst>
          </a:cu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7C071D-3C22-46EC-AF2A-63DBB347E0E7}"/>
              </a:ext>
            </a:extLst>
          </p:cNvPr>
          <p:cNvSpPr txBox="1"/>
          <p:nvPr/>
        </p:nvSpPr>
        <p:spPr>
          <a:xfrm>
            <a:off x="6653051" y="4606701"/>
            <a:ext cx="967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Sigmoid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C22C974-A737-40CA-B1FF-B8EE690857B9}"/>
              </a:ext>
            </a:extLst>
          </p:cNvPr>
          <p:cNvCxnSpPr>
            <a:cxnSpLocks/>
          </p:cNvCxnSpPr>
          <p:nvPr/>
        </p:nvCxnSpPr>
        <p:spPr>
          <a:xfrm flipV="1">
            <a:off x="811921" y="1002777"/>
            <a:ext cx="3873241" cy="3643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AAD3E905-71B6-4F3E-BB05-21FEF7B4CB28}"/>
              </a:ext>
            </a:extLst>
          </p:cNvPr>
          <p:cNvSpPr/>
          <p:nvPr/>
        </p:nvSpPr>
        <p:spPr>
          <a:xfrm>
            <a:off x="1904925" y="1240611"/>
            <a:ext cx="331034" cy="285374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786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83;p37">
            <a:extLst>
              <a:ext uri="{FF2B5EF4-FFF2-40B4-BE49-F238E27FC236}">
                <a16:creationId xmlns:a16="http://schemas.microsoft.com/office/drawing/2014/main" id="{AD89D887-FEA6-4EBF-ACCE-DC5D9CDB0E3C}"/>
              </a:ext>
            </a:extLst>
          </p:cNvPr>
          <p:cNvSpPr txBox="1"/>
          <p:nvPr/>
        </p:nvSpPr>
        <p:spPr>
          <a:xfrm>
            <a:off x="4799291" y="921533"/>
            <a:ext cx="4199798" cy="1697875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8" name="Google Shape;179;p37">
            <a:extLst>
              <a:ext uri="{FF2B5EF4-FFF2-40B4-BE49-F238E27FC236}">
                <a16:creationId xmlns:a16="http://schemas.microsoft.com/office/drawing/2014/main" id="{AC940916-8016-438A-A6E3-EB4D985A47D6}"/>
              </a:ext>
            </a:extLst>
          </p:cNvPr>
          <p:cNvSpPr txBox="1">
            <a:spLocks/>
          </p:cNvSpPr>
          <p:nvPr/>
        </p:nvSpPr>
        <p:spPr>
          <a:xfrm>
            <a:off x="372202" y="364559"/>
            <a:ext cx="7669946" cy="63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코드 및 결과</a:t>
            </a:r>
          </a:p>
        </p:txBody>
      </p:sp>
      <p:sp>
        <p:nvSpPr>
          <p:cNvPr id="17" name="Google Shape;183;p37">
            <a:extLst>
              <a:ext uri="{FF2B5EF4-FFF2-40B4-BE49-F238E27FC236}">
                <a16:creationId xmlns:a16="http://schemas.microsoft.com/office/drawing/2014/main" id="{9401C2B0-DD09-4FCF-89F6-E5ECFB09C173}"/>
              </a:ext>
            </a:extLst>
          </p:cNvPr>
          <p:cNvSpPr txBox="1"/>
          <p:nvPr/>
        </p:nvSpPr>
        <p:spPr>
          <a:xfrm>
            <a:off x="372202" y="921533"/>
            <a:ext cx="4199798" cy="397374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E59FC6-A83E-415B-8AE3-C1F1EB967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30" y="998714"/>
            <a:ext cx="4035155" cy="37802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B790EED-40E1-4BEC-98A1-EB92CF028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088" y="998714"/>
            <a:ext cx="4027630" cy="1529685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D291DA9-C62E-48EE-9ECB-1D4726EFD8D6}"/>
              </a:ext>
            </a:extLst>
          </p:cNvPr>
          <p:cNvCxnSpPr>
            <a:cxnSpLocks/>
          </p:cNvCxnSpPr>
          <p:nvPr/>
        </p:nvCxnSpPr>
        <p:spPr>
          <a:xfrm>
            <a:off x="4807592" y="2805013"/>
            <a:ext cx="421062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BCB717-FA5B-476F-B605-328A363E0B78}"/>
              </a:ext>
            </a:extLst>
          </p:cNvPr>
          <p:cNvSpPr txBox="1"/>
          <p:nvPr/>
        </p:nvSpPr>
        <p:spPr>
          <a:xfrm>
            <a:off x="4799291" y="2990619"/>
            <a:ext cx="3954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100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 학습 결과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Loss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8.9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까지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줄어들었고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테스트 데이터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72, 93, 90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대해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기말고사 점수로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158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점을 맞을것이란 예측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이제 실전에서 사용되는 방식을 보임</a:t>
            </a:r>
          </a:p>
        </p:txBody>
      </p:sp>
    </p:spTree>
    <p:extLst>
      <p:ext uri="{BB962C8B-B14F-4D97-AF65-F5344CB8AC3E}">
        <p14:creationId xmlns:p14="http://schemas.microsoft.com/office/powerpoint/2010/main" val="314724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79;p37">
            <a:extLst>
              <a:ext uri="{FF2B5EF4-FFF2-40B4-BE49-F238E27FC236}">
                <a16:creationId xmlns:a16="http://schemas.microsoft.com/office/drawing/2014/main" id="{AC940916-8016-438A-A6E3-EB4D985A47D6}"/>
              </a:ext>
            </a:extLst>
          </p:cNvPr>
          <p:cNvSpPr txBox="1">
            <a:spLocks/>
          </p:cNvSpPr>
          <p:nvPr/>
        </p:nvSpPr>
        <p:spPr>
          <a:xfrm>
            <a:off x="372202" y="364559"/>
            <a:ext cx="7669946" cy="63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셋 불러오기</a:t>
            </a:r>
          </a:p>
        </p:txBody>
      </p:sp>
      <p:sp>
        <p:nvSpPr>
          <p:cNvPr id="17" name="Google Shape;183;p37">
            <a:extLst>
              <a:ext uri="{FF2B5EF4-FFF2-40B4-BE49-F238E27FC236}">
                <a16:creationId xmlns:a16="http://schemas.microsoft.com/office/drawing/2014/main" id="{9401C2B0-DD09-4FCF-89F6-E5ECFB09C173}"/>
              </a:ext>
            </a:extLst>
          </p:cNvPr>
          <p:cNvSpPr txBox="1"/>
          <p:nvPr/>
        </p:nvSpPr>
        <p:spPr>
          <a:xfrm>
            <a:off x="312526" y="983092"/>
            <a:ext cx="4199798" cy="938954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D291DA9-C62E-48EE-9ECB-1D4726EFD8D6}"/>
              </a:ext>
            </a:extLst>
          </p:cNvPr>
          <p:cNvCxnSpPr>
            <a:cxnSpLocks/>
          </p:cNvCxnSpPr>
          <p:nvPr/>
        </p:nvCxnSpPr>
        <p:spPr>
          <a:xfrm>
            <a:off x="4763077" y="1990095"/>
            <a:ext cx="421062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BCB717-FA5B-476F-B605-328A363E0B78}"/>
              </a:ext>
            </a:extLst>
          </p:cNvPr>
          <p:cNvSpPr txBox="1"/>
          <p:nvPr/>
        </p:nvSpPr>
        <p:spPr>
          <a:xfrm>
            <a:off x="4763077" y="2726458"/>
            <a:ext cx="3954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앞에 둘은 혈압 데이터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수축기 혈압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113</a:t>
            </a: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이완기 혈압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60</a:t>
            </a: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 뒤는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PPG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센서 데이터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200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5FA6B8-58EB-4D31-A8C9-79E07C5B2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02" y="1060273"/>
            <a:ext cx="4085801" cy="7442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7939DE-9C9A-4C4B-9921-ED68B483E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75" y="2230486"/>
            <a:ext cx="3846130" cy="2050252"/>
          </a:xfrm>
          <a:prstGeom prst="rect">
            <a:avLst/>
          </a:prstGeom>
        </p:spPr>
      </p:pic>
      <p:sp>
        <p:nvSpPr>
          <p:cNvPr id="11" name="Google Shape;183;p37">
            <a:extLst>
              <a:ext uri="{FF2B5EF4-FFF2-40B4-BE49-F238E27FC236}">
                <a16:creationId xmlns:a16="http://schemas.microsoft.com/office/drawing/2014/main" id="{00523DB6-A1F0-4708-9970-1966F37C7616}"/>
              </a:ext>
            </a:extLst>
          </p:cNvPr>
          <p:cNvSpPr txBox="1"/>
          <p:nvPr/>
        </p:nvSpPr>
        <p:spPr>
          <a:xfrm>
            <a:off x="312526" y="2112939"/>
            <a:ext cx="4199798" cy="2368526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3857D-4263-4315-BCFA-A90E24EB0E12}"/>
              </a:ext>
            </a:extLst>
          </p:cNvPr>
          <p:cNvSpPr txBox="1"/>
          <p:nvPr/>
        </p:nvSpPr>
        <p:spPr>
          <a:xfrm>
            <a:off x="4733399" y="998714"/>
            <a:ext cx="395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Numpy.loadtxt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통해서 데이터 파일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(txt, dat, csv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불러올 수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89E4EE-A9A7-44C7-AE5E-162D44220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937" y="1527226"/>
            <a:ext cx="19145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2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79;p37">
            <a:extLst>
              <a:ext uri="{FF2B5EF4-FFF2-40B4-BE49-F238E27FC236}">
                <a16:creationId xmlns:a16="http://schemas.microsoft.com/office/drawing/2014/main" id="{AC940916-8016-438A-A6E3-EB4D985A47D6}"/>
              </a:ext>
            </a:extLst>
          </p:cNvPr>
          <p:cNvSpPr txBox="1">
            <a:spLocks/>
          </p:cNvSpPr>
          <p:nvPr/>
        </p:nvSpPr>
        <p:spPr>
          <a:xfrm>
            <a:off x="372202" y="364559"/>
            <a:ext cx="7669946" cy="63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7.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혈압 예측 회귀 모델 </a:t>
            </a:r>
          </a:p>
        </p:txBody>
      </p:sp>
      <p:sp>
        <p:nvSpPr>
          <p:cNvPr id="17" name="Google Shape;183;p37">
            <a:extLst>
              <a:ext uri="{FF2B5EF4-FFF2-40B4-BE49-F238E27FC236}">
                <a16:creationId xmlns:a16="http://schemas.microsoft.com/office/drawing/2014/main" id="{9401C2B0-DD09-4FCF-89F6-E5ECFB09C173}"/>
              </a:ext>
            </a:extLst>
          </p:cNvPr>
          <p:cNvSpPr txBox="1"/>
          <p:nvPr/>
        </p:nvSpPr>
        <p:spPr>
          <a:xfrm>
            <a:off x="312525" y="979354"/>
            <a:ext cx="5957000" cy="2225573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3857D-4263-4315-BCFA-A90E24EB0E12}"/>
              </a:ext>
            </a:extLst>
          </p:cNvPr>
          <p:cNvSpPr txBox="1"/>
          <p:nvPr/>
        </p:nvSpPr>
        <p:spPr>
          <a:xfrm>
            <a:off x="4387521" y="3362630"/>
            <a:ext cx="44124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Train set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은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10440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80%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8352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300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 학습하여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loss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528.50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까지 줄였다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실험 결과는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MSE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499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평균오차는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22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정도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즉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혈압이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100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이라면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78 ~ 122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까지 나올 수 있음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결과가 좋지 못함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AA04C58-E28F-4038-96BD-ABF12B7F0CB6}"/>
              </a:ext>
            </a:extLst>
          </p:cNvPr>
          <p:cNvCxnSpPr>
            <a:cxnSpLocks/>
          </p:cNvCxnSpPr>
          <p:nvPr/>
        </p:nvCxnSpPr>
        <p:spPr>
          <a:xfrm flipV="1">
            <a:off x="6225522" y="1136238"/>
            <a:ext cx="6583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7A400C-30D3-4196-9E58-5CCA4F884687}"/>
              </a:ext>
            </a:extLst>
          </p:cNvPr>
          <p:cNvSpPr txBox="1"/>
          <p:nvPr/>
        </p:nvSpPr>
        <p:spPr>
          <a:xfrm>
            <a:off x="6943577" y="911493"/>
            <a:ext cx="2103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Train,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데이터를 자동으로 나눠주는 함수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515A91E-4B56-4CD1-883F-365A33F967BB}"/>
              </a:ext>
            </a:extLst>
          </p:cNvPr>
          <p:cNvCxnSpPr>
            <a:cxnSpLocks/>
          </p:cNvCxnSpPr>
          <p:nvPr/>
        </p:nvCxnSpPr>
        <p:spPr>
          <a:xfrm flipV="1">
            <a:off x="6225522" y="1664357"/>
            <a:ext cx="6583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BBB533-C429-4A62-81F8-C09A2195A865}"/>
              </a:ext>
            </a:extLst>
          </p:cNvPr>
          <p:cNvSpPr txBox="1"/>
          <p:nvPr/>
        </p:nvSpPr>
        <p:spPr>
          <a:xfrm>
            <a:off x="6943577" y="1502574"/>
            <a:ext cx="2103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입력이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200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개인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Dense layer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추가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Activation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은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linear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2913E7-B9CD-4D94-A0A0-0FCEEC838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00" y="1058370"/>
            <a:ext cx="5792345" cy="2020955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88056AB-9B1A-445C-AADD-7BCC7010045E}"/>
              </a:ext>
            </a:extLst>
          </p:cNvPr>
          <p:cNvCxnSpPr>
            <a:cxnSpLocks/>
          </p:cNvCxnSpPr>
          <p:nvPr/>
        </p:nvCxnSpPr>
        <p:spPr>
          <a:xfrm flipV="1">
            <a:off x="6225522" y="2762844"/>
            <a:ext cx="6583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45F4BB9-54D9-4F4E-8429-B25D70935555}"/>
              </a:ext>
            </a:extLst>
          </p:cNvPr>
          <p:cNvSpPr txBox="1"/>
          <p:nvPr/>
        </p:nvSpPr>
        <p:spPr>
          <a:xfrm>
            <a:off x="6883900" y="2556105"/>
            <a:ext cx="2103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MSE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로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데이터에 대한 성능 확인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7B52BA-9F67-4B45-85E7-24BB80332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40" y="3491286"/>
            <a:ext cx="3431095" cy="1187687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43B1089-CA34-4C23-8BE0-0981030E1094}"/>
              </a:ext>
            </a:extLst>
          </p:cNvPr>
          <p:cNvCxnSpPr>
            <a:cxnSpLocks/>
          </p:cNvCxnSpPr>
          <p:nvPr/>
        </p:nvCxnSpPr>
        <p:spPr>
          <a:xfrm>
            <a:off x="4251557" y="3289267"/>
            <a:ext cx="0" cy="15271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5522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478</Words>
  <Application>Microsoft Office PowerPoint</Application>
  <PresentationFormat>화면 슬라이드 쇼(16:9)</PresentationFormat>
  <Paragraphs>73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Gill Sans</vt:lpstr>
      <vt:lpstr>Helvetica Neue</vt:lpstr>
      <vt:lpstr>Calibri</vt:lpstr>
      <vt:lpstr>Arial</vt:lpstr>
      <vt:lpstr>Noto Sans Symbols</vt:lpstr>
      <vt:lpstr>배달의민족 도현</vt:lpstr>
      <vt:lpstr>Simple Light</vt:lpstr>
      <vt:lpstr>White</vt:lpstr>
      <vt:lpstr>Lab 4 Multi-variable linear regression (다변인 선형회귀)</vt:lpstr>
      <vt:lpstr>1.          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Minimizing Cost (로스 함수 최소화)</dc:title>
  <cp:lastModifiedBy>정승민</cp:lastModifiedBy>
  <cp:revision>21</cp:revision>
  <dcterms:modified xsi:type="dcterms:W3CDTF">2021-01-21T06:20:16Z</dcterms:modified>
</cp:coreProperties>
</file>