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  <p:sldMasterId id="2147483677" r:id="rId2"/>
  </p:sldMasterIdLst>
  <p:notesMasterIdLst>
    <p:notesMasterId r:id="rId7"/>
  </p:notesMasterIdLst>
  <p:sldIdLst>
    <p:sldId id="256" r:id="rId3"/>
    <p:sldId id="261" r:id="rId4"/>
    <p:sldId id="270" r:id="rId5"/>
    <p:sldId id="266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Gill Sans" panose="020B0600000101010101" charset="0"/>
      <p:regular r:id="rId12"/>
      <p:bold r:id="rId13"/>
    </p:embeddedFont>
    <p:embeddedFont>
      <p:font typeface="Helvetica Neue" panose="020B0600000101010101" charset="0"/>
      <p:regular r:id="rId14"/>
      <p:bold r:id="rId15"/>
      <p:italic r:id="rId16"/>
      <p:boldItalic r:id="rId17"/>
    </p:embeddedFont>
    <p:embeddedFont>
      <p:font typeface="배달의민족 도현" panose="020B0600000101010101" pitchFamily="50" charset="-127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9" d="100"/>
          <a:sy n="209" d="100"/>
        </p:scale>
        <p:origin x="25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9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d121638f2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g1d121638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d121638f2_0_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1d121638f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d121638f2_0_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1d121638f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5401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d121638f2_0_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1d121638f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7606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4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 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 3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sldNum" idx="12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 4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>
            <a:spLocks noGrp="1"/>
          </p:cNvSpPr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body" idx="1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>
            <a:spLocks noGrp="1"/>
          </p:cNvSpPr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1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>
            <a:spLocks noGrp="1"/>
          </p:cNvSpPr>
          <p:nvPr>
            <p:ph type="pic" idx="2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177800" marR="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279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body" idx="1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sldNum" idx="12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>
            <a:spLocks noGrp="1"/>
          </p:cNvSpPr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>
            <a:spLocks noGrp="1"/>
          </p:cNvSpPr>
          <p:nvPr>
            <p:ph type="pic" idx="2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177800" marR="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279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24"/>
          <p:cNvSpPr txBox="1">
            <a:spLocks noGrp="1"/>
          </p:cNvSpPr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24"/>
          <p:cNvSpPr txBox="1">
            <a:spLocks noGrp="1"/>
          </p:cNvSpPr>
          <p:nvPr>
            <p:ph type="body" idx="1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24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>
            <a:spLocks noGrp="1"/>
          </p:cNvSpPr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>
            <a:spLocks noGrp="1"/>
          </p:cNvSpPr>
          <p:nvPr>
            <p:ph type="pic" idx="2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177800" marR="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279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26"/>
          <p:cNvSpPr txBox="1">
            <a:spLocks noGrp="1"/>
          </p:cNvSpPr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26"/>
          <p:cNvSpPr txBox="1">
            <a:spLocks noGrp="1"/>
          </p:cNvSpPr>
          <p:nvPr>
            <p:ph type="body" idx="1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26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 txBox="1">
            <a:spLocks noGrp="1"/>
          </p:cNvSpPr>
          <p:nvPr>
            <p:ph type="body" idx="1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>
            <a:spLocks noGrp="1"/>
          </p:cNvSpPr>
          <p:nvPr>
            <p:ph type="pic" idx="2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177800" marR="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279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28"/>
          <p:cNvSpPr>
            <a:spLocks noGrp="1"/>
          </p:cNvSpPr>
          <p:nvPr>
            <p:ph type="pic" idx="3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177800" marR="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279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28"/>
          <p:cNvSpPr>
            <a:spLocks noGrp="1"/>
          </p:cNvSpPr>
          <p:nvPr>
            <p:ph type="pic" idx="4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177800" marR="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279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Google Shape;111;p28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9"/>
          <p:cNvSpPr txBox="1">
            <a:spLocks noGrp="1"/>
          </p:cNvSpPr>
          <p:nvPr>
            <p:ph type="body" idx="1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29"/>
          <p:cNvSpPr txBox="1">
            <a:spLocks noGrp="1"/>
          </p:cNvSpPr>
          <p:nvPr>
            <p:ph type="body" idx="2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9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177800" marR="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279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30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hyperlink" Target="https://github.com/hunkim/DeepLearningZeroToAll/" TargetMode="External"/><Relationship Id="rId4" Type="http://schemas.openxmlformats.org/officeDocument/2006/relationships/hyperlink" Target="mailto:hunkim+ml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1"/>
          <p:cNvSpPr txBox="1">
            <a:spLocks noGrp="1"/>
          </p:cNvSpPr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4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5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2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(regression) classifier</a:t>
            </a:r>
            <a:br>
              <a:rPr lang="en" sz="2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" sz="2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(</a:t>
            </a:r>
            <a:r>
              <a:rPr lang="ko-KR" altLang="en-US" sz="2700" b="0" i="0" u="none" strike="noStrike" cap="none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Gill Sans"/>
              </a:rPr>
              <a:t>로지스틱 분류기 </a:t>
            </a:r>
            <a:r>
              <a:rPr lang="en-US" altLang="ko-KR" sz="2700" b="0" i="0" u="none" strike="noStrike" cap="none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Gill Sans"/>
              </a:rPr>
              <a:t>- </a:t>
            </a:r>
            <a:r>
              <a:rPr lang="ko-KR" altLang="en-US" sz="2700" b="0" i="0" u="none" strike="noStrike" cap="none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Gill Sans"/>
              </a:rPr>
              <a:t>이진분류</a:t>
            </a:r>
            <a:r>
              <a:rPr lang="en" sz="2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)</a:t>
            </a:r>
            <a:endParaRPr/>
          </a:p>
        </p:txBody>
      </p:sp>
      <p:grpSp>
        <p:nvGrpSpPr>
          <p:cNvPr id="124" name="Google Shape;124;p31"/>
          <p:cNvGrpSpPr/>
          <p:nvPr/>
        </p:nvGrpSpPr>
        <p:grpSpPr>
          <a:xfrm>
            <a:off x="83127" y="69186"/>
            <a:ext cx="2543803" cy="1589522"/>
            <a:chOff x="-928337" y="234600"/>
            <a:chExt cx="6783474" cy="4238725"/>
          </a:xfrm>
        </p:grpSpPr>
        <p:pic>
          <p:nvPicPr>
            <p:cNvPr id="125" name="Google Shape;125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6" name="Google Shape;126;p31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With TF 2.0!</a:t>
              </a:r>
              <a:endParaRPr sz="1800"/>
            </a:p>
          </p:txBody>
        </p:sp>
      </p:grpSp>
      <p:sp>
        <p:nvSpPr>
          <p:cNvPr id="127" name="Google Shape;127;p31"/>
          <p:cNvSpPr txBox="1"/>
          <p:nvPr/>
        </p:nvSpPr>
        <p:spPr>
          <a:xfrm>
            <a:off x="1279125" y="3208031"/>
            <a:ext cx="65859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https://github.com/hunkim/DeepLearningZeroToAll/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28" name="Google Shape;128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79;p37">
            <a:extLst>
              <a:ext uri="{FF2B5EF4-FFF2-40B4-BE49-F238E27FC236}">
                <a16:creationId xmlns:a16="http://schemas.microsoft.com/office/drawing/2014/main" id="{02E9F140-73A8-42F6-8EE5-2BD4B593A5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14429" y="460974"/>
            <a:ext cx="4915141" cy="4673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 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준비</a:t>
            </a:r>
            <a:endParaRPr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10FA6D-4D37-450C-8BF9-AC81237C5CE6}"/>
              </a:ext>
            </a:extLst>
          </p:cNvPr>
          <p:cNvSpPr txBox="1"/>
          <p:nvPr/>
        </p:nvSpPr>
        <p:spPr>
          <a:xfrm>
            <a:off x="5189593" y="1522064"/>
            <a:ext cx="3127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다리 수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날개 수를 입력으로 받음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FE3402-C774-41D9-874C-F284A7426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949" y="1563052"/>
            <a:ext cx="2676525" cy="2428875"/>
          </a:xfrm>
          <a:prstGeom prst="rect">
            <a:avLst/>
          </a:prstGeom>
        </p:spPr>
      </p:pic>
      <p:sp>
        <p:nvSpPr>
          <p:cNvPr id="7" name="Google Shape;183;p37">
            <a:extLst>
              <a:ext uri="{FF2B5EF4-FFF2-40B4-BE49-F238E27FC236}">
                <a16:creationId xmlns:a16="http://schemas.microsoft.com/office/drawing/2014/main" id="{EE6B1DB2-E223-40A3-A13D-78F801B67147}"/>
              </a:ext>
            </a:extLst>
          </p:cNvPr>
          <p:cNvSpPr txBox="1"/>
          <p:nvPr/>
        </p:nvSpPr>
        <p:spPr>
          <a:xfrm>
            <a:off x="1300318" y="1430166"/>
            <a:ext cx="3006506" cy="2694648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endParaRPr lang="en-US" altLang="ko-KR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tx1"/>
              </a:solidFill>
              <a:highlight>
                <a:srgbClr val="FFFFFF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  <a:cs typeface="Consolas"/>
              <a:sym typeface="Consolas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C96300E-0CC2-4306-8624-9176F6CDA8F2}"/>
              </a:ext>
            </a:extLst>
          </p:cNvPr>
          <p:cNvCxnSpPr>
            <a:cxnSpLocks/>
          </p:cNvCxnSpPr>
          <p:nvPr/>
        </p:nvCxnSpPr>
        <p:spPr>
          <a:xfrm>
            <a:off x="4258319" y="1675953"/>
            <a:ext cx="8504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7EBFE1D-0A92-4B9E-8B46-3F9C79C07406}"/>
              </a:ext>
            </a:extLst>
          </p:cNvPr>
          <p:cNvCxnSpPr>
            <a:cxnSpLocks/>
          </p:cNvCxnSpPr>
          <p:nvPr/>
        </p:nvCxnSpPr>
        <p:spPr>
          <a:xfrm>
            <a:off x="4258319" y="2966781"/>
            <a:ext cx="8504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3D14CB0-D0BE-4FFB-AA6A-DE27DC814C63}"/>
              </a:ext>
            </a:extLst>
          </p:cNvPr>
          <p:cNvSpPr txBox="1"/>
          <p:nvPr/>
        </p:nvSpPr>
        <p:spPr>
          <a:xfrm>
            <a:off x="5189593" y="2812892"/>
            <a:ext cx="31272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다리 수 와 날개 수를 바탕으로 포유류인지 조류인지 분류</a:t>
            </a:r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두가지 분류만 있기 때문에</a:t>
            </a:r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이진 분류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로지스틱 분류라고 함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83;p37">
            <a:extLst>
              <a:ext uri="{FF2B5EF4-FFF2-40B4-BE49-F238E27FC236}">
                <a16:creationId xmlns:a16="http://schemas.microsoft.com/office/drawing/2014/main" id="{5906D3D9-27D9-40B4-A106-A6329A1729CF}"/>
              </a:ext>
            </a:extLst>
          </p:cNvPr>
          <p:cNvSpPr txBox="1"/>
          <p:nvPr/>
        </p:nvSpPr>
        <p:spPr>
          <a:xfrm>
            <a:off x="532222" y="1101621"/>
            <a:ext cx="7592222" cy="1888468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endParaRPr lang="en-US" altLang="ko-KR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tx1"/>
              </a:solidFill>
              <a:highlight>
                <a:srgbClr val="FFFFFF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  <a:cs typeface="Consolas"/>
              <a:sym typeface="Consolas"/>
            </a:endParaRPr>
          </a:p>
        </p:txBody>
      </p:sp>
      <p:sp>
        <p:nvSpPr>
          <p:cNvPr id="8" name="Google Shape;179;p37">
            <a:extLst>
              <a:ext uri="{FF2B5EF4-FFF2-40B4-BE49-F238E27FC236}">
                <a16:creationId xmlns:a16="http://schemas.microsoft.com/office/drawing/2014/main" id="{AC940916-8016-438A-A6E3-EB4D985A47D6}"/>
              </a:ext>
            </a:extLst>
          </p:cNvPr>
          <p:cNvSpPr txBox="1">
            <a:spLocks/>
          </p:cNvSpPr>
          <p:nvPr/>
        </p:nvSpPr>
        <p:spPr>
          <a:xfrm>
            <a:off x="1288222" y="340191"/>
            <a:ext cx="6607741" cy="634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Logistic classifier 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모델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D17FF6-B1C5-481C-95E9-0AFD17106503}"/>
              </a:ext>
            </a:extLst>
          </p:cNvPr>
          <p:cNvSpPr txBox="1"/>
          <p:nvPr/>
        </p:nvSpPr>
        <p:spPr>
          <a:xfrm>
            <a:off x="4783911" y="3117364"/>
            <a:ext cx="356616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Activation function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을 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Sigmoid (=logistic) function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으로 선택 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Loss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는 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binary crossentropy 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선택</a:t>
            </a:r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실험 결과는 다리 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날개가 없는 것을 포유류 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0~1 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조류 분류 중</a:t>
            </a:r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0.16 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즉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포유류에 가깝다고 분류함</a:t>
            </a:r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36F106E-B185-4C1B-82CD-7C5D14D67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78" y="1162935"/>
            <a:ext cx="7429500" cy="17240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85525C4-2477-44A2-98D5-97E379940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833" y="3415855"/>
            <a:ext cx="3962259" cy="1022303"/>
          </a:xfrm>
          <a:prstGeom prst="rect">
            <a:avLst/>
          </a:prstGeom>
        </p:spPr>
      </p:pic>
      <p:sp>
        <p:nvSpPr>
          <p:cNvPr id="22" name="Google Shape;183;p37">
            <a:extLst>
              <a:ext uri="{FF2B5EF4-FFF2-40B4-BE49-F238E27FC236}">
                <a16:creationId xmlns:a16="http://schemas.microsoft.com/office/drawing/2014/main" id="{C714DC01-8AFA-4F7B-A6F6-E25DC025BA29}"/>
              </a:ext>
            </a:extLst>
          </p:cNvPr>
          <p:cNvSpPr txBox="1"/>
          <p:nvPr/>
        </p:nvSpPr>
        <p:spPr>
          <a:xfrm>
            <a:off x="532222" y="3272812"/>
            <a:ext cx="4154078" cy="1280900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endParaRPr lang="en-US" altLang="ko-KR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tx1"/>
              </a:solidFill>
              <a:highlight>
                <a:srgbClr val="FFFFFF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80756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183;p37">
            <a:extLst>
              <a:ext uri="{FF2B5EF4-FFF2-40B4-BE49-F238E27FC236}">
                <a16:creationId xmlns:a16="http://schemas.microsoft.com/office/drawing/2014/main" id="{87B23A87-E6D6-4117-B3F5-F9768F01C875}"/>
              </a:ext>
            </a:extLst>
          </p:cNvPr>
          <p:cNvSpPr txBox="1"/>
          <p:nvPr/>
        </p:nvSpPr>
        <p:spPr>
          <a:xfrm>
            <a:off x="491987" y="1066199"/>
            <a:ext cx="2283708" cy="1898127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endParaRPr lang="en-US" altLang="ko-KR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tx1"/>
              </a:solidFill>
              <a:highlight>
                <a:srgbClr val="FFFFFF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  <a:cs typeface="Consolas"/>
              <a:sym typeface="Consolas"/>
            </a:endParaRPr>
          </a:p>
        </p:txBody>
      </p:sp>
      <p:sp>
        <p:nvSpPr>
          <p:cNvPr id="59" name="Google Shape;183;p37">
            <a:extLst>
              <a:ext uri="{FF2B5EF4-FFF2-40B4-BE49-F238E27FC236}">
                <a16:creationId xmlns:a16="http://schemas.microsoft.com/office/drawing/2014/main" id="{1C0F4C92-2EC5-4D03-862A-6A6CD7756AE5}"/>
              </a:ext>
            </a:extLst>
          </p:cNvPr>
          <p:cNvSpPr txBox="1"/>
          <p:nvPr/>
        </p:nvSpPr>
        <p:spPr>
          <a:xfrm>
            <a:off x="6195090" y="3228663"/>
            <a:ext cx="2253966" cy="388021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endParaRPr lang="en-US" altLang="ko-KR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tx1"/>
              </a:solidFill>
              <a:highlight>
                <a:srgbClr val="FFFFFF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  <a:cs typeface="Consolas"/>
              <a:sym typeface="Consolas"/>
            </a:endParaRPr>
          </a:p>
        </p:txBody>
      </p:sp>
      <p:sp>
        <p:nvSpPr>
          <p:cNvPr id="58" name="Google Shape;183;p37">
            <a:extLst>
              <a:ext uri="{FF2B5EF4-FFF2-40B4-BE49-F238E27FC236}">
                <a16:creationId xmlns:a16="http://schemas.microsoft.com/office/drawing/2014/main" id="{982C4C28-DB8C-44F8-AF6C-C6E81EE073C2}"/>
              </a:ext>
            </a:extLst>
          </p:cNvPr>
          <p:cNvSpPr txBox="1"/>
          <p:nvPr/>
        </p:nvSpPr>
        <p:spPr>
          <a:xfrm>
            <a:off x="6195090" y="3696351"/>
            <a:ext cx="2253966" cy="388021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endParaRPr lang="en-US" altLang="ko-KR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tx1"/>
              </a:solidFill>
              <a:highlight>
                <a:srgbClr val="FFFFFF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  <a:cs typeface="Consolas"/>
              <a:sym typeface="Consolas"/>
            </a:endParaRPr>
          </a:p>
        </p:txBody>
      </p:sp>
      <p:sp>
        <p:nvSpPr>
          <p:cNvPr id="57" name="Google Shape;183;p37">
            <a:extLst>
              <a:ext uri="{FF2B5EF4-FFF2-40B4-BE49-F238E27FC236}">
                <a16:creationId xmlns:a16="http://schemas.microsoft.com/office/drawing/2014/main" id="{9940F81A-BC93-4F5F-A411-6D822DFB3672}"/>
              </a:ext>
            </a:extLst>
          </p:cNvPr>
          <p:cNvSpPr txBox="1"/>
          <p:nvPr/>
        </p:nvSpPr>
        <p:spPr>
          <a:xfrm>
            <a:off x="6195090" y="4165744"/>
            <a:ext cx="2253966" cy="388021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endParaRPr lang="en-US" altLang="ko-KR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tx1"/>
              </a:solidFill>
              <a:highlight>
                <a:srgbClr val="FFFFFF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  <a:cs typeface="Consolas"/>
              <a:sym typeface="Consolas"/>
            </a:endParaRPr>
          </a:p>
        </p:txBody>
      </p:sp>
      <p:sp>
        <p:nvSpPr>
          <p:cNvPr id="35" name="Google Shape;183;p37">
            <a:extLst>
              <a:ext uri="{FF2B5EF4-FFF2-40B4-BE49-F238E27FC236}">
                <a16:creationId xmlns:a16="http://schemas.microsoft.com/office/drawing/2014/main" id="{CDC200A1-3DF6-46F0-A772-6145F7226C6C}"/>
              </a:ext>
            </a:extLst>
          </p:cNvPr>
          <p:cNvSpPr txBox="1"/>
          <p:nvPr/>
        </p:nvSpPr>
        <p:spPr>
          <a:xfrm>
            <a:off x="3508219" y="3309878"/>
            <a:ext cx="1763297" cy="343150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endParaRPr lang="en-US" altLang="ko-KR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tx1"/>
              </a:solidFill>
              <a:highlight>
                <a:srgbClr val="FFFFFF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  <a:cs typeface="Consolas"/>
              <a:sym typeface="Consolas"/>
            </a:endParaRPr>
          </a:p>
        </p:txBody>
      </p:sp>
      <p:sp>
        <p:nvSpPr>
          <p:cNvPr id="8" name="Google Shape;179;p37">
            <a:extLst>
              <a:ext uri="{FF2B5EF4-FFF2-40B4-BE49-F238E27FC236}">
                <a16:creationId xmlns:a16="http://schemas.microsoft.com/office/drawing/2014/main" id="{AC940916-8016-438A-A6E3-EB4D985A47D6}"/>
              </a:ext>
            </a:extLst>
          </p:cNvPr>
          <p:cNvSpPr txBox="1">
            <a:spLocks/>
          </p:cNvSpPr>
          <p:nvPr/>
        </p:nvSpPr>
        <p:spPr>
          <a:xfrm>
            <a:off x="758952" y="340191"/>
            <a:ext cx="7137011" cy="634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 Activation,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loss function 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선택</a:t>
            </a:r>
          </a:p>
        </p:txBody>
      </p:sp>
      <p:sp>
        <p:nvSpPr>
          <p:cNvPr id="24" name="Google Shape;183;p37">
            <a:extLst>
              <a:ext uri="{FF2B5EF4-FFF2-40B4-BE49-F238E27FC236}">
                <a16:creationId xmlns:a16="http://schemas.microsoft.com/office/drawing/2014/main" id="{80D948E5-110F-456E-B22D-279E4911E7CD}"/>
              </a:ext>
            </a:extLst>
          </p:cNvPr>
          <p:cNvSpPr txBox="1"/>
          <p:nvPr/>
        </p:nvSpPr>
        <p:spPr>
          <a:xfrm>
            <a:off x="2954018" y="1058757"/>
            <a:ext cx="2127564" cy="1909429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endParaRPr lang="en-US" altLang="ko-KR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tx1"/>
              </a:solidFill>
              <a:highlight>
                <a:srgbClr val="FFFFFF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  <a:cs typeface="Consolas"/>
              <a:sym typeface="Consolas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10AFF863-21B9-4E75-B375-D4B6CE8D3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0665" y="1423301"/>
            <a:ext cx="1715678" cy="149701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DC03429-132A-40A9-A0AE-E38B16FE705A}"/>
              </a:ext>
            </a:extLst>
          </p:cNvPr>
          <p:cNvSpPr txBox="1"/>
          <p:nvPr/>
        </p:nvSpPr>
        <p:spPr>
          <a:xfrm>
            <a:off x="2954018" y="1110067"/>
            <a:ext cx="967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Sigmoid</a:t>
            </a:r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9E63C0-5AE0-40B0-BD1C-1ACE707DC98F}"/>
              </a:ext>
            </a:extLst>
          </p:cNvPr>
          <p:cNvSpPr txBox="1"/>
          <p:nvPr/>
        </p:nvSpPr>
        <p:spPr>
          <a:xfrm>
            <a:off x="5271516" y="1154107"/>
            <a:ext cx="356616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여태까지 사용하던 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linear 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함수를 사용하면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0~1 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까지 변화가 적기 때문에 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선형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분류 정확도가 낮음</a:t>
            </a:r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그러나 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sigmoid 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함수를 사용하면 변수의 변화에 따라 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과 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 명확히 바뀌기 때문에 분류 정확도가 올라감</a:t>
            </a:r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B93605B-3EDF-4A24-9F61-7A5B81B7174A}"/>
              </a:ext>
            </a:extLst>
          </p:cNvPr>
          <p:cNvCxnSpPr>
            <a:cxnSpLocks/>
          </p:cNvCxnSpPr>
          <p:nvPr/>
        </p:nvCxnSpPr>
        <p:spPr>
          <a:xfrm>
            <a:off x="5180266" y="1040627"/>
            <a:ext cx="0" cy="19071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Google Shape;183;p37">
            <a:extLst>
              <a:ext uri="{FF2B5EF4-FFF2-40B4-BE49-F238E27FC236}">
                <a16:creationId xmlns:a16="http://schemas.microsoft.com/office/drawing/2014/main" id="{AAC590ED-9A83-4384-99F4-7281D9A110BD}"/>
              </a:ext>
            </a:extLst>
          </p:cNvPr>
          <p:cNvSpPr txBox="1"/>
          <p:nvPr/>
        </p:nvSpPr>
        <p:spPr>
          <a:xfrm>
            <a:off x="758953" y="3324042"/>
            <a:ext cx="1709928" cy="753259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endParaRPr lang="en-US" altLang="ko-KR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tx1"/>
              </a:solidFill>
              <a:highlight>
                <a:srgbClr val="FFFFFF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  <a:cs typeface="Consolas"/>
              <a:sym typeface="Consolas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501EC12-493C-422C-AACB-6D468A04429E}"/>
              </a:ext>
            </a:extLst>
          </p:cNvPr>
          <p:cNvCxnSpPr>
            <a:cxnSpLocks/>
          </p:cNvCxnSpPr>
          <p:nvPr/>
        </p:nvCxnSpPr>
        <p:spPr>
          <a:xfrm flipH="1">
            <a:off x="306324" y="3127531"/>
            <a:ext cx="832104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6AC9BE8-8894-4FDC-8C89-2A8234806595}"/>
              </a:ext>
            </a:extLst>
          </p:cNvPr>
          <p:cNvSpPr txBox="1"/>
          <p:nvPr/>
        </p:nvSpPr>
        <p:spPr>
          <a:xfrm>
            <a:off x="3765804" y="3345251"/>
            <a:ext cx="1336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선형 회귀</a:t>
            </a:r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2" name="Google Shape;183;p37">
            <a:extLst>
              <a:ext uri="{FF2B5EF4-FFF2-40B4-BE49-F238E27FC236}">
                <a16:creationId xmlns:a16="http://schemas.microsoft.com/office/drawing/2014/main" id="{1687C49A-B815-4F5F-9CD6-4163F538438B}"/>
              </a:ext>
            </a:extLst>
          </p:cNvPr>
          <p:cNvSpPr txBox="1"/>
          <p:nvPr/>
        </p:nvSpPr>
        <p:spPr>
          <a:xfrm>
            <a:off x="758952" y="4207081"/>
            <a:ext cx="1709928" cy="753258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endParaRPr lang="en-US" altLang="ko-KR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tx1"/>
              </a:solidFill>
              <a:highlight>
                <a:srgbClr val="FFFFFF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  <a:cs typeface="Consolas"/>
              <a:sym typeface="Consola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9E8A50-A3BD-45E7-874C-C23BC8975E4A}"/>
              </a:ext>
            </a:extLst>
          </p:cNvPr>
          <p:cNvSpPr txBox="1"/>
          <p:nvPr/>
        </p:nvSpPr>
        <p:spPr>
          <a:xfrm>
            <a:off x="1016537" y="4429821"/>
            <a:ext cx="129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분류</a:t>
            </a:r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CCA7179-DCD8-41F5-A90B-B5C15F9A54F0}"/>
              </a:ext>
            </a:extLst>
          </p:cNvPr>
          <p:cNvCxnSpPr>
            <a:cxnSpLocks/>
          </p:cNvCxnSpPr>
          <p:nvPr/>
        </p:nvCxnSpPr>
        <p:spPr>
          <a:xfrm>
            <a:off x="2726495" y="3686507"/>
            <a:ext cx="5873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E140CF8-E69B-4A25-B2DE-011E802B35A4}"/>
              </a:ext>
            </a:extLst>
          </p:cNvPr>
          <p:cNvSpPr txBox="1"/>
          <p:nvPr/>
        </p:nvSpPr>
        <p:spPr>
          <a:xfrm>
            <a:off x="1016536" y="3546782"/>
            <a:ext cx="129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회귀</a:t>
            </a:r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7" name="Google Shape;183;p37">
            <a:extLst>
              <a:ext uri="{FF2B5EF4-FFF2-40B4-BE49-F238E27FC236}">
                <a16:creationId xmlns:a16="http://schemas.microsoft.com/office/drawing/2014/main" id="{EEC91074-DC5D-40C1-96F0-7AB818B5CCC1}"/>
              </a:ext>
            </a:extLst>
          </p:cNvPr>
          <p:cNvSpPr txBox="1"/>
          <p:nvPr/>
        </p:nvSpPr>
        <p:spPr>
          <a:xfrm>
            <a:off x="3508219" y="3731869"/>
            <a:ext cx="1763297" cy="343150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endParaRPr lang="en-US" altLang="ko-KR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tx1"/>
              </a:solidFill>
              <a:highlight>
                <a:srgbClr val="FFFFFF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  <a:cs typeface="Consolas"/>
              <a:sym typeface="Consola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A113DC0-AEF6-4AC0-9DF5-D100F1794003}"/>
              </a:ext>
            </a:extLst>
          </p:cNvPr>
          <p:cNvSpPr txBox="1"/>
          <p:nvPr/>
        </p:nvSpPr>
        <p:spPr>
          <a:xfrm>
            <a:off x="3765804" y="3767242"/>
            <a:ext cx="1336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비선형 회귀</a:t>
            </a:r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9DF2414-A632-45B6-A206-2DED7A953B84}"/>
              </a:ext>
            </a:extLst>
          </p:cNvPr>
          <p:cNvCxnSpPr>
            <a:cxnSpLocks/>
          </p:cNvCxnSpPr>
          <p:nvPr/>
        </p:nvCxnSpPr>
        <p:spPr>
          <a:xfrm>
            <a:off x="2726495" y="4556711"/>
            <a:ext cx="5873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Google Shape;183;p37">
            <a:extLst>
              <a:ext uri="{FF2B5EF4-FFF2-40B4-BE49-F238E27FC236}">
                <a16:creationId xmlns:a16="http://schemas.microsoft.com/office/drawing/2014/main" id="{A8855800-A282-4071-BC3E-751B970F99E1}"/>
              </a:ext>
            </a:extLst>
          </p:cNvPr>
          <p:cNvSpPr txBox="1"/>
          <p:nvPr/>
        </p:nvSpPr>
        <p:spPr>
          <a:xfrm>
            <a:off x="3508219" y="4195198"/>
            <a:ext cx="1763297" cy="343150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endParaRPr lang="en-US" altLang="ko-KR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tx1"/>
              </a:solidFill>
              <a:highlight>
                <a:srgbClr val="FFFFFF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  <a:cs typeface="Consolas"/>
              <a:sym typeface="Consola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8ACEE4C-0B69-435E-8403-50CE64E7E9A4}"/>
              </a:ext>
            </a:extLst>
          </p:cNvPr>
          <p:cNvSpPr txBox="1"/>
          <p:nvPr/>
        </p:nvSpPr>
        <p:spPr>
          <a:xfrm>
            <a:off x="3765804" y="4230571"/>
            <a:ext cx="1336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이진 분류</a:t>
            </a:r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2" name="Google Shape;183;p37">
            <a:extLst>
              <a:ext uri="{FF2B5EF4-FFF2-40B4-BE49-F238E27FC236}">
                <a16:creationId xmlns:a16="http://schemas.microsoft.com/office/drawing/2014/main" id="{6E044C1A-5DF5-4365-8025-52E27708DFB6}"/>
              </a:ext>
            </a:extLst>
          </p:cNvPr>
          <p:cNvSpPr txBox="1"/>
          <p:nvPr/>
        </p:nvSpPr>
        <p:spPr>
          <a:xfrm>
            <a:off x="3508219" y="4617189"/>
            <a:ext cx="1763297" cy="343150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endParaRPr lang="en-US" altLang="ko-KR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tx1"/>
              </a:solidFill>
              <a:highlight>
                <a:srgbClr val="FFFFFF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  <a:cs typeface="Consolas"/>
              <a:sym typeface="Consola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2EA45C-D5CB-4979-8364-92EC71DB72DB}"/>
              </a:ext>
            </a:extLst>
          </p:cNvPr>
          <p:cNvSpPr txBox="1"/>
          <p:nvPr/>
        </p:nvSpPr>
        <p:spPr>
          <a:xfrm>
            <a:off x="3765804" y="4652562"/>
            <a:ext cx="1336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다항 분류</a:t>
            </a:r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C59E294-EBFF-49C4-B5C5-336676446A58}"/>
              </a:ext>
            </a:extLst>
          </p:cNvPr>
          <p:cNvCxnSpPr>
            <a:cxnSpLocks/>
          </p:cNvCxnSpPr>
          <p:nvPr/>
        </p:nvCxnSpPr>
        <p:spPr>
          <a:xfrm>
            <a:off x="5420927" y="3450287"/>
            <a:ext cx="5873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0B9404F-F4FD-497E-90FE-F58D187866F8}"/>
              </a:ext>
            </a:extLst>
          </p:cNvPr>
          <p:cNvCxnSpPr>
            <a:cxnSpLocks/>
          </p:cNvCxnSpPr>
          <p:nvPr/>
        </p:nvCxnSpPr>
        <p:spPr>
          <a:xfrm>
            <a:off x="5420927" y="4350847"/>
            <a:ext cx="5873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B2D665F-BC83-4906-8847-777AB6982C70}"/>
              </a:ext>
            </a:extLst>
          </p:cNvPr>
          <p:cNvCxnSpPr>
            <a:cxnSpLocks/>
          </p:cNvCxnSpPr>
          <p:nvPr/>
        </p:nvCxnSpPr>
        <p:spPr>
          <a:xfrm>
            <a:off x="5420927" y="3863654"/>
            <a:ext cx="5873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2C1F2BB-255A-4913-923B-15BDFA2FFB1A}"/>
              </a:ext>
            </a:extLst>
          </p:cNvPr>
          <p:cNvCxnSpPr>
            <a:cxnSpLocks/>
          </p:cNvCxnSpPr>
          <p:nvPr/>
        </p:nvCxnSpPr>
        <p:spPr>
          <a:xfrm>
            <a:off x="5420927" y="4795979"/>
            <a:ext cx="5873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8D25052-9CE8-445F-A6C2-B8A85165AD4F}"/>
              </a:ext>
            </a:extLst>
          </p:cNvPr>
          <p:cNvSpPr txBox="1"/>
          <p:nvPr/>
        </p:nvSpPr>
        <p:spPr>
          <a:xfrm>
            <a:off x="6653908" y="3268784"/>
            <a:ext cx="1336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Linear,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MSE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C53AE03-8724-4F52-AA34-D7A2A636D415}"/>
              </a:ext>
            </a:extLst>
          </p:cNvPr>
          <p:cNvSpPr txBox="1"/>
          <p:nvPr/>
        </p:nvSpPr>
        <p:spPr>
          <a:xfrm>
            <a:off x="6653908" y="3752754"/>
            <a:ext cx="1336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Relu,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MSE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B45F21A-95C9-4A3C-B110-5F87FA88A60B}"/>
              </a:ext>
            </a:extLst>
          </p:cNvPr>
          <p:cNvSpPr txBox="1"/>
          <p:nvPr/>
        </p:nvSpPr>
        <p:spPr>
          <a:xfrm>
            <a:off x="6451876" y="4122573"/>
            <a:ext cx="1705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sigmoid,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binary cross entropy</a:t>
            </a:r>
          </a:p>
        </p:txBody>
      </p:sp>
      <p:sp>
        <p:nvSpPr>
          <p:cNvPr id="55" name="Google Shape;183;p37">
            <a:extLst>
              <a:ext uri="{FF2B5EF4-FFF2-40B4-BE49-F238E27FC236}">
                <a16:creationId xmlns:a16="http://schemas.microsoft.com/office/drawing/2014/main" id="{94E002DA-58CD-4B3B-84B3-537476895588}"/>
              </a:ext>
            </a:extLst>
          </p:cNvPr>
          <p:cNvSpPr txBox="1"/>
          <p:nvPr/>
        </p:nvSpPr>
        <p:spPr>
          <a:xfrm>
            <a:off x="6195090" y="4636649"/>
            <a:ext cx="2253966" cy="388021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endParaRPr lang="en-US" altLang="ko-KR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tx1"/>
              </a:solidFill>
              <a:highlight>
                <a:srgbClr val="FFFFFF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  <a:cs typeface="Consolas"/>
              <a:sym typeface="Consola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A3291CA-270E-4A20-952F-A214C079C397}"/>
              </a:ext>
            </a:extLst>
          </p:cNvPr>
          <p:cNvSpPr txBox="1"/>
          <p:nvPr/>
        </p:nvSpPr>
        <p:spPr>
          <a:xfrm>
            <a:off x="6224060" y="4581393"/>
            <a:ext cx="2160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softmax,</a:t>
            </a:r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categorical cross entropy</a:t>
            </a: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ACC011FF-BDB6-4C94-862C-A051852C0B2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174" b="7418"/>
          <a:stretch/>
        </p:blipFill>
        <p:spPr>
          <a:xfrm>
            <a:off x="1054924" y="1423301"/>
            <a:ext cx="1600216" cy="1378495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76830460-22A7-41F6-B9CA-1ED8E6D72431}"/>
              </a:ext>
            </a:extLst>
          </p:cNvPr>
          <p:cNvSpPr txBox="1"/>
          <p:nvPr/>
        </p:nvSpPr>
        <p:spPr>
          <a:xfrm>
            <a:off x="550411" y="1122849"/>
            <a:ext cx="1237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Linear</a:t>
            </a:r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859900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181</Words>
  <Application>Microsoft Office PowerPoint</Application>
  <PresentationFormat>화면 슬라이드 쇼(16:9)</PresentationFormat>
  <Paragraphs>32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Gill Sans</vt:lpstr>
      <vt:lpstr>Helvetica Neue</vt:lpstr>
      <vt:lpstr>Calibri</vt:lpstr>
      <vt:lpstr>Arial</vt:lpstr>
      <vt:lpstr>Noto Sans Symbols</vt:lpstr>
      <vt:lpstr>배달의민족 도현</vt:lpstr>
      <vt:lpstr>Simple Light</vt:lpstr>
      <vt:lpstr>White</vt:lpstr>
      <vt:lpstr>Lab 5 Logistic (regression) classifier (로지스틱 분류기 - 이진분류)</vt:lpstr>
      <vt:lpstr>1. 데이터 준비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3 Minimizing Cost (로스 함수 최소화)</dc:title>
  <cp:lastModifiedBy>정승민</cp:lastModifiedBy>
  <cp:revision>15</cp:revision>
  <dcterms:modified xsi:type="dcterms:W3CDTF">2021-01-21T06:25:23Z</dcterms:modified>
</cp:coreProperties>
</file>