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1"/>
  </p:notesMasterIdLst>
  <p:sldIdLst>
    <p:sldId id="256" r:id="rId3"/>
    <p:sldId id="261" r:id="rId4"/>
    <p:sldId id="271" r:id="rId5"/>
    <p:sldId id="270" r:id="rId6"/>
    <p:sldId id="272" r:id="rId7"/>
    <p:sldId id="273" r:id="rId8"/>
    <p:sldId id="274" r:id="rId9"/>
    <p:sldId id="27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600000101010101" charset="0"/>
      <p:regular r:id="rId16"/>
      <p:bold r:id="rId17"/>
    </p:embeddedFont>
    <p:embeddedFont>
      <p:font typeface="Helvetica Neue" panose="020B0600000101010101" charset="0"/>
      <p:regular r:id="rId18"/>
      <p:bold r:id="rId19"/>
      <p:italic r:id="rId20"/>
      <p:boldItalic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25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21638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d121638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94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40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35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21638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d121638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54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421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97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github.com/hunkim/DeepLearningZeroToAll/" TargetMode="External"/><Relationship Id="rId4" Type="http://schemas.openxmlformats.org/officeDocument/2006/relationships/hyperlink" Target="mailto:hunkim+ml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github.com/hunkim/DeepLearningZeroToAll/" TargetMode="External"/><Relationship Id="rId4" Type="http://schemas.openxmlformats.org/officeDocument/2006/relationships/hyperlink" Target="mailto:hunkim+ml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lvl="0"/>
            <a:r>
              <a:rPr lang="en" sz="2700"/>
              <a:t>softmax</a:t>
            </a: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classifier</a:t>
            </a:r>
            <a:b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ko-KR" altLang="en-US" sz="27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소프트맥스 분류기</a:t>
            </a: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grpSp>
        <p:nvGrpSpPr>
          <p:cNvPr id="124" name="Google Shape;124;p31"/>
          <p:cNvGrpSpPr/>
          <p:nvPr/>
        </p:nvGrpSpPr>
        <p:grpSpPr>
          <a:xfrm>
            <a:off x="83127" y="69186"/>
            <a:ext cx="2543803" cy="1589522"/>
            <a:chOff x="-928337" y="234600"/>
            <a:chExt cx="6783474" cy="4238725"/>
          </a:xfrm>
        </p:grpSpPr>
        <p:pic>
          <p:nvPicPr>
            <p:cNvPr id="125" name="Google Shape;1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2.0!</a:t>
              </a:r>
              <a:endParaRPr sz="1800"/>
            </a:p>
          </p:txBody>
        </p:sp>
      </p:grpSp>
      <p:sp>
        <p:nvSpPr>
          <p:cNvPr id="127" name="Google Shape;127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3;p37">
            <a:extLst>
              <a:ext uri="{FF2B5EF4-FFF2-40B4-BE49-F238E27FC236}">
                <a16:creationId xmlns:a16="http://schemas.microsoft.com/office/drawing/2014/main" id="{EE6B1DB2-E223-40A3-A13D-78F801B67147}"/>
              </a:ext>
            </a:extLst>
          </p:cNvPr>
          <p:cNvSpPr txBox="1"/>
          <p:nvPr/>
        </p:nvSpPr>
        <p:spPr>
          <a:xfrm>
            <a:off x="1394691" y="1051475"/>
            <a:ext cx="2392218" cy="3788366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9" name="Google Shape;179;p37">
            <a:extLst>
              <a:ext uri="{FF2B5EF4-FFF2-40B4-BE49-F238E27FC236}">
                <a16:creationId xmlns:a16="http://schemas.microsoft.com/office/drawing/2014/main" id="{02E9F140-73A8-42F6-8EE5-2BD4B593A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4429" y="460974"/>
            <a:ext cx="4915141" cy="467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준비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0FA6D-4D37-450C-8BF9-AC81237C5CE6}"/>
              </a:ext>
            </a:extLst>
          </p:cNvPr>
          <p:cNvSpPr txBox="1"/>
          <p:nvPr/>
        </p:nvSpPr>
        <p:spPr>
          <a:xfrm>
            <a:off x="5189593" y="1161846"/>
            <a:ext cx="3127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입력은 네번의 퀴즈 점수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[10, 9, 9, 10]…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96300E-0CC2-4306-8624-9176F6CDA8F2}"/>
              </a:ext>
            </a:extLst>
          </p:cNvPr>
          <p:cNvCxnSpPr>
            <a:cxnSpLocks/>
          </p:cNvCxnSpPr>
          <p:nvPr/>
        </p:nvCxnSpPr>
        <p:spPr>
          <a:xfrm>
            <a:off x="4146785" y="1315735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EBFE1D-0A92-4B9E-8B46-3F9C79C07406}"/>
              </a:ext>
            </a:extLst>
          </p:cNvPr>
          <p:cNvCxnSpPr>
            <a:cxnSpLocks/>
          </p:cNvCxnSpPr>
          <p:nvPr/>
        </p:nvCxnSpPr>
        <p:spPr>
          <a:xfrm>
            <a:off x="4146785" y="3179217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D14CB0-D0BE-4FFB-AA6A-DE27DC814C63}"/>
              </a:ext>
            </a:extLst>
          </p:cNvPr>
          <p:cNvSpPr txBox="1"/>
          <p:nvPr/>
        </p:nvSpPr>
        <p:spPr>
          <a:xfrm>
            <a:off x="5189593" y="3089102"/>
            <a:ext cx="3127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출력은 성적을 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one-hot encoding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으로 나타냄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 -&gt; [0,0,1]</a:t>
            </a: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[0.1.0]</a:t>
            </a: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 -&gt; [1.0.0]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3A2C94-348D-4462-80D6-A6D682A8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75" y="1162685"/>
            <a:ext cx="2094725" cy="36081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3;p37">
            <a:extLst>
              <a:ext uri="{FF2B5EF4-FFF2-40B4-BE49-F238E27FC236}">
                <a16:creationId xmlns:a16="http://schemas.microsoft.com/office/drawing/2014/main" id="{EE6B1DB2-E223-40A3-A13D-78F801B67147}"/>
              </a:ext>
            </a:extLst>
          </p:cNvPr>
          <p:cNvSpPr txBox="1"/>
          <p:nvPr/>
        </p:nvSpPr>
        <p:spPr>
          <a:xfrm>
            <a:off x="1445997" y="2104694"/>
            <a:ext cx="498764" cy="1968816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9" name="Google Shape;179;p37">
            <a:extLst>
              <a:ext uri="{FF2B5EF4-FFF2-40B4-BE49-F238E27FC236}">
                <a16:creationId xmlns:a16="http://schemas.microsoft.com/office/drawing/2014/main" id="{02E9F140-73A8-42F6-8EE5-2BD4B593A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472" y="303659"/>
            <a:ext cx="7583054" cy="467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One-hot encoding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0FA6D-4D37-450C-8BF9-AC81237C5CE6}"/>
              </a:ext>
            </a:extLst>
          </p:cNvPr>
          <p:cNvSpPr txBox="1"/>
          <p:nvPr/>
        </p:nvSpPr>
        <p:spPr>
          <a:xfrm>
            <a:off x="1591139" y="1330577"/>
            <a:ext cx="156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encoding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96300E-0CC2-4306-8624-9176F6CDA8F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944761" y="3089102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EBFE1D-0A92-4B9E-8B46-3F9C79C07406}"/>
              </a:ext>
            </a:extLst>
          </p:cNvPr>
          <p:cNvCxnSpPr>
            <a:cxnSpLocks/>
          </p:cNvCxnSpPr>
          <p:nvPr/>
        </p:nvCxnSpPr>
        <p:spPr>
          <a:xfrm>
            <a:off x="2785297" y="3089102"/>
            <a:ext cx="3735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D14CB0-D0BE-4FFB-AA6A-DE27DC814C63}"/>
              </a:ext>
            </a:extLst>
          </p:cNvPr>
          <p:cNvSpPr txBox="1"/>
          <p:nvPr/>
        </p:nvSpPr>
        <p:spPr>
          <a:xfrm>
            <a:off x="6226740" y="1161846"/>
            <a:ext cx="132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encoded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Google Shape;183;p37">
            <a:extLst>
              <a:ext uri="{FF2B5EF4-FFF2-40B4-BE49-F238E27FC236}">
                <a16:creationId xmlns:a16="http://schemas.microsoft.com/office/drawing/2014/main" id="{BD76AD32-D91F-4CBD-8DFB-9FAE4716D035}"/>
              </a:ext>
            </a:extLst>
          </p:cNvPr>
          <p:cNvSpPr txBox="1"/>
          <p:nvPr/>
        </p:nvSpPr>
        <p:spPr>
          <a:xfrm>
            <a:off x="2286533" y="2104694"/>
            <a:ext cx="498764" cy="1968816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65D8FE1-4C37-4709-818F-56ABF15329B3}"/>
              </a:ext>
            </a:extLst>
          </p:cNvPr>
          <p:cNvSpPr/>
          <p:nvPr/>
        </p:nvSpPr>
        <p:spPr>
          <a:xfrm>
            <a:off x="3127069" y="2855452"/>
            <a:ext cx="467300" cy="467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?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E9AF7B-8845-4942-A98B-08560334EBC7}"/>
              </a:ext>
            </a:extLst>
          </p:cNvPr>
          <p:cNvCxnSpPr>
            <a:cxnSpLocks/>
          </p:cNvCxnSpPr>
          <p:nvPr/>
        </p:nvCxnSpPr>
        <p:spPr>
          <a:xfrm flipV="1">
            <a:off x="4571998" y="1161846"/>
            <a:ext cx="1" cy="35579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D46D7E-E7F7-4B3C-9DE6-77BFCE35AAE0}"/>
              </a:ext>
            </a:extLst>
          </p:cNvPr>
          <p:cNvCxnSpPr>
            <a:cxnSpLocks/>
          </p:cNvCxnSpPr>
          <p:nvPr/>
        </p:nvCxnSpPr>
        <p:spPr>
          <a:xfrm>
            <a:off x="1944761" y="2855452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38E1A4-D4DA-42A2-AFD2-4CA4FE4E0152}"/>
              </a:ext>
            </a:extLst>
          </p:cNvPr>
          <p:cNvCxnSpPr>
            <a:cxnSpLocks/>
          </p:cNvCxnSpPr>
          <p:nvPr/>
        </p:nvCxnSpPr>
        <p:spPr>
          <a:xfrm>
            <a:off x="1944761" y="2617470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FCA53E-2189-420A-9E85-172FAFFFF0FC}"/>
              </a:ext>
            </a:extLst>
          </p:cNvPr>
          <p:cNvCxnSpPr>
            <a:cxnSpLocks/>
          </p:cNvCxnSpPr>
          <p:nvPr/>
        </p:nvCxnSpPr>
        <p:spPr>
          <a:xfrm>
            <a:off x="1944761" y="2364047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FF832D-2002-4B50-AD78-440C3196AC28}"/>
              </a:ext>
            </a:extLst>
          </p:cNvPr>
          <p:cNvCxnSpPr>
            <a:cxnSpLocks/>
          </p:cNvCxnSpPr>
          <p:nvPr/>
        </p:nvCxnSpPr>
        <p:spPr>
          <a:xfrm>
            <a:off x="1944761" y="3359236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0F0C0D-D3AB-4024-BDA5-5F009BF15E18}"/>
              </a:ext>
            </a:extLst>
          </p:cNvPr>
          <p:cNvCxnSpPr>
            <a:cxnSpLocks/>
          </p:cNvCxnSpPr>
          <p:nvPr/>
        </p:nvCxnSpPr>
        <p:spPr>
          <a:xfrm>
            <a:off x="1944761" y="3601720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2283D9-C6B5-4C39-977E-D0F43CE816FC}"/>
              </a:ext>
            </a:extLst>
          </p:cNvPr>
          <p:cNvCxnSpPr>
            <a:cxnSpLocks/>
          </p:cNvCxnSpPr>
          <p:nvPr/>
        </p:nvCxnSpPr>
        <p:spPr>
          <a:xfrm>
            <a:off x="1944761" y="3814157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81CD47-A8B0-4E3F-87F1-5D99E0BA8D73}"/>
              </a:ext>
            </a:extLst>
          </p:cNvPr>
          <p:cNvSpPr txBox="1"/>
          <p:nvPr/>
        </p:nvSpPr>
        <p:spPr>
          <a:xfrm>
            <a:off x="3086873" y="2430850"/>
            <a:ext cx="67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[0~9]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833FF0-B9B8-4354-9001-BB395E08D967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785297" y="3254317"/>
            <a:ext cx="410207" cy="68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971B84A-FDBC-4CEA-948C-25A2B1200336}"/>
              </a:ext>
            </a:extLst>
          </p:cNvPr>
          <p:cNvCxnSpPr>
            <a:cxnSpLocks/>
          </p:cNvCxnSpPr>
          <p:nvPr/>
        </p:nvCxnSpPr>
        <p:spPr>
          <a:xfrm flipV="1">
            <a:off x="2803630" y="3359236"/>
            <a:ext cx="391874" cy="242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005311-EB10-4762-85BC-315EA31ABC4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03630" y="2855452"/>
            <a:ext cx="391874" cy="68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9366977-7A80-42B5-8E86-6F180CA8413D}"/>
              </a:ext>
            </a:extLst>
          </p:cNvPr>
          <p:cNvCxnSpPr>
            <a:cxnSpLocks/>
          </p:cNvCxnSpPr>
          <p:nvPr/>
        </p:nvCxnSpPr>
        <p:spPr>
          <a:xfrm>
            <a:off x="2785297" y="2617470"/>
            <a:ext cx="410207" cy="237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Google Shape;183;p37">
            <a:extLst>
              <a:ext uri="{FF2B5EF4-FFF2-40B4-BE49-F238E27FC236}">
                <a16:creationId xmlns:a16="http://schemas.microsoft.com/office/drawing/2014/main" id="{3D4F50BA-2159-4254-80AA-3E24ABE0F472}"/>
              </a:ext>
            </a:extLst>
          </p:cNvPr>
          <p:cNvSpPr txBox="1"/>
          <p:nvPr/>
        </p:nvSpPr>
        <p:spPr>
          <a:xfrm>
            <a:off x="5722842" y="2081141"/>
            <a:ext cx="498764" cy="1968816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9A309B3-3B04-483F-AC88-26B5F6BE74F7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6221606" y="3065549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8B8454-F719-4730-81FE-4A5C491298F7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080475" y="3055691"/>
            <a:ext cx="391872" cy="169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Google Shape;183;p37">
            <a:extLst>
              <a:ext uri="{FF2B5EF4-FFF2-40B4-BE49-F238E27FC236}">
                <a16:creationId xmlns:a16="http://schemas.microsoft.com/office/drawing/2014/main" id="{CD95E7F5-C017-4B15-BAAD-6A252D09117B}"/>
              </a:ext>
            </a:extLst>
          </p:cNvPr>
          <p:cNvSpPr txBox="1"/>
          <p:nvPr/>
        </p:nvSpPr>
        <p:spPr>
          <a:xfrm>
            <a:off x="6563378" y="2081141"/>
            <a:ext cx="498764" cy="1968816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8CE172-CF6C-4B2F-BA3F-2587E8A49C57}"/>
              </a:ext>
            </a:extLst>
          </p:cNvPr>
          <p:cNvSpPr/>
          <p:nvPr/>
        </p:nvSpPr>
        <p:spPr>
          <a:xfrm>
            <a:off x="7467668" y="2240244"/>
            <a:ext cx="467300" cy="4673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292667-32BD-4DC0-8E52-D4D36CF880E9}"/>
              </a:ext>
            </a:extLst>
          </p:cNvPr>
          <p:cNvCxnSpPr>
            <a:cxnSpLocks/>
          </p:cNvCxnSpPr>
          <p:nvPr/>
        </p:nvCxnSpPr>
        <p:spPr>
          <a:xfrm>
            <a:off x="6221606" y="2831899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A2F40B3-8F28-4A86-8566-064A8374ECE5}"/>
              </a:ext>
            </a:extLst>
          </p:cNvPr>
          <p:cNvCxnSpPr>
            <a:cxnSpLocks/>
          </p:cNvCxnSpPr>
          <p:nvPr/>
        </p:nvCxnSpPr>
        <p:spPr>
          <a:xfrm>
            <a:off x="6221606" y="2593917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FF0CFA-0166-4626-B7FD-EF4C2C90C00C}"/>
              </a:ext>
            </a:extLst>
          </p:cNvPr>
          <p:cNvCxnSpPr>
            <a:cxnSpLocks/>
          </p:cNvCxnSpPr>
          <p:nvPr/>
        </p:nvCxnSpPr>
        <p:spPr>
          <a:xfrm>
            <a:off x="6221606" y="2340494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4B6843-6AD3-441D-82D6-41CB7387C05D}"/>
              </a:ext>
            </a:extLst>
          </p:cNvPr>
          <p:cNvCxnSpPr>
            <a:cxnSpLocks/>
          </p:cNvCxnSpPr>
          <p:nvPr/>
        </p:nvCxnSpPr>
        <p:spPr>
          <a:xfrm>
            <a:off x="6221606" y="3335683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0F9DC4-1A44-400E-A028-D25E5D0243F9}"/>
              </a:ext>
            </a:extLst>
          </p:cNvPr>
          <p:cNvCxnSpPr>
            <a:cxnSpLocks/>
          </p:cNvCxnSpPr>
          <p:nvPr/>
        </p:nvCxnSpPr>
        <p:spPr>
          <a:xfrm>
            <a:off x="6221606" y="3578167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8900136-AAF7-44AC-A378-B52765C9BBEE}"/>
              </a:ext>
            </a:extLst>
          </p:cNvPr>
          <p:cNvCxnSpPr>
            <a:cxnSpLocks/>
          </p:cNvCxnSpPr>
          <p:nvPr/>
        </p:nvCxnSpPr>
        <p:spPr>
          <a:xfrm>
            <a:off x="6221606" y="3790604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3EDA37-7CF2-438A-9B1F-3A69DB580C55}"/>
              </a:ext>
            </a:extLst>
          </p:cNvPr>
          <p:cNvSpPr txBox="1"/>
          <p:nvPr/>
        </p:nvSpPr>
        <p:spPr>
          <a:xfrm>
            <a:off x="8000608" y="2308007"/>
            <a:ext cx="67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[0]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FB65F-6AFC-4C51-ACAB-5F07FDDF525E}"/>
              </a:ext>
            </a:extLst>
          </p:cNvPr>
          <p:cNvCxnSpPr>
            <a:cxnSpLocks/>
          </p:cNvCxnSpPr>
          <p:nvPr/>
        </p:nvCxnSpPr>
        <p:spPr>
          <a:xfrm flipV="1">
            <a:off x="7071307" y="2600404"/>
            <a:ext cx="410207" cy="68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6C6E139-31D3-44BF-B3B5-8BBAA7291F11}"/>
              </a:ext>
            </a:extLst>
          </p:cNvPr>
          <p:cNvCxnSpPr>
            <a:cxnSpLocks/>
          </p:cNvCxnSpPr>
          <p:nvPr/>
        </p:nvCxnSpPr>
        <p:spPr>
          <a:xfrm>
            <a:off x="7072872" y="3136593"/>
            <a:ext cx="438753" cy="384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84268A6-4D42-4685-8D45-E8B8B8680231}"/>
              </a:ext>
            </a:extLst>
          </p:cNvPr>
          <p:cNvCxnSpPr>
            <a:cxnSpLocks/>
          </p:cNvCxnSpPr>
          <p:nvPr/>
        </p:nvCxnSpPr>
        <p:spPr>
          <a:xfrm>
            <a:off x="7099469" y="2271494"/>
            <a:ext cx="391874" cy="68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56E3FA-FBD2-4555-9017-24D8769CF003}"/>
              </a:ext>
            </a:extLst>
          </p:cNvPr>
          <p:cNvCxnSpPr>
            <a:cxnSpLocks/>
          </p:cNvCxnSpPr>
          <p:nvPr/>
        </p:nvCxnSpPr>
        <p:spPr>
          <a:xfrm>
            <a:off x="7081136" y="2741776"/>
            <a:ext cx="410207" cy="237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613E9F7-055A-4609-BC44-8D03BC84F85C}"/>
              </a:ext>
            </a:extLst>
          </p:cNvPr>
          <p:cNvSpPr/>
          <p:nvPr/>
        </p:nvSpPr>
        <p:spPr>
          <a:xfrm>
            <a:off x="7472347" y="2822041"/>
            <a:ext cx="467300" cy="4673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84C4EB2-F018-47E6-80CE-C4F700A03270}"/>
              </a:ext>
            </a:extLst>
          </p:cNvPr>
          <p:cNvSpPr/>
          <p:nvPr/>
        </p:nvSpPr>
        <p:spPr>
          <a:xfrm>
            <a:off x="7481515" y="3401832"/>
            <a:ext cx="467300" cy="4673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0D1C134-9465-4DE0-8262-88D5119AEED4}"/>
              </a:ext>
            </a:extLst>
          </p:cNvPr>
          <p:cNvCxnSpPr>
            <a:cxnSpLocks/>
          </p:cNvCxnSpPr>
          <p:nvPr/>
        </p:nvCxnSpPr>
        <p:spPr>
          <a:xfrm flipV="1">
            <a:off x="7066595" y="3620610"/>
            <a:ext cx="391872" cy="169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37680D2-BF06-41F6-BA2F-4A58573D580A}"/>
              </a:ext>
            </a:extLst>
          </p:cNvPr>
          <p:cNvSpPr txBox="1"/>
          <p:nvPr/>
        </p:nvSpPr>
        <p:spPr>
          <a:xfrm>
            <a:off x="8009966" y="2976606"/>
            <a:ext cx="67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EC6D21-1FC6-423D-B54A-3D652943A720}"/>
              </a:ext>
            </a:extLst>
          </p:cNvPr>
          <p:cNvSpPr txBox="1"/>
          <p:nvPr/>
        </p:nvSpPr>
        <p:spPr>
          <a:xfrm>
            <a:off x="8009966" y="3561355"/>
            <a:ext cx="67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[2]</a:t>
            </a:r>
          </a:p>
        </p:txBody>
      </p:sp>
      <p:sp>
        <p:nvSpPr>
          <p:cNvPr id="57" name="Google Shape;183;p37">
            <a:extLst>
              <a:ext uri="{FF2B5EF4-FFF2-40B4-BE49-F238E27FC236}">
                <a16:creationId xmlns:a16="http://schemas.microsoft.com/office/drawing/2014/main" id="{C1E8E2DF-14DC-4696-9BF2-4C0071215D4F}"/>
              </a:ext>
            </a:extLst>
          </p:cNvPr>
          <p:cNvSpPr txBox="1"/>
          <p:nvPr/>
        </p:nvSpPr>
        <p:spPr>
          <a:xfrm>
            <a:off x="735494" y="2745524"/>
            <a:ext cx="333878" cy="698272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2</a:t>
            </a:r>
            <a:endParaRPr sz="36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DE94B1D-ADAA-47FB-9F4B-C13CB2B2E573}"/>
              </a:ext>
            </a:extLst>
          </p:cNvPr>
          <p:cNvCxnSpPr>
            <a:cxnSpLocks/>
          </p:cNvCxnSpPr>
          <p:nvPr/>
        </p:nvCxnSpPr>
        <p:spPr>
          <a:xfrm>
            <a:off x="1069372" y="3089102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Google Shape;183;p37">
            <a:extLst>
              <a:ext uri="{FF2B5EF4-FFF2-40B4-BE49-F238E27FC236}">
                <a16:creationId xmlns:a16="http://schemas.microsoft.com/office/drawing/2014/main" id="{06311B1D-11E4-4025-95C2-266D5EC3812F}"/>
              </a:ext>
            </a:extLst>
          </p:cNvPr>
          <p:cNvSpPr txBox="1"/>
          <p:nvPr/>
        </p:nvSpPr>
        <p:spPr>
          <a:xfrm>
            <a:off x="5029332" y="2729963"/>
            <a:ext cx="333878" cy="698272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2</a:t>
            </a:r>
            <a:endParaRPr sz="36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2185D08-F865-4DEC-AB50-EA738E2B52C6}"/>
              </a:ext>
            </a:extLst>
          </p:cNvPr>
          <p:cNvCxnSpPr>
            <a:cxnSpLocks/>
          </p:cNvCxnSpPr>
          <p:nvPr/>
        </p:nvCxnSpPr>
        <p:spPr>
          <a:xfrm>
            <a:off x="5363210" y="3073541"/>
            <a:ext cx="34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8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5906D3D9-27D9-40B4-A106-A6329A1729CF}"/>
              </a:ext>
            </a:extLst>
          </p:cNvPr>
          <p:cNvSpPr txBox="1"/>
          <p:nvPr/>
        </p:nvSpPr>
        <p:spPr>
          <a:xfrm>
            <a:off x="279259" y="1101620"/>
            <a:ext cx="8624595" cy="283302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1288222" y="340191"/>
            <a:ext cx="6607741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Softmax classifier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C7DFE-A266-491D-9386-524DAC08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208851"/>
            <a:ext cx="84105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5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3;p37">
            <a:extLst>
              <a:ext uri="{FF2B5EF4-FFF2-40B4-BE49-F238E27FC236}">
                <a16:creationId xmlns:a16="http://schemas.microsoft.com/office/drawing/2014/main" id="{E3E3FB7E-DB57-47D6-8374-0B84F5A75C0D}"/>
              </a:ext>
            </a:extLst>
          </p:cNvPr>
          <p:cNvSpPr txBox="1"/>
          <p:nvPr/>
        </p:nvSpPr>
        <p:spPr>
          <a:xfrm>
            <a:off x="392470" y="3345575"/>
            <a:ext cx="3904526" cy="1650816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5906D3D9-27D9-40B4-A106-A6329A1729CF}"/>
              </a:ext>
            </a:extLst>
          </p:cNvPr>
          <p:cNvSpPr txBox="1"/>
          <p:nvPr/>
        </p:nvSpPr>
        <p:spPr>
          <a:xfrm>
            <a:off x="177659" y="970167"/>
            <a:ext cx="4394341" cy="227888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1288222" y="340191"/>
            <a:ext cx="6607741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분류 결과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5631C5-3999-447D-A30F-4E2FEC1D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6" y="1077398"/>
            <a:ext cx="4191000" cy="20478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38BC15-2620-425F-9681-98BB15ED26A0}"/>
              </a:ext>
            </a:extLst>
          </p:cNvPr>
          <p:cNvCxnSpPr>
            <a:cxnSpLocks/>
          </p:cNvCxnSpPr>
          <p:nvPr/>
        </p:nvCxnSpPr>
        <p:spPr>
          <a:xfrm flipV="1">
            <a:off x="4756258" y="1092384"/>
            <a:ext cx="1" cy="35579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0FE458E-5912-4F4D-8367-70F72C7F7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459"/>
          <a:stretch/>
        </p:blipFill>
        <p:spPr>
          <a:xfrm>
            <a:off x="492919" y="3449433"/>
            <a:ext cx="3739430" cy="1447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4FA78C-F44E-4145-B43C-C4C09EB414C8}"/>
              </a:ext>
            </a:extLst>
          </p:cNvPr>
          <p:cNvSpPr txBox="1"/>
          <p:nvPr/>
        </p:nvSpPr>
        <p:spPr>
          <a:xfrm>
            <a:off x="4940517" y="970167"/>
            <a:ext cx="312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9,9,10,10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점을 맞은 학생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a [0,0,1]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FBEB4-783D-479F-B51B-26ED9B88669F}"/>
              </a:ext>
            </a:extLst>
          </p:cNvPr>
          <p:cNvSpPr txBox="1"/>
          <p:nvPr/>
        </p:nvSpPr>
        <p:spPr>
          <a:xfrm>
            <a:off x="4949218" y="2123363"/>
            <a:ext cx="31272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2,2,1,2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점을 맞은 학생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c [1,0,0]</a:t>
            </a: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Predict_classes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사용하면 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Tf.keras.backend.eval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역할을 대신한다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7A52C-BCAD-44D4-A142-7BA013721905}"/>
              </a:ext>
            </a:extLst>
          </p:cNvPr>
          <p:cNvSpPr txBox="1"/>
          <p:nvPr/>
        </p:nvSpPr>
        <p:spPr>
          <a:xfrm>
            <a:off x="4940517" y="1543960"/>
            <a:ext cx="312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4,4,5,7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점을 맞은 학생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b [0,1,0]</a:t>
            </a:r>
          </a:p>
        </p:txBody>
      </p:sp>
    </p:spTree>
    <p:extLst>
      <p:ext uri="{BB962C8B-B14F-4D97-AF65-F5344CB8AC3E}">
        <p14:creationId xmlns:p14="http://schemas.microsoft.com/office/powerpoint/2010/main" val="132880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7</a:t>
            </a:r>
            <a:endParaRPr/>
          </a:p>
          <a:p>
            <a:pPr lvl="0"/>
            <a:r>
              <a:rPr lang="en" sz="2700"/>
              <a:t>Normalization and Hyper-parameters</a:t>
            </a:r>
            <a:b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ko-KR" altLang="en-US" sz="27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정규화와 하이퍼 파라미터</a:t>
            </a: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grpSp>
        <p:nvGrpSpPr>
          <p:cNvPr id="124" name="Google Shape;124;p31"/>
          <p:cNvGrpSpPr/>
          <p:nvPr/>
        </p:nvGrpSpPr>
        <p:grpSpPr>
          <a:xfrm>
            <a:off x="83127" y="69186"/>
            <a:ext cx="2543803" cy="1589522"/>
            <a:chOff x="-928337" y="234600"/>
            <a:chExt cx="6783474" cy="4238725"/>
          </a:xfrm>
        </p:grpSpPr>
        <p:pic>
          <p:nvPicPr>
            <p:cNvPr id="125" name="Google Shape;1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2.0!</a:t>
              </a:r>
              <a:endParaRPr sz="1800"/>
            </a:p>
          </p:txBody>
        </p:sp>
      </p:grpSp>
      <p:sp>
        <p:nvSpPr>
          <p:cNvPr id="127" name="Google Shape;127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97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3;p37">
            <a:extLst>
              <a:ext uri="{FF2B5EF4-FFF2-40B4-BE49-F238E27FC236}">
                <a16:creationId xmlns:a16="http://schemas.microsoft.com/office/drawing/2014/main" id="{EE6B1DB2-E223-40A3-A13D-78F801B67147}"/>
              </a:ext>
            </a:extLst>
          </p:cNvPr>
          <p:cNvSpPr txBox="1"/>
          <p:nvPr/>
        </p:nvSpPr>
        <p:spPr>
          <a:xfrm>
            <a:off x="1158892" y="1126900"/>
            <a:ext cx="2189018" cy="3317348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9" name="Google Shape;179;p37">
            <a:extLst>
              <a:ext uri="{FF2B5EF4-FFF2-40B4-BE49-F238E27FC236}">
                <a16:creationId xmlns:a16="http://schemas.microsoft.com/office/drawing/2014/main" id="{02E9F140-73A8-42F6-8EE5-2BD4B593A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5120" y="405291"/>
            <a:ext cx="4915141" cy="467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정규화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0FA6D-4D37-450C-8BF9-AC81237C5CE6}"/>
              </a:ext>
            </a:extLst>
          </p:cNvPr>
          <p:cNvSpPr txBox="1"/>
          <p:nvPr/>
        </p:nvSpPr>
        <p:spPr>
          <a:xfrm>
            <a:off x="4192065" y="1183591"/>
            <a:ext cx="49151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데이터의 크기가 크다면 출력이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0~1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0&lt; H(x) = Wx + b &lt;1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값을 학습하는 것이 매우 어려워짐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 Wx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x=100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일때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이려면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0.01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내려감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만일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돈에 대한 신경망이라면 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x=50000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 일때 출력이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이려면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0.00002</a:t>
            </a: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학습이 불가능함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따라서 최소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최대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정규화 해주는 것이 좋음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EECA69-9020-4669-AACF-1A41C450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06" y="1246513"/>
            <a:ext cx="1981200" cy="31242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3BE74F-0421-4ED7-82FF-0CEE11244E48}"/>
              </a:ext>
            </a:extLst>
          </p:cNvPr>
          <p:cNvCxnSpPr>
            <a:cxnSpLocks/>
          </p:cNvCxnSpPr>
          <p:nvPr/>
        </p:nvCxnSpPr>
        <p:spPr>
          <a:xfrm flipV="1">
            <a:off x="3954407" y="1029646"/>
            <a:ext cx="1" cy="35579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0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3;p37">
            <a:extLst>
              <a:ext uri="{FF2B5EF4-FFF2-40B4-BE49-F238E27FC236}">
                <a16:creationId xmlns:a16="http://schemas.microsoft.com/office/drawing/2014/main" id="{EE6B1DB2-E223-40A3-A13D-78F801B67147}"/>
              </a:ext>
            </a:extLst>
          </p:cNvPr>
          <p:cNvSpPr txBox="1"/>
          <p:nvPr/>
        </p:nvSpPr>
        <p:spPr>
          <a:xfrm>
            <a:off x="226018" y="714095"/>
            <a:ext cx="8668599" cy="2701522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9" name="Google Shape;179;p37">
            <a:extLst>
              <a:ext uri="{FF2B5EF4-FFF2-40B4-BE49-F238E27FC236}">
                <a16:creationId xmlns:a16="http://schemas.microsoft.com/office/drawing/2014/main" id="{02E9F140-73A8-42F6-8EE5-2BD4B593A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1230" y="164217"/>
            <a:ext cx="4915141" cy="467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하이퍼 파라미터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804C2E-FF81-4348-BE26-011E9A2A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45643"/>
            <a:ext cx="8496300" cy="2638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052770-B0E5-4262-9714-9E80E7DB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18" y="3461153"/>
            <a:ext cx="4476750" cy="1609611"/>
          </a:xfrm>
          <a:prstGeom prst="rect">
            <a:avLst/>
          </a:prstGeom>
        </p:spPr>
      </p:pic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B9367B26-1714-4F7B-842C-C6D0D7DBE35E}"/>
              </a:ext>
            </a:extLst>
          </p:cNvPr>
          <p:cNvSpPr txBox="1"/>
          <p:nvPr/>
        </p:nvSpPr>
        <p:spPr>
          <a:xfrm>
            <a:off x="226017" y="3384068"/>
            <a:ext cx="4574583" cy="1759432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AC825-699C-46A9-B974-B26FEFECFDDE}"/>
              </a:ext>
            </a:extLst>
          </p:cNvPr>
          <p:cNvSpPr txBox="1"/>
          <p:nvPr/>
        </p:nvSpPr>
        <p:spPr>
          <a:xfrm>
            <a:off x="4912501" y="3498195"/>
            <a:ext cx="4005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프로그래밍에서와 달리 인공지능에서는 파라미터는 인공지능에 의해 바뀌는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학습되는 수치를 말함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Learning rate, epoch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같은 사람이 조절하는 파라미터는 이제 하이퍼 파라미터라고 부름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0289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288</Words>
  <Application>Microsoft Office PowerPoint</Application>
  <PresentationFormat>화면 슬라이드 쇼(16:9)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</vt:lpstr>
      <vt:lpstr>Noto Sans Symbols</vt:lpstr>
      <vt:lpstr>Helvetica Neue</vt:lpstr>
      <vt:lpstr>배달의민족 도현</vt:lpstr>
      <vt:lpstr>Gill Sans</vt:lpstr>
      <vt:lpstr>Calibri</vt:lpstr>
      <vt:lpstr>Simple Light</vt:lpstr>
      <vt:lpstr>White</vt:lpstr>
      <vt:lpstr>Lab 6 softmax classifier (소프트맥스 분류기)</vt:lpstr>
      <vt:lpstr>1. 데이터 준비</vt:lpstr>
      <vt:lpstr>2. One-hot encoding</vt:lpstr>
      <vt:lpstr>PowerPoint 프레젠테이션</vt:lpstr>
      <vt:lpstr>PowerPoint 프레젠테이션</vt:lpstr>
      <vt:lpstr>Lab 7 Normalization and Hyper-parameters (정규화와 하이퍼 파라미터)</vt:lpstr>
      <vt:lpstr>1. 정규화</vt:lpstr>
      <vt:lpstr>2. 하이퍼 파라미터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Minimizing Cost (로스 함수 최소화)</dc:title>
  <cp:lastModifiedBy>정승민</cp:lastModifiedBy>
  <cp:revision>22</cp:revision>
  <dcterms:modified xsi:type="dcterms:W3CDTF">2021-01-28T06:30:34Z</dcterms:modified>
</cp:coreProperties>
</file>