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82" r:id="rId4"/>
    <p:sldId id="266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78" r:id="rId19"/>
  </p:sldIdLst>
  <p:sldSz cx="9144000" cy="6858000" type="screen4x3"/>
  <p:notesSz cx="6805613" cy="9939338"/>
  <p:embeddedFontLst>
    <p:embeddedFont>
      <p:font typeface="나눔고딕" panose="020B0600000101010101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순천향체" panose="020D0600000000000000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66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8460" y="3075504"/>
            <a:ext cx="5687079" cy="70699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000" b="1" spc="-250" dirty="0" err="1">
                <a:solidFill>
                  <a:schemeClr val="accent4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Lec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5. Logistic Classification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4" y="195231"/>
            <a:ext cx="20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3.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Cost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Function</a:t>
            </a: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0E9F82C-7505-4D7A-920F-DCEC2F05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73" y="734122"/>
            <a:ext cx="5979254" cy="2694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6CFF93-CCB2-491B-8E20-FC806423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4" y="3454172"/>
            <a:ext cx="3805753" cy="32085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EF2471-CC25-412A-A23E-F9707772B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78" y="3334445"/>
            <a:ext cx="3209925" cy="3448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0C9D80-56D9-4646-BDA0-8A552A848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14" y="1510661"/>
            <a:ext cx="1594625" cy="998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CD281-E3F6-44C4-9836-39A198A54BBE}"/>
              </a:ext>
            </a:extLst>
          </p:cNvPr>
          <p:cNvSpPr txBox="1"/>
          <p:nvPr/>
        </p:nvSpPr>
        <p:spPr>
          <a:xfrm>
            <a:off x="4077366" y="6310141"/>
            <a:ext cx="6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H(X)</a:t>
            </a:r>
            <a:endParaRPr lang="ko-KR" altLang="en-US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23BF2-A43C-4C24-B7C6-0DC1E2881C8B}"/>
              </a:ext>
            </a:extLst>
          </p:cNvPr>
          <p:cNvSpPr txBox="1"/>
          <p:nvPr/>
        </p:nvSpPr>
        <p:spPr>
          <a:xfrm>
            <a:off x="1916730" y="3454172"/>
            <a:ext cx="7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DE15C-BC07-4C1E-B5C9-077F77589818}"/>
              </a:ext>
            </a:extLst>
          </p:cNvPr>
          <p:cNvSpPr txBox="1"/>
          <p:nvPr/>
        </p:nvSpPr>
        <p:spPr>
          <a:xfrm>
            <a:off x="5559877" y="3672291"/>
            <a:ext cx="7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230DB-DD9B-48FD-8F9E-CD0517768921}"/>
              </a:ext>
            </a:extLst>
          </p:cNvPr>
          <p:cNvSpPr txBox="1"/>
          <p:nvPr/>
        </p:nvSpPr>
        <p:spPr>
          <a:xfrm>
            <a:off x="8198503" y="6293437"/>
            <a:ext cx="6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H(X)</a:t>
            </a:r>
            <a:endParaRPr lang="ko-KR" altLang="en-US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42546FB-47EB-46FC-B119-89FBA9E0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34" y="4412945"/>
            <a:ext cx="257175" cy="266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3454" y="195231"/>
            <a:ext cx="20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3.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Cost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Function</a:t>
            </a: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222F685-EBF7-4870-AC23-03477E29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48" y="760838"/>
            <a:ext cx="5565903" cy="289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F2CBE6-2169-4D2A-8E50-1613405C9BD2}"/>
              </a:ext>
            </a:extLst>
          </p:cNvPr>
          <p:cNvSpPr txBox="1"/>
          <p:nvPr/>
        </p:nvSpPr>
        <p:spPr>
          <a:xfrm>
            <a:off x="364803" y="4070195"/>
            <a:ext cx="769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Y=1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Y=0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6CC3B8-C794-4488-BF1E-B572F9D84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78" r="3350"/>
          <a:stretch/>
        </p:blipFill>
        <p:spPr>
          <a:xfrm>
            <a:off x="1422129" y="4098072"/>
            <a:ext cx="2402739" cy="369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A6D70A-77D8-4C9E-9A4A-BCE973518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295" y="4382209"/>
            <a:ext cx="2228850" cy="352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222EA32-DC71-4C66-9C3E-D0EA86F3BB06}"/>
              </a:ext>
            </a:extLst>
          </p:cNvPr>
          <p:cNvSpPr/>
          <p:nvPr/>
        </p:nvSpPr>
        <p:spPr>
          <a:xfrm>
            <a:off x="1789048" y="3171039"/>
            <a:ext cx="5492596" cy="491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1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60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4.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Minimize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Cost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Function</a:t>
            </a: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8D2349-BA76-4941-A739-2B99F2CB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678"/>
            <a:ext cx="9144000" cy="4399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7A778-E249-43CF-98A7-67161FB6B660}"/>
              </a:ext>
            </a:extLst>
          </p:cNvPr>
          <p:cNvSpPr txBox="1"/>
          <p:nvPr/>
        </p:nvSpPr>
        <p:spPr>
          <a:xfrm>
            <a:off x="442862" y="1111910"/>
            <a:ext cx="850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Logistic Classification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에 맞는 가설을 세우고 이를 이용하여</a:t>
            </a:r>
            <a:b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경사 하강법에 맞게끔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Cost Function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을 수정하였기에</a:t>
            </a:r>
            <a:b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경사 </a:t>
            </a:r>
            <a:r>
              <a:rPr lang="ko-KR" altLang="en-US" dirty="0" err="1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하강법</a:t>
            </a:r>
            <a:r>
              <a:rPr lang="en-US" altLang="ko-KR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(Gradient </a:t>
            </a:r>
            <a:r>
              <a:rPr lang="en-US" altLang="ko-KR" dirty="0" err="1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Desecent</a:t>
            </a:r>
            <a:r>
              <a:rPr lang="en-US" altLang="ko-KR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Algorithm)</a:t>
            </a:r>
            <a:r>
              <a:rPr lang="ko-KR" altLang="en-US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을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3AF232-B64D-4BAF-9EBF-7E67971DE032}"/>
              </a:ext>
            </a:extLst>
          </p:cNvPr>
          <p:cNvSpPr/>
          <p:nvPr/>
        </p:nvSpPr>
        <p:spPr>
          <a:xfrm>
            <a:off x="2726422" y="3573710"/>
            <a:ext cx="4689446" cy="5704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BDEF9-4420-4390-B4FE-EAC61CE087F4}"/>
              </a:ext>
            </a:extLst>
          </p:cNvPr>
          <p:cNvSpPr/>
          <p:nvPr/>
        </p:nvSpPr>
        <p:spPr>
          <a:xfrm>
            <a:off x="2323750" y="5385486"/>
            <a:ext cx="6820250" cy="2770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C750A3-8DBB-42AF-A4F3-379790B46D9A}"/>
              </a:ext>
            </a:extLst>
          </p:cNvPr>
          <p:cNvSpPr/>
          <p:nvPr/>
        </p:nvSpPr>
        <p:spPr>
          <a:xfrm>
            <a:off x="2797841" y="4411599"/>
            <a:ext cx="2797616" cy="7064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DCA47A-1458-4502-98A8-36B625775316}"/>
              </a:ext>
            </a:extLst>
          </p:cNvPr>
          <p:cNvSpPr/>
          <p:nvPr/>
        </p:nvSpPr>
        <p:spPr>
          <a:xfrm>
            <a:off x="68245" y="5775844"/>
            <a:ext cx="4948371" cy="886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C335669-2F98-486E-BABB-70ED5B1F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62" y="586237"/>
            <a:ext cx="4078389" cy="609193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How to optimize?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53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60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5. Logistic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실습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5AF00E3-BD6A-48B8-9A73-9B8F5E72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48" y="2154818"/>
            <a:ext cx="5482841" cy="254836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FC5470D-5676-4473-92C2-6FD37459A9CF}"/>
              </a:ext>
            </a:extLst>
          </p:cNvPr>
          <p:cNvSpPr/>
          <p:nvPr/>
        </p:nvSpPr>
        <p:spPr>
          <a:xfrm>
            <a:off x="5672511" y="4177098"/>
            <a:ext cx="214489" cy="214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7C8DB2-662A-4CD9-81BC-5638A9B0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08" y="742145"/>
            <a:ext cx="1192991" cy="609193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>
                <a:solidFill>
                  <a:schemeClr val="accent4">
                    <a:lumMod val="50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Lab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32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60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5. Logistic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실습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499D119-F829-41F8-83FD-713F3A5D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5" y="1026900"/>
            <a:ext cx="8333816" cy="48042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6CE343B-2566-422B-8788-6D74F5FC89A0}"/>
              </a:ext>
            </a:extLst>
          </p:cNvPr>
          <p:cNvSpPr/>
          <p:nvPr/>
        </p:nvSpPr>
        <p:spPr>
          <a:xfrm>
            <a:off x="3533421" y="1492604"/>
            <a:ext cx="214489" cy="214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304566-734B-4F22-BA84-BBE694127E42}"/>
              </a:ext>
            </a:extLst>
          </p:cNvPr>
          <p:cNvSpPr/>
          <p:nvPr/>
        </p:nvSpPr>
        <p:spPr>
          <a:xfrm>
            <a:off x="3781777" y="1492604"/>
            <a:ext cx="214489" cy="214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8FE9F7-DCCB-48CB-B927-4C10B5FDEE26}"/>
              </a:ext>
            </a:extLst>
          </p:cNvPr>
          <p:cNvSpPr/>
          <p:nvPr/>
        </p:nvSpPr>
        <p:spPr>
          <a:xfrm>
            <a:off x="2308576" y="5054248"/>
            <a:ext cx="1563513" cy="311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AA741-8773-4963-8789-E4131F25F958}"/>
              </a:ext>
            </a:extLst>
          </p:cNvPr>
          <p:cNvSpPr txBox="1"/>
          <p:nvPr/>
        </p:nvSpPr>
        <p:spPr>
          <a:xfrm>
            <a:off x="5396090" y="4892442"/>
            <a:ext cx="98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True: 1.0</a:t>
            </a:r>
            <a:br>
              <a:rPr lang="en-US" altLang="ko-KR" sz="1200" dirty="0">
                <a:solidFill>
                  <a:schemeClr val="accent2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sz="1200" dirty="0">
                <a:solidFill>
                  <a:schemeClr val="accent2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False: 0.0</a:t>
            </a:r>
            <a:endParaRPr lang="ko-KR" altLang="en-US" sz="1200" dirty="0">
              <a:solidFill>
                <a:schemeClr val="accent2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8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355FDD-D8DA-46EB-B838-DA0037BA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0" y="1272581"/>
            <a:ext cx="8177139" cy="431283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3453" y="195231"/>
            <a:ext cx="260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5. Logistic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실습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D4304566-734B-4F22-BA84-BBE694127E42}"/>
              </a:ext>
            </a:extLst>
          </p:cNvPr>
          <p:cNvSpPr/>
          <p:nvPr/>
        </p:nvSpPr>
        <p:spPr>
          <a:xfrm>
            <a:off x="2664179" y="3267341"/>
            <a:ext cx="812800" cy="323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AC3E8D-0DF6-43AC-8D5B-B25F323C39D8}"/>
              </a:ext>
            </a:extLst>
          </p:cNvPr>
          <p:cNvSpPr/>
          <p:nvPr/>
        </p:nvSpPr>
        <p:spPr>
          <a:xfrm>
            <a:off x="3755002" y="3460044"/>
            <a:ext cx="1223397" cy="409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60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5. Logistic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실습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CAC3E8D-0DF6-43AC-8D5B-B25F323C39D8}"/>
              </a:ext>
            </a:extLst>
          </p:cNvPr>
          <p:cNvSpPr/>
          <p:nvPr/>
        </p:nvSpPr>
        <p:spPr>
          <a:xfrm>
            <a:off x="4285579" y="6970888"/>
            <a:ext cx="1223397" cy="409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63818-FD5A-4F8B-9A53-031E95EB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901"/>
            <a:ext cx="9144000" cy="5198198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464F600-20B2-4D09-ABA6-1204A0055BAB}"/>
              </a:ext>
            </a:extLst>
          </p:cNvPr>
          <p:cNvCxnSpPr>
            <a:cxnSpLocks/>
          </p:cNvCxnSpPr>
          <p:nvPr/>
        </p:nvCxnSpPr>
        <p:spPr>
          <a:xfrm>
            <a:off x="2865862" y="1117600"/>
            <a:ext cx="4629960" cy="3781778"/>
          </a:xfrm>
          <a:prstGeom prst="bentConnector3">
            <a:avLst>
              <a:gd name="adj1" fmla="val 670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8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E63818-FD5A-4F8B-9A53-031E95EB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901"/>
            <a:ext cx="9144000" cy="51981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3453" y="195231"/>
            <a:ext cx="260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5. Logistic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실습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CAC3E8D-0DF6-43AC-8D5B-B25F323C39D8}"/>
              </a:ext>
            </a:extLst>
          </p:cNvPr>
          <p:cNvSpPr/>
          <p:nvPr/>
        </p:nvSpPr>
        <p:spPr>
          <a:xfrm>
            <a:off x="7627090" y="5475111"/>
            <a:ext cx="1223397" cy="335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464F600-20B2-4D09-ABA6-1204A0055BAB}"/>
              </a:ext>
            </a:extLst>
          </p:cNvPr>
          <p:cNvCxnSpPr>
            <a:cxnSpLocks/>
          </p:cNvCxnSpPr>
          <p:nvPr/>
        </p:nvCxnSpPr>
        <p:spPr>
          <a:xfrm>
            <a:off x="2865862" y="1117600"/>
            <a:ext cx="4629960" cy="3781778"/>
          </a:xfrm>
          <a:prstGeom prst="bentConnector3">
            <a:avLst>
              <a:gd name="adj1" fmla="val 670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4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2392935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482454" y="2143092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Logistic Classification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이란</a:t>
            </a: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?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간단한 예를 통한 이해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</a:t>
            </a: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Cost function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Classification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</a:t>
            </a: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Minimize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Cost function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Logistic Classification </a:t>
            </a: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실습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>
            <a:off x="593215" y="2656821"/>
            <a:ext cx="3376619" cy="2887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590976" y="3776182"/>
            <a:ext cx="375452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590976" y="4313561"/>
            <a:ext cx="4795063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590976" y="3228317"/>
            <a:ext cx="462697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70350" y="529707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목차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5CDECD-CC7F-4810-B21A-83980EF1E4B3}"/>
              </a:ext>
            </a:extLst>
          </p:cNvPr>
          <p:cNvCxnSpPr>
            <a:cxnSpLocks/>
          </p:cNvCxnSpPr>
          <p:nvPr/>
        </p:nvCxnSpPr>
        <p:spPr>
          <a:xfrm>
            <a:off x="590976" y="4872361"/>
            <a:ext cx="337885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791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1. Logistic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이란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?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Classification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637" y="1433318"/>
            <a:ext cx="8672332" cy="522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분류 문제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(</a:t>
            </a:r>
            <a:r>
              <a:rPr lang="en-US" altLang="ko-KR" sz="1400" b="1" dirty="0" err="1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Classificaiton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)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이란 학습된 모델을 가지고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,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입력된 값을 미리 정해진 결과로 분류해주는 모델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분류 결과가 참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/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거짓과 같이 두 개만 있을 때는 </a:t>
            </a:r>
            <a:r>
              <a:rPr lang="ko-KR" altLang="en-US" sz="1400" b="1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이항</a:t>
            </a:r>
            <a:r>
              <a:rPr lang="en-US" altLang="ko-KR" sz="1400" b="1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(Binary) </a:t>
            </a:r>
            <a:r>
              <a:rPr lang="ko-KR" altLang="en-US" sz="1400" b="1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분류 분석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,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두 개 이상일때는 다항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(Multi)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분류 분석</a:t>
            </a:r>
            <a:endParaRPr lang="en-US" altLang="ko-KR" sz="1400" b="1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대표적인 예</a:t>
            </a:r>
            <a:b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1.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스팸 이메일과 정상 이메일 검출 및 분류</a:t>
            </a:r>
            <a:b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2.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페이스북 </a:t>
            </a:r>
            <a:r>
              <a:rPr lang="ko-KR" altLang="en-US" sz="1400" b="1" dirty="0" err="1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피드에서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보여지는 게시물과 보여지지 않는 게시물</a:t>
            </a:r>
            <a:b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3.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신용카드 거래에서 정상 거래와 이상 거래 검출</a:t>
            </a:r>
            <a:endParaRPr lang="en-US" altLang="ko-KR" sz="1400" b="1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보통 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1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과 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0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으로 각 결과를 인위적으로 나누어 학습 및 예측을 하게 됨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활용분야</a:t>
            </a:r>
            <a:b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1.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의학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=&gt;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악성 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or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음성 종양 판단</a:t>
            </a:r>
            <a:b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2.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경제 </a:t>
            </a:r>
            <a:r>
              <a:rPr lang="en-US" altLang="ko-KR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=&gt; </a:t>
            </a:r>
            <a:r>
              <a:rPr lang="ko-KR" altLang="en-US" sz="1400" b="1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주식 시장에서의 미래 동향 판단</a:t>
            </a:r>
            <a:br>
              <a:rPr lang="en-US" altLang="ko-KR" sz="1200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sz="1200" dirty="0">
                <a:solidFill>
                  <a:srgbClr val="3D3C3E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0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2.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간단한 예를 통한 이해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CA37050-E52C-408C-B323-85445FA9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23" y="1415129"/>
            <a:ext cx="5367559" cy="3809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6A998-FB34-4CCC-A41E-0B76E08DD19D}"/>
              </a:ext>
            </a:extLst>
          </p:cNvPr>
          <p:cNvSpPr txBox="1"/>
          <p:nvPr/>
        </p:nvSpPr>
        <p:spPr>
          <a:xfrm>
            <a:off x="7259977" y="4763092"/>
            <a:ext cx="655673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종양의 크기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8EE920-20E6-4C4F-B6B0-48545099680E}"/>
              </a:ext>
            </a:extLst>
          </p:cNvPr>
          <p:cNvSpPr txBox="1"/>
          <p:nvPr/>
        </p:nvSpPr>
        <p:spPr>
          <a:xfrm>
            <a:off x="1451689" y="1031722"/>
            <a:ext cx="864668" cy="276999"/>
          </a:xfrm>
          <a:prstGeom prst="rect">
            <a:avLst/>
          </a:prstGeom>
          <a:noFill/>
          <a:ln>
            <a:solidFill>
              <a:srgbClr val="1D314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양성 여부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A9089-01B2-437F-B69D-3D089DEFC998}"/>
              </a:ext>
            </a:extLst>
          </p:cNvPr>
          <p:cNvSpPr txBox="1"/>
          <p:nvPr/>
        </p:nvSpPr>
        <p:spPr>
          <a:xfrm>
            <a:off x="679509" y="5279247"/>
            <a:ext cx="7524925" cy="88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종양의 크기에 따른 양성 여부를 나타낸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X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축은 종양의 크기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Y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축은 양성 여부</a:t>
            </a:r>
          </a:p>
        </p:txBody>
      </p: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96A998-FB34-4CCC-A41E-0B76E08DD19D}"/>
              </a:ext>
            </a:extLst>
          </p:cNvPr>
          <p:cNvSpPr txBox="1"/>
          <p:nvPr/>
        </p:nvSpPr>
        <p:spPr>
          <a:xfrm>
            <a:off x="7369034" y="4802388"/>
            <a:ext cx="655673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종양의 크기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8EE920-20E6-4C4F-B6B0-48545099680E}"/>
              </a:ext>
            </a:extLst>
          </p:cNvPr>
          <p:cNvSpPr txBox="1"/>
          <p:nvPr/>
        </p:nvSpPr>
        <p:spPr>
          <a:xfrm>
            <a:off x="1493634" y="928984"/>
            <a:ext cx="864668" cy="276999"/>
          </a:xfrm>
          <a:prstGeom prst="rect">
            <a:avLst/>
          </a:prstGeom>
          <a:noFill/>
          <a:ln>
            <a:solidFill>
              <a:srgbClr val="1D314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양성 여부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22B27-D70F-4208-8588-E1564618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29" y="1241609"/>
            <a:ext cx="5657505" cy="4058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0390E1-6E27-40BC-88BE-549DE5546A8B}"/>
              </a:ext>
            </a:extLst>
          </p:cNvPr>
          <p:cNvSpPr txBox="1"/>
          <p:nvPr/>
        </p:nvSpPr>
        <p:spPr>
          <a:xfrm>
            <a:off x="631937" y="5479227"/>
            <a:ext cx="7524925" cy="88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Linear Regression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으로 분류 문제를 접근</a:t>
            </a:r>
            <a:endParaRPr lang="en-US" altLang="ko-KR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결과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=&gt; y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값이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0.5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보다 작으면 음성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크면 양성으로 판단할 수 있음</a:t>
            </a:r>
            <a:endParaRPr lang="en-US" altLang="ko-KR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E761-C16D-4046-B137-1669BA7894B3}"/>
              </a:ext>
            </a:extLst>
          </p:cNvPr>
          <p:cNvSpPr txBox="1"/>
          <p:nvPr/>
        </p:nvSpPr>
        <p:spPr>
          <a:xfrm>
            <a:off x="263453" y="195231"/>
            <a:ext cx="250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2.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간단한 예를 통한 이해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69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0390E1-6E27-40BC-88BE-549DE5546A8B}"/>
              </a:ext>
            </a:extLst>
          </p:cNvPr>
          <p:cNvSpPr txBox="1"/>
          <p:nvPr/>
        </p:nvSpPr>
        <p:spPr>
          <a:xfrm>
            <a:off x="587332" y="4881844"/>
            <a:ext cx="8183471" cy="2134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만약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Training Data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에 크기가 큰 데이터가 들어온다면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=&gt; 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앞에서 만든 그래프의 기울기가 달라짐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.</a:t>
            </a:r>
            <a:b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다시 말해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y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0.5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라는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기준을 더 이상 사용할 수 없게 되고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y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0.2</a:t>
            </a:r>
            <a:r>
              <a:rPr lang="ko-KR" altLang="en-US" dirty="0" err="1">
                <a:latin typeface="순천향체" panose="020D0600000000000000" pitchFamily="50" charset="-127"/>
                <a:ea typeface="순천향체" panose="020D0600000000000000" pitchFamily="50" charset="-127"/>
              </a:rPr>
              <a:t>일때를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새로운 기준으로 잡아야 함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.</a:t>
            </a:r>
            <a:b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endParaRPr lang="en-US" altLang="ko-KR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BADC2E-D943-443C-92C7-93ABC5F9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4" y="1855051"/>
            <a:ext cx="4202999" cy="2962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412556-220C-4BD7-82A0-F1AD9C7F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49" y="1855051"/>
            <a:ext cx="4229100" cy="2962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9E930-78C5-4914-B28A-565A1DC420CD}"/>
              </a:ext>
            </a:extLst>
          </p:cNvPr>
          <p:cNvSpPr txBox="1"/>
          <p:nvPr/>
        </p:nvSpPr>
        <p:spPr>
          <a:xfrm>
            <a:off x="587332" y="909069"/>
            <a:ext cx="2408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문제 발생 </a:t>
            </a:r>
            <a:r>
              <a:rPr lang="en-US" altLang="ko-KR" sz="3200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!!</a:t>
            </a:r>
            <a:endParaRPr lang="ko-KR" altLang="en-US" sz="3200" dirty="0">
              <a:solidFill>
                <a:srgbClr val="FF0000"/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C368E-7BC7-4451-B8CE-D1D578F38C07}"/>
              </a:ext>
            </a:extLst>
          </p:cNvPr>
          <p:cNvSpPr txBox="1"/>
          <p:nvPr/>
        </p:nvSpPr>
        <p:spPr>
          <a:xfrm>
            <a:off x="263453" y="195231"/>
            <a:ext cx="250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2.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간단한 예를 통한 이해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5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CCE706-8F77-444B-9305-A8688C8F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14" y="654266"/>
            <a:ext cx="5466772" cy="3906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79A06-33CC-4786-AA2C-96B799057CEE}"/>
              </a:ext>
            </a:extLst>
          </p:cNvPr>
          <p:cNvSpPr txBox="1"/>
          <p:nvPr/>
        </p:nvSpPr>
        <p:spPr>
          <a:xfrm>
            <a:off x="479502" y="4828478"/>
            <a:ext cx="8196147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시그모이드</a:t>
            </a:r>
            <a:r>
              <a:rPr lang="en-US" altLang="ko-KR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(Sigmoid) </a:t>
            </a:r>
            <a:r>
              <a:rPr lang="ko-KR" altLang="en-US" dirty="0">
                <a:solidFill>
                  <a:srgbClr val="FF0000"/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함수</a:t>
            </a:r>
            <a:b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*Sigmoid:</a:t>
            </a:r>
            <a:r>
              <a:rPr lang="ko-KR" altLang="en-US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S</a:t>
            </a:r>
            <a:r>
              <a:rPr lang="ko-KR" altLang="en-US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자 모양의</a:t>
            </a:r>
            <a:br>
              <a:rPr lang="en-US" altLang="ko-KR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endParaRPr lang="en-US" altLang="ko-KR" sz="1200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그래프의 중심축을 중심으로 좌측은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0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에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우측은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1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에 수렴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.</a:t>
            </a:r>
            <a:endParaRPr lang="ko-KR" altLang="en-US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0841-D615-4719-A1AC-AB533D1FB004}"/>
              </a:ext>
            </a:extLst>
          </p:cNvPr>
          <p:cNvSpPr txBox="1"/>
          <p:nvPr/>
        </p:nvSpPr>
        <p:spPr>
          <a:xfrm>
            <a:off x="263453" y="195231"/>
            <a:ext cx="250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2.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간단한 예를 통한 이해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CCE706-8F77-444B-9305-A8688C8F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14" y="654266"/>
            <a:ext cx="5466772" cy="3906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79A06-33CC-4786-AA2C-96B799057CEE}"/>
              </a:ext>
            </a:extLst>
          </p:cNvPr>
          <p:cNvSpPr txBox="1"/>
          <p:nvPr/>
        </p:nvSpPr>
        <p:spPr>
          <a:xfrm>
            <a:off x="479502" y="4828478"/>
            <a:ext cx="8196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Y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축의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0.5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를 기준으로 판단할 때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y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0.5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일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때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x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2.</a:t>
            </a:r>
            <a:b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</a:b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X &lt; 2 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인 부분은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y=0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으로 음성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x &gt; 2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인 부분은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y=1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로 양성</a:t>
            </a:r>
            <a:endParaRPr lang="en-US" altLang="ko-KR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만약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큰 데이터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(x=100)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가 </a:t>
            </a:r>
            <a:r>
              <a:rPr lang="ko-KR" altLang="en-US" dirty="0" err="1">
                <a:latin typeface="순천향체" panose="020D0600000000000000" pitchFamily="50" charset="-127"/>
                <a:ea typeface="순천향체" panose="020D0600000000000000" pitchFamily="50" charset="-127"/>
              </a:rPr>
              <a:t>추가된다해도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ko-KR" altLang="en-US" dirty="0" err="1">
                <a:latin typeface="순천향체" panose="020D0600000000000000" pitchFamily="50" charset="-127"/>
                <a:ea typeface="순천향체" panose="020D0600000000000000" pitchFamily="50" charset="-127"/>
              </a:rPr>
              <a:t>시그모이드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 함수는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y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값이 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1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로 수렴되기 때문에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, Linear Regression</a:t>
            </a:r>
            <a:r>
              <a:rPr lang="ko-KR" altLang="en-US" dirty="0">
                <a:latin typeface="순천향체" panose="020D0600000000000000" pitchFamily="50" charset="-127"/>
                <a:ea typeface="순천향체" panose="020D0600000000000000" pitchFamily="50" charset="-127"/>
              </a:rPr>
              <a:t>의 문제점 극복 가능</a:t>
            </a:r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FDB550-1590-4D13-8D8E-2AE7D474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14" y="654265"/>
            <a:ext cx="5466772" cy="3849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47244E-8F4C-4951-AC8E-0556C0387CDA}"/>
              </a:ext>
            </a:extLst>
          </p:cNvPr>
          <p:cNvSpPr txBox="1"/>
          <p:nvPr/>
        </p:nvSpPr>
        <p:spPr>
          <a:xfrm>
            <a:off x="1565409" y="2318837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0.5</a:t>
            </a:r>
            <a:endParaRPr lang="ko-KR" altLang="en-US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8C90-0616-4C7C-9132-CF81F59ADE74}"/>
              </a:ext>
            </a:extLst>
          </p:cNvPr>
          <p:cNvSpPr txBox="1"/>
          <p:nvPr/>
        </p:nvSpPr>
        <p:spPr>
          <a:xfrm>
            <a:off x="5007419" y="4268596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순천향체" panose="020D0600000000000000" pitchFamily="50" charset="-127"/>
                <a:ea typeface="순천향체" panose="020D0600000000000000" pitchFamily="50" charset="-127"/>
              </a:rPr>
              <a:t>2</a:t>
            </a:r>
            <a:endParaRPr lang="ko-KR" altLang="en-US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BD264-728D-40B8-AFB6-3AD7DA227C88}"/>
              </a:ext>
            </a:extLst>
          </p:cNvPr>
          <p:cNvSpPr txBox="1"/>
          <p:nvPr/>
        </p:nvSpPr>
        <p:spPr>
          <a:xfrm>
            <a:off x="263453" y="195231"/>
            <a:ext cx="250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2.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간단한 예를 통한 이해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5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4" y="195231"/>
            <a:ext cx="207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3. Classification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의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Cost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 </a:t>
            </a:r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순천향체" panose="020D0600000000000000" pitchFamily="50" charset="-127"/>
                <a:ea typeface="순천향체" panose="020D0600000000000000" pitchFamily="50" charset="-127"/>
              </a:rPr>
              <a:t>Function</a:t>
            </a: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992E7E0-16CD-4735-BF55-F882EDB1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27" y="654267"/>
            <a:ext cx="2575351" cy="14750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5D4E98-CD3F-4E8D-B054-113DEE1AD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84" y="2235720"/>
            <a:ext cx="5855036" cy="1857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33D975-2CA5-4465-BEB5-6EFBBB2E4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66" y="4199501"/>
            <a:ext cx="2717801" cy="25124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CAE0F8-9661-47F9-96BF-7F3C8EB6A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86" y="4398476"/>
            <a:ext cx="3181350" cy="2114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276DE9-D5E3-4056-8852-39B0A2996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565" y="4199501"/>
            <a:ext cx="2717801" cy="2658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FB9B45-C1EF-4777-864E-683F4C8C3615}"/>
              </a:ext>
            </a:extLst>
          </p:cNvPr>
          <p:cNvSpPr txBox="1"/>
          <p:nvPr/>
        </p:nvSpPr>
        <p:spPr>
          <a:xfrm>
            <a:off x="4873854" y="5067086"/>
            <a:ext cx="86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local minimum</a:t>
            </a:r>
            <a:endParaRPr lang="ko-KR" altLang="en-US" sz="1200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713D5-8234-4BBF-9CB4-9926A12C4F4B}"/>
              </a:ext>
            </a:extLst>
          </p:cNvPr>
          <p:cNvSpPr txBox="1"/>
          <p:nvPr/>
        </p:nvSpPr>
        <p:spPr>
          <a:xfrm>
            <a:off x="6698937" y="6148258"/>
            <a:ext cx="86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순천향체" panose="020D0600000000000000" pitchFamily="50" charset="-127"/>
                <a:ea typeface="순천향체" panose="020D0600000000000000" pitchFamily="50" charset="-127"/>
              </a:rPr>
              <a:t>global minimum</a:t>
            </a:r>
            <a:endParaRPr lang="ko-KR" altLang="en-US" sz="1200" dirty="0">
              <a:latin typeface="순천향체" panose="020D0600000000000000" pitchFamily="50" charset="-127"/>
              <a:ea typeface="순천향체" panose="020D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90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494</Words>
  <Application>Microsoft Office PowerPoint</Application>
  <PresentationFormat>화면 슬라이드 쇼(4:3)</PresentationFormat>
  <Paragraphs>65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맑은 고딕</vt:lpstr>
      <vt:lpstr>나눔고딕</vt:lpstr>
      <vt:lpstr>순천향체</vt:lpstr>
      <vt:lpstr>Wingdings</vt:lpstr>
      <vt:lpstr>Office 테마</vt:lpstr>
      <vt:lpstr>Lec 5. Logistic Classification</vt:lpstr>
      <vt:lpstr>목차</vt:lpstr>
      <vt:lpstr>Classification이란?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to optimize?</vt:lpstr>
      <vt:lpstr>Lab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김동호</cp:lastModifiedBy>
  <cp:revision>43</cp:revision>
  <cp:lastPrinted>2011-08-28T13:13:29Z</cp:lastPrinted>
  <dcterms:created xsi:type="dcterms:W3CDTF">2011-08-24T01:05:33Z</dcterms:created>
  <dcterms:modified xsi:type="dcterms:W3CDTF">2021-01-21T05:26:13Z</dcterms:modified>
</cp:coreProperties>
</file>