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5" r:id="rId2"/>
    <p:sldMasterId id="2147483668" r:id="rId3"/>
    <p:sldMasterId id="2147483671" r:id="rId4"/>
    <p:sldMasterId id="2147483676" r:id="rId5"/>
    <p:sldMasterId id="2147483679" r:id="rId6"/>
  </p:sldMasterIdLst>
  <p:notesMasterIdLst>
    <p:notesMasterId r:id="rId34"/>
  </p:notesMasterIdLst>
  <p:sldIdLst>
    <p:sldId id="256" r:id="rId7"/>
    <p:sldId id="282" r:id="rId8"/>
    <p:sldId id="257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6"/>
    <p:restoredTop sz="54717" autoAdjust="0"/>
  </p:normalViewPr>
  <p:slideViewPr>
    <p:cSldViewPr snapToGrid="0" snapToObjects="1">
      <p:cViewPr varScale="1">
        <p:scale>
          <a:sx n="62" d="100"/>
          <a:sy n="62" d="100"/>
        </p:scale>
        <p:origin x="6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FD857-2717-1740-B390-0915B3A11796}" type="datetimeFigureOut">
              <a:rPr kumimoji="1" lang="ko-KR" altLang="en-US" smtClean="0"/>
              <a:t>2021-01-17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B0365-F736-8F41-960E-D203597697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47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GFS</a:t>
            </a:r>
            <a:r>
              <a:rPr lang="ko-KR" altLang="en-US" dirty="0"/>
              <a:t>란 엄청나게 많은 데이터를 보유하는 구글의 핵심 데이터 스토리지와 구글 검색 엔진을 지원하기 위해 최적화된 파일 시스템입니다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130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5824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3339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6005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0519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620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파이프라이닝이란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동시에 처리 가능한 일들을 동시에 처리함으로써 처리량을 올리는 것이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파이프라이닝임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3463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2952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7963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8465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2292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1770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1663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9334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처리량을 올리는 것이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파이프라이닝임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9039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757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0334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0546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0485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4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구글 파일 시스템은 간단히 말하면 구글에서 만든 확장이 가능한 대규모 분산형 파일 시스템이라 할 수 있음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구글 파일 시스템은 저렴한 일반적인 컴퓨터를 사용함에도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fault tolerance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제공하고 합산된 높은 성능을 다수의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clients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에게 제공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GFS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구글 어플리케이션과 기술 환경의 관찰을 통해 설계되었음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7814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034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2907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542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3522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6212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315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21DCB78-167B-C743-9818-3AB22397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3266" y="3096449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2C2372B1-790E-4769-91EC-B53FF1F07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9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30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 txBox="1">
            <a:spLocks/>
          </p:cNvSpPr>
          <p:nvPr/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Your Presentation Title Here!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662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590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887626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9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275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9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2C2372B1-790E-4769-91EC-B53FF1F07AF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863" y="13775"/>
            <a:ext cx="11478126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97F77-C710-9640-B9F1-FD223B8638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8613" y="1089764"/>
            <a:ext cx="11477625" cy="4904636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ko-KR" altLang="en-US"/>
              <a:t>마스터 텍스트 스타일 편집
둘째 수준
셋째 수준
넷째 수준
다섯째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94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6D3D56D-668C-0542-8D3B-37A0ED37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8614" y="1089764"/>
            <a:ext cx="5073120" cy="4904636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ko-KR" altLang="en-US"/>
              <a:t>마스터 텍스트 스타일 편집
둘째 수준
셋째 수준
넷째 수준
다섯째 수준</a:t>
            </a:r>
            <a:endParaRPr kumimoji="1"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B2C18DF-019D-8C4B-8E4F-5D6F75E967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57931" y="1089764"/>
            <a:ext cx="5073120" cy="4904636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ko-KR" altLang="en-US"/>
              <a:t>마스터 텍스트 스타일 편집
둘째 수준
셋째 수준
넷째 수준
다섯째 수준</a:t>
            </a:r>
            <a:endParaRPr kumimoji="1" lang="ko-KR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AB601C-E537-4241-88DD-602097BA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2C2372B1-790E-4769-91EC-B53FF1F07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11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19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68817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3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2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90355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2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5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8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0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AEB9B-B72A-AA45-A2CD-9A1E195AC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The Google File System</a:t>
            </a:r>
            <a:br>
              <a:rPr lang="en-US" altLang="ko-KR" sz="4000" dirty="0"/>
            </a:br>
            <a:br>
              <a:rPr lang="en-US" altLang="ko-KR" sz="4000" dirty="0"/>
            </a:br>
            <a:r>
              <a:rPr kumimoji="1" lang="en-US" altLang="ko-Kore-KR" sz="2400" b="0" dirty="0"/>
              <a:t>by Sanjay Ghemawat, Howard </a:t>
            </a:r>
            <a:r>
              <a:rPr kumimoji="1" lang="en-US" altLang="ko-Kore-KR" sz="2400" b="0" dirty="0" err="1"/>
              <a:t>Gobioff</a:t>
            </a:r>
            <a:r>
              <a:rPr kumimoji="1" lang="en-US" altLang="ko-Kore-KR" sz="2400" b="0" dirty="0"/>
              <a:t>, and Shun-</a:t>
            </a:r>
            <a:r>
              <a:rPr kumimoji="1" lang="en-US" altLang="ko-Kore-KR" sz="2400" b="0" dirty="0" err="1"/>
              <a:t>Tak</a:t>
            </a:r>
            <a:r>
              <a:rPr kumimoji="1" lang="en-US" altLang="ko-Kore-KR" sz="2400" b="0" dirty="0"/>
              <a:t> Leung</a:t>
            </a:r>
            <a:endParaRPr kumimoji="1" lang="ko-Kore-KR" altLang="en-US" sz="2400" b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C97D02-3BFE-FE42-ACEA-2DADCB6AD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5470"/>
            <a:ext cx="9144000" cy="598601"/>
          </a:xfrm>
        </p:spPr>
        <p:txBody>
          <a:bodyPr/>
          <a:lstStyle/>
          <a:p>
            <a:r>
              <a:rPr kumimoji="1" lang="en-US" altLang="ko-KR" dirty="0"/>
              <a:t>32163466 </a:t>
            </a:r>
            <a:r>
              <a:rPr kumimoji="1"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이재서</a:t>
            </a:r>
            <a:endParaRPr kumimoji="1" lang="ko-Kore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898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63" y="13775"/>
            <a:ext cx="11478126" cy="918938"/>
          </a:xfrm>
        </p:spPr>
        <p:txBody>
          <a:bodyPr anchor="ctr">
            <a:normAutofit fontScale="90000"/>
          </a:bodyPr>
          <a:lstStyle/>
          <a:p>
            <a:r>
              <a:rPr kumimoji="1" lang="en-US" altLang="en-US" dirty="0"/>
              <a:t>Design Overview : </a:t>
            </a:r>
            <a:r>
              <a:rPr lang="en-US" altLang="ko-KR" sz="3000" b="0" i="0" u="none" strike="noStrike" baseline="0" dirty="0">
                <a:latin typeface="+mn-lt"/>
              </a:rPr>
              <a:t>Chu</a:t>
            </a:r>
            <a:r>
              <a:rPr lang="en-US" altLang="ko-KR" sz="3000" b="0" dirty="0">
                <a:latin typeface="+mn-lt"/>
              </a:rPr>
              <a:t>nk Size, Meta Data, In-memory data structure</a:t>
            </a:r>
            <a:endParaRPr kumimoji="1" lang="ko-Kore-KR" altLang="en-US" sz="3000" b="0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87B54B66-1C1F-416E-B482-A069D3F0D5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870" y="1244747"/>
            <a:ext cx="11477625" cy="4904636"/>
          </a:xfrm>
        </p:spPr>
        <p:txBody>
          <a:bodyPr/>
          <a:lstStyle/>
          <a:p>
            <a:r>
              <a:rPr kumimoji="1" lang="en-US" altLang="ko-Kore-KR" dirty="0"/>
              <a:t>Chunk Size</a:t>
            </a:r>
          </a:p>
          <a:p>
            <a:pPr lvl="1"/>
            <a:r>
              <a:rPr kumimoji="1" lang="en-US" altLang="ko-Kore-KR" dirty="0"/>
              <a:t>Set to 64MB by default</a:t>
            </a:r>
          </a:p>
          <a:p>
            <a:pPr lvl="1"/>
            <a:r>
              <a:rPr kumimoji="1" lang="en-US" altLang="ko-Kore-KR" dirty="0"/>
              <a:t>Use delay space allocation</a:t>
            </a:r>
          </a:p>
          <a:p>
            <a:r>
              <a:rPr kumimoji="1" lang="en-US" altLang="ko-Kore-KR" dirty="0"/>
              <a:t>Meta Data</a:t>
            </a:r>
          </a:p>
          <a:p>
            <a:pPr lvl="1"/>
            <a:r>
              <a:rPr kumimoji="1" lang="en-US" altLang="ko-Kore-KR" dirty="0"/>
              <a:t>Save in master sever</a:t>
            </a:r>
          </a:p>
          <a:p>
            <a:pPr lvl="1"/>
            <a:r>
              <a:rPr kumimoji="1" lang="en-US" altLang="ko-Kore-KR" dirty="0"/>
              <a:t>Namespace, mapping information between file and chunk, location of chunk duplication</a:t>
            </a:r>
          </a:p>
          <a:p>
            <a:r>
              <a:rPr kumimoji="1" lang="en-US" altLang="ko-Kore-KR" dirty="0"/>
              <a:t>In-memory data structure</a:t>
            </a:r>
          </a:p>
          <a:p>
            <a:pPr lvl="1"/>
            <a:r>
              <a:rPr kumimoji="1" lang="en-US" altLang="ko-Kore-KR" dirty="0"/>
              <a:t>Structure where metadata is stored in the master’s local memory</a:t>
            </a:r>
          </a:p>
        </p:txBody>
      </p:sp>
    </p:spTree>
    <p:extLst>
      <p:ext uri="{BB962C8B-B14F-4D97-AF65-F5344CB8AC3E}">
        <p14:creationId xmlns:p14="http://schemas.microsoft.com/office/powerpoint/2010/main" val="354012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63" y="13775"/>
            <a:ext cx="11478126" cy="918938"/>
          </a:xfrm>
        </p:spPr>
        <p:txBody>
          <a:bodyPr anchor="ctr">
            <a:normAutofit/>
          </a:bodyPr>
          <a:lstStyle/>
          <a:p>
            <a:r>
              <a:rPr kumimoji="1" lang="en-US" altLang="en-US" dirty="0"/>
              <a:t>Design Overview :</a:t>
            </a:r>
            <a:r>
              <a:rPr kumimoji="1" lang="en-US" altLang="en-US" sz="3600" b="0" dirty="0"/>
              <a:t>Chunk Locations, Operation Log</a:t>
            </a:r>
            <a:endParaRPr kumimoji="1" lang="ko-Kore-KR" altLang="en-US" sz="3600" b="0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87B54B66-1C1F-416E-B482-A069D3F0D5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870" y="1244747"/>
            <a:ext cx="11477625" cy="4904636"/>
          </a:xfrm>
        </p:spPr>
        <p:txBody>
          <a:bodyPr/>
          <a:lstStyle/>
          <a:p>
            <a:r>
              <a:rPr kumimoji="1" lang="en-US" altLang="ko-Kore-KR" dirty="0"/>
              <a:t>Chunk Locations</a:t>
            </a:r>
          </a:p>
          <a:p>
            <a:pPr lvl="1"/>
            <a:r>
              <a:rPr kumimoji="1" lang="en-US" altLang="ko-Kore-KR" dirty="0"/>
              <a:t>Master Sever dose no have a permanent record of which chunk replica resides on which chunk server</a:t>
            </a:r>
          </a:p>
          <a:p>
            <a:pPr lvl="1"/>
            <a:r>
              <a:rPr kumimoji="1" lang="en-US" altLang="ko-Kore-KR" dirty="0"/>
              <a:t>Heartbeat signal</a:t>
            </a:r>
          </a:p>
          <a:p>
            <a:r>
              <a:rPr kumimoji="1" lang="en-US" altLang="ko-Kore-KR" dirty="0"/>
              <a:t>Operation Log</a:t>
            </a:r>
          </a:p>
          <a:p>
            <a:pPr lvl="1"/>
            <a:r>
              <a:rPr kumimoji="1" lang="en-US" altLang="ko-Kore-KR" dirty="0"/>
              <a:t>Record important meta data changes</a:t>
            </a:r>
          </a:p>
          <a:p>
            <a:pPr lvl="1"/>
            <a:r>
              <a:rPr kumimoji="1" lang="en-US" altLang="ko-Kore-KR" dirty="0"/>
              <a:t>Stored in other remote devices</a:t>
            </a:r>
          </a:p>
        </p:txBody>
      </p:sp>
    </p:spTree>
    <p:extLst>
      <p:ext uri="{BB962C8B-B14F-4D97-AF65-F5344CB8AC3E}">
        <p14:creationId xmlns:p14="http://schemas.microsoft.com/office/powerpoint/2010/main" val="133663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63" y="13775"/>
            <a:ext cx="11478126" cy="918938"/>
          </a:xfrm>
        </p:spPr>
        <p:txBody>
          <a:bodyPr anchor="ctr">
            <a:normAutofit/>
          </a:bodyPr>
          <a:lstStyle/>
          <a:p>
            <a:r>
              <a:rPr kumimoji="1" lang="en-US" altLang="en-US" dirty="0"/>
              <a:t>Design Overview : </a:t>
            </a:r>
            <a:r>
              <a:rPr kumimoji="1" lang="en-US" altLang="en-US" sz="3600" b="0" dirty="0"/>
              <a:t>Guarantees by GFS</a:t>
            </a:r>
            <a:endParaRPr kumimoji="1" lang="ko-Kore-KR" altLang="en-US" sz="3600" b="0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87B54B66-1C1F-416E-B482-A069D3F0D5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870" y="1244747"/>
            <a:ext cx="11477625" cy="4904636"/>
          </a:xfrm>
        </p:spPr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Changing the namespace of a file is an atomic task and is managed only by the master server</a:t>
            </a:r>
          </a:p>
          <a:p>
            <a:r>
              <a:rPr kumimoji="1" lang="en-US" altLang="ko-Kore-KR" dirty="0">
                <a:solidFill>
                  <a:srgbClr val="000000"/>
                </a:solidFill>
                <a:latin typeface="Noto Sans"/>
              </a:rPr>
              <a:t>Operation log record atomic task sequence</a:t>
            </a:r>
          </a:p>
          <a:p>
            <a:r>
              <a:rPr kumimoji="1" lang="en-US" altLang="ko-Kore-KR" dirty="0">
                <a:solidFill>
                  <a:srgbClr val="000000"/>
                </a:solidFill>
                <a:latin typeface="Noto Sans"/>
              </a:rPr>
              <a:t>File and replicated file should ensure the </a:t>
            </a:r>
            <a:r>
              <a:rPr kumimoji="1" lang="en-US" altLang="ko-Kore-KR" dirty="0" err="1">
                <a:solidFill>
                  <a:srgbClr val="000000"/>
                </a:solidFill>
                <a:latin typeface="Noto Sans"/>
              </a:rPr>
              <a:t>consistet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11880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</p:spPr>
        <p:txBody>
          <a:bodyPr anchor="ctr">
            <a:normAutofit/>
          </a:bodyPr>
          <a:lstStyle/>
          <a:p>
            <a:r>
              <a:rPr kumimoji="1" lang="en-US" altLang="en-US" dirty="0"/>
              <a:t>System Interaction : </a:t>
            </a:r>
            <a:r>
              <a:rPr kumimoji="1" lang="en-US" altLang="en-US" b="0"/>
              <a:t>Leases and Mutation</a:t>
            </a:r>
            <a:endParaRPr kumimoji="1" lang="ko-Kore-KR" altLang="en-US" b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E81080-124C-4D4E-B52D-21B9C7DB64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6988" y="1240656"/>
            <a:ext cx="5609550" cy="4904636"/>
          </a:xfrm>
        </p:spPr>
        <p:txBody>
          <a:bodyPr/>
          <a:lstStyle/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step1.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클라이언트가 </a:t>
            </a: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마스터에게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어떤 </a:t>
            </a: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청크서버가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lease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가지고 있는지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lease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아닌 다른 복사본들은 어디에 있는지에 대한 요청을 하고 만약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lease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없으면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master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서버는 </a:t>
            </a: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복사본들중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하나를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primary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지정한다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step2.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마스터는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primary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다른 복사본들의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location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클라이언트에게 </a:t>
            </a: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리턴해준다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Step3.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클라이언트는 모든 복사본에 변경될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data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전송한다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3BEE67F-2307-4435-A79E-DB68435AE05E}"/>
              </a:ext>
            </a:extLst>
          </p:cNvPr>
          <p:cNvPicPr>
            <a:picLocks noGrp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109136"/>
            <a:ext cx="6095164" cy="51676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09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</p:spPr>
        <p:txBody>
          <a:bodyPr anchor="ctr">
            <a:normAutofit/>
          </a:bodyPr>
          <a:lstStyle/>
          <a:p>
            <a:r>
              <a:rPr kumimoji="1" lang="en-US" altLang="en-US" dirty="0"/>
              <a:t>System Interaction : </a:t>
            </a:r>
            <a:r>
              <a:rPr kumimoji="1" lang="en-US" altLang="en-US" b="0"/>
              <a:t>Leases and Mutation</a:t>
            </a:r>
            <a:endParaRPr kumimoji="1" lang="ko-Kore-KR" altLang="en-US" b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E81080-124C-4D4E-B52D-21B9C7DB64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6988" y="1240656"/>
            <a:ext cx="5609550" cy="4904636"/>
          </a:xfrm>
        </p:spPr>
        <p:txBody>
          <a:bodyPr/>
          <a:lstStyle/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Step4.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모든 복제본들에게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data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전송되면 쓰기 요청을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primary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에게 전달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Step5.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프라이머리는 지정한 순서대로 모든 복사본들에게 쓰기 요청 전달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Step6.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복사본들이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mutation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끝나면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primary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에게 완료 메시지를 전달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Step7.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모든 복사본들이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mutation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끝났다는 메시지를 클라이언트에게 전달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3BEE67F-2307-4435-A79E-DB68435AE05E}"/>
              </a:ext>
            </a:extLst>
          </p:cNvPr>
          <p:cNvPicPr>
            <a:picLocks noGrp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109136"/>
            <a:ext cx="6095164" cy="51676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1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</p:spPr>
        <p:txBody>
          <a:bodyPr anchor="ctr">
            <a:normAutofit/>
          </a:bodyPr>
          <a:lstStyle/>
          <a:p>
            <a:r>
              <a:rPr kumimoji="1" lang="en-US" altLang="en-US" dirty="0"/>
              <a:t>System Interaction : </a:t>
            </a:r>
            <a:r>
              <a:rPr kumimoji="1" lang="en-US" altLang="en-US" b="0" dirty="0"/>
              <a:t>Data Flow</a:t>
            </a:r>
            <a:endParaRPr kumimoji="1" lang="ko-Kore-KR" altLang="en-US" b="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3BEE67F-2307-4435-A79E-DB68435AE05E}"/>
              </a:ext>
            </a:extLst>
          </p:cNvPr>
          <p:cNvPicPr>
            <a:picLocks noGrp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989" y="1109136"/>
            <a:ext cx="10208354" cy="48577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25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</p:spPr>
        <p:txBody>
          <a:bodyPr anchor="ctr">
            <a:normAutofit/>
          </a:bodyPr>
          <a:lstStyle/>
          <a:p>
            <a:r>
              <a:rPr kumimoji="1" lang="en-US" altLang="en-US" dirty="0"/>
              <a:t>System Interaction : </a:t>
            </a:r>
            <a:r>
              <a:rPr kumimoji="1" lang="en-US" altLang="en-US" b="0" dirty="0"/>
              <a:t>Atomic Record Appends</a:t>
            </a:r>
            <a:endParaRPr kumimoji="1" lang="ko-Kore-KR" altLang="en-US" b="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ko-KR" altLang="en-US"/>
          </a:p>
        </p:txBody>
      </p:sp>
      <p:sp>
        <p:nvSpPr>
          <p:cNvPr id="4" name="내용 개체 틀 10">
            <a:extLst>
              <a:ext uri="{FF2B5EF4-FFF2-40B4-BE49-F238E27FC236}">
                <a16:creationId xmlns:a16="http://schemas.microsoft.com/office/drawing/2014/main" id="{F48EFAB5-EE3F-4623-B1B1-B7C009A107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870" y="1244747"/>
            <a:ext cx="11477625" cy="4904636"/>
          </a:xfrm>
        </p:spPr>
        <p:txBody>
          <a:bodyPr/>
          <a:lstStyle/>
          <a:p>
            <a:r>
              <a:rPr kumimoji="1" lang="en-US" altLang="ko-Kore-KR" dirty="0"/>
              <a:t>In previous file system, client determines the offset where the data will write</a:t>
            </a:r>
          </a:p>
          <a:p>
            <a:r>
              <a:rPr kumimoji="1" lang="en-US" altLang="ko-Kore-KR" dirty="0"/>
              <a:t>But in GFS, client just determine data and GFS determines the offset</a:t>
            </a:r>
          </a:p>
        </p:txBody>
      </p:sp>
    </p:spTree>
    <p:extLst>
      <p:ext uri="{BB962C8B-B14F-4D97-AF65-F5344CB8AC3E}">
        <p14:creationId xmlns:p14="http://schemas.microsoft.com/office/powerpoint/2010/main" val="1965082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</p:spPr>
        <p:txBody>
          <a:bodyPr anchor="ctr">
            <a:normAutofit/>
          </a:bodyPr>
          <a:lstStyle/>
          <a:p>
            <a:r>
              <a:rPr kumimoji="1" lang="en-US" altLang="en-US" dirty="0"/>
              <a:t>System Interaction : </a:t>
            </a:r>
            <a:r>
              <a:rPr kumimoji="1" lang="en-US" altLang="en-US" b="0" dirty="0"/>
              <a:t>Snap Shot</a:t>
            </a:r>
            <a:endParaRPr kumimoji="1" lang="ko-Kore-KR" altLang="en-US" b="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ko-KR" altLang="en-US"/>
          </a:p>
        </p:txBody>
      </p:sp>
      <p:sp>
        <p:nvSpPr>
          <p:cNvPr id="6" name="내용 개체 틀 10">
            <a:extLst>
              <a:ext uri="{FF2B5EF4-FFF2-40B4-BE49-F238E27FC236}">
                <a16:creationId xmlns:a16="http://schemas.microsoft.com/office/drawing/2014/main" id="{9889030E-92BF-452C-B9E3-AD6ACA038D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870" y="1244747"/>
            <a:ext cx="11477625" cy="4904636"/>
          </a:xfrm>
        </p:spPr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+mn-lt"/>
              </a:rPr>
              <a:t>A snapshot is an operation that creates a copy of a file or directory</a:t>
            </a:r>
          </a:p>
          <a:p>
            <a:r>
              <a:rPr kumimoji="1" lang="en-US" altLang="ko-Kore-KR" dirty="0">
                <a:latin typeface="+mn-lt"/>
              </a:rPr>
              <a:t>When the master receives a snapshot request, it first </a:t>
            </a:r>
            <a:r>
              <a:rPr kumimoji="1" lang="en-US" altLang="ko-Kore-KR" dirty="0" err="1">
                <a:latin typeface="+mn-lt"/>
              </a:rPr>
              <a:t>rebokes</a:t>
            </a:r>
            <a:r>
              <a:rPr kumimoji="1" lang="en-US" altLang="ko-Kore-KR" dirty="0">
                <a:latin typeface="+mn-lt"/>
              </a:rPr>
              <a:t> the leases</a:t>
            </a:r>
          </a:p>
          <a:p>
            <a:r>
              <a:rPr kumimoji="1" lang="en-US" altLang="ko-Kore-KR" dirty="0">
                <a:latin typeface="+mn-lt"/>
              </a:rPr>
              <a:t>After </a:t>
            </a:r>
            <a:r>
              <a:rPr kumimoji="1" lang="en-US" altLang="ko-Kore-KR" dirty="0" err="1">
                <a:latin typeface="+mn-lt"/>
              </a:rPr>
              <a:t>reboke</a:t>
            </a:r>
            <a:r>
              <a:rPr kumimoji="1" lang="en-US" altLang="ko-Kore-KR" dirty="0">
                <a:latin typeface="+mn-lt"/>
              </a:rPr>
              <a:t> the lease, the master server replicates the metadata and store in local disk</a:t>
            </a:r>
          </a:p>
        </p:txBody>
      </p:sp>
    </p:spTree>
    <p:extLst>
      <p:ext uri="{BB962C8B-B14F-4D97-AF65-F5344CB8AC3E}">
        <p14:creationId xmlns:p14="http://schemas.microsoft.com/office/powerpoint/2010/main" val="2840826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</p:spPr>
        <p:txBody>
          <a:bodyPr anchor="ctr">
            <a:normAutofit/>
          </a:bodyPr>
          <a:lstStyle/>
          <a:p>
            <a:r>
              <a:rPr kumimoji="1" lang="en-US" altLang="en-US" dirty="0"/>
              <a:t>Master Operation</a:t>
            </a:r>
            <a:endParaRPr kumimoji="1" lang="ko-Kore-KR" altLang="en-US" b="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ko-KR" altLang="en-US"/>
          </a:p>
        </p:txBody>
      </p:sp>
      <p:sp>
        <p:nvSpPr>
          <p:cNvPr id="4" name="내용 개체 틀 10">
            <a:extLst>
              <a:ext uri="{FF2B5EF4-FFF2-40B4-BE49-F238E27FC236}">
                <a16:creationId xmlns:a16="http://schemas.microsoft.com/office/drawing/2014/main" id="{A24399E3-60DF-4BBD-A571-D9236D1B2E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870" y="1244747"/>
            <a:ext cx="11477625" cy="4904636"/>
          </a:xfrm>
        </p:spPr>
        <p:txBody>
          <a:bodyPr/>
          <a:lstStyle/>
          <a:p>
            <a:r>
              <a:rPr kumimoji="1" lang="en-US" altLang="ko-Kore-KR" dirty="0"/>
              <a:t>Master server manages all namespace tasks, chunk replicas throughout the system.</a:t>
            </a:r>
          </a:p>
          <a:p>
            <a:pPr lvl="1"/>
            <a:r>
              <a:rPr kumimoji="1" lang="en-US" altLang="ko-Kore-KR" dirty="0"/>
              <a:t>Namespace Management and Locking</a:t>
            </a:r>
          </a:p>
          <a:p>
            <a:pPr lvl="1"/>
            <a:r>
              <a:rPr kumimoji="1" lang="en-US" altLang="ko-Kore-KR" dirty="0"/>
              <a:t>Replica Placement</a:t>
            </a:r>
          </a:p>
          <a:p>
            <a:pPr lvl="1"/>
            <a:r>
              <a:rPr kumimoji="1" lang="en-US" altLang="ko-Kore-KR" dirty="0"/>
              <a:t>Creation, Re-replication, Rebalancing</a:t>
            </a:r>
          </a:p>
          <a:p>
            <a:pPr lvl="1"/>
            <a:r>
              <a:rPr kumimoji="1" lang="en-US" altLang="ko-Kore-KR" dirty="0"/>
              <a:t>Garbage Collection</a:t>
            </a:r>
          </a:p>
          <a:p>
            <a:pPr lvl="1"/>
            <a:r>
              <a:rPr kumimoji="1" lang="en-US" altLang="ko-Kore-KR" dirty="0"/>
              <a:t>Stale Replica Detection</a:t>
            </a:r>
          </a:p>
        </p:txBody>
      </p:sp>
    </p:spTree>
    <p:extLst>
      <p:ext uri="{BB962C8B-B14F-4D97-AF65-F5344CB8AC3E}">
        <p14:creationId xmlns:p14="http://schemas.microsoft.com/office/powerpoint/2010/main" val="1319536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06" y="235377"/>
            <a:ext cx="11454063" cy="946480"/>
          </a:xfrm>
        </p:spPr>
        <p:txBody>
          <a:bodyPr anchor="ctr">
            <a:normAutofit fontScale="90000"/>
          </a:bodyPr>
          <a:lstStyle/>
          <a:p>
            <a:r>
              <a:rPr kumimoji="1" lang="en-US" altLang="en-US" sz="4900" dirty="0"/>
              <a:t>Master Operation</a:t>
            </a:r>
            <a:r>
              <a:rPr kumimoji="1" lang="en-US" altLang="en-US" dirty="0"/>
              <a:t>: </a:t>
            </a:r>
            <a:r>
              <a:rPr kumimoji="1" lang="en-US" altLang="ko-Kore-KR" sz="3600" dirty="0"/>
              <a:t>Namespace Management and Locking</a:t>
            </a:r>
            <a:br>
              <a:rPr kumimoji="1" lang="en-US" altLang="ko-Kore-KR" dirty="0"/>
            </a:br>
            <a:endParaRPr kumimoji="1" lang="ko-Kore-KR" altLang="en-US" b="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ko-KR" altLang="en-US"/>
          </a:p>
        </p:txBody>
      </p:sp>
      <p:sp>
        <p:nvSpPr>
          <p:cNvPr id="4" name="내용 개체 틀 10">
            <a:extLst>
              <a:ext uri="{FF2B5EF4-FFF2-40B4-BE49-F238E27FC236}">
                <a16:creationId xmlns:a16="http://schemas.microsoft.com/office/drawing/2014/main" id="{A24399E3-60DF-4BBD-A571-D9236D1B2E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870" y="1244747"/>
            <a:ext cx="11477625" cy="4904636"/>
          </a:xfrm>
        </p:spPr>
        <p:txBody>
          <a:bodyPr/>
          <a:lstStyle/>
          <a:p>
            <a:r>
              <a:rPr kumimoji="1" lang="en-US" altLang="ko-Kore-KR" dirty="0"/>
              <a:t>GFS does no have a per-directory data structure, Instead, GFS logically represents the namespace with lookup mapping table </a:t>
            </a:r>
          </a:p>
          <a:p>
            <a:r>
              <a:rPr kumimoji="1" lang="en-US" altLang="ko-Kore-KR" dirty="0"/>
              <a:t>GFS use lock function in the namespace to reduce the </a:t>
            </a:r>
            <a:r>
              <a:rPr kumimoji="1" lang="en-US" altLang="ko-Kore-KR" dirty="0" err="1"/>
              <a:t>dalay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05104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Basic information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DEE205-9C76-1B42-8F3B-7447CC28BA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ore-KR" dirty="0"/>
              <a:t>File System</a:t>
            </a:r>
          </a:p>
          <a:p>
            <a:r>
              <a:rPr kumimoji="1" lang="en-US" altLang="ko-Kore-KR" dirty="0"/>
              <a:t>Cluster</a:t>
            </a:r>
          </a:p>
          <a:p>
            <a:r>
              <a:rPr kumimoji="1" lang="en-US" altLang="ko-Kore-KR" dirty="0"/>
              <a:t>Fault tolerance</a:t>
            </a:r>
          </a:p>
          <a:p>
            <a:r>
              <a:rPr kumimoji="1" lang="en-US" altLang="ko-Kore-KR" dirty="0"/>
              <a:t>Scalability</a:t>
            </a:r>
          </a:p>
          <a:p>
            <a:r>
              <a:rPr kumimoji="1" lang="en-US" altLang="ko-Kore-KR" dirty="0"/>
              <a:t>Data storge</a:t>
            </a:r>
          </a:p>
          <a:p>
            <a:r>
              <a:rPr kumimoji="1" lang="en-US" altLang="ko-Kore-KR" dirty="0"/>
              <a:t>Clustered storge</a:t>
            </a:r>
          </a:p>
          <a:p>
            <a:r>
              <a:rPr kumimoji="1" lang="en-US" altLang="ko-Kore-KR" dirty="0"/>
              <a:t>Meta data</a:t>
            </a:r>
          </a:p>
          <a:p>
            <a:r>
              <a:rPr kumimoji="1" lang="en-US" altLang="ko-Kore-KR" dirty="0"/>
              <a:t>POSIX</a:t>
            </a:r>
          </a:p>
        </p:txBody>
      </p:sp>
    </p:spTree>
    <p:extLst>
      <p:ext uri="{BB962C8B-B14F-4D97-AF65-F5344CB8AC3E}">
        <p14:creationId xmlns:p14="http://schemas.microsoft.com/office/powerpoint/2010/main" val="277297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</p:spPr>
        <p:txBody>
          <a:bodyPr anchor="ctr">
            <a:normAutofit/>
          </a:bodyPr>
          <a:lstStyle/>
          <a:p>
            <a:r>
              <a:rPr kumimoji="1" lang="en-US" altLang="en-US" dirty="0"/>
              <a:t>Master Operation: </a:t>
            </a:r>
            <a:r>
              <a:rPr kumimoji="1" lang="en-US" altLang="en-US" b="0" dirty="0"/>
              <a:t>Replica Placement</a:t>
            </a:r>
            <a:endParaRPr kumimoji="1" lang="ko-Kore-KR" altLang="en-US" b="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ko-KR" altLang="en-US"/>
          </a:p>
        </p:txBody>
      </p:sp>
      <p:sp>
        <p:nvSpPr>
          <p:cNvPr id="4" name="내용 개체 틀 10">
            <a:extLst>
              <a:ext uri="{FF2B5EF4-FFF2-40B4-BE49-F238E27FC236}">
                <a16:creationId xmlns:a16="http://schemas.microsoft.com/office/drawing/2014/main" id="{A24399E3-60DF-4BBD-A571-D9236D1B2E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870" y="1244747"/>
            <a:ext cx="11477625" cy="4904636"/>
          </a:xfrm>
        </p:spPr>
        <p:txBody>
          <a:bodyPr/>
          <a:lstStyle/>
          <a:p>
            <a:r>
              <a:rPr kumimoji="1" lang="en-US" altLang="ko-Kore-KR" dirty="0"/>
              <a:t>The chunk server of the GFS cluster is highly distributed</a:t>
            </a:r>
          </a:p>
          <a:p>
            <a:r>
              <a:rPr kumimoji="1" lang="en-US" altLang="ko-Kore-KR" dirty="0"/>
              <a:t>Chunk replica distributed placement policy has three main goal : data reliability, data availability and network </a:t>
            </a:r>
            <a:r>
              <a:rPr kumimoji="1" lang="en-US" altLang="ko-Kore-KR" dirty="0" err="1"/>
              <a:t>bandwith</a:t>
            </a:r>
            <a:endParaRPr kumimoji="1" lang="en-US" altLang="ko-Kore-KR" dirty="0"/>
          </a:p>
          <a:p>
            <a:r>
              <a:rPr kumimoji="1" lang="en-US" altLang="ko-Kore-KR" dirty="0"/>
              <a:t>To achieve this goal, chunk replicas are distributed and stored on the rack level not by node level</a:t>
            </a:r>
          </a:p>
        </p:txBody>
      </p:sp>
    </p:spTree>
    <p:extLst>
      <p:ext uri="{BB962C8B-B14F-4D97-AF65-F5344CB8AC3E}">
        <p14:creationId xmlns:p14="http://schemas.microsoft.com/office/powerpoint/2010/main" val="2019540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</p:spPr>
        <p:txBody>
          <a:bodyPr anchor="ctr">
            <a:normAutofit fontScale="90000"/>
          </a:bodyPr>
          <a:lstStyle/>
          <a:p>
            <a:r>
              <a:rPr kumimoji="1" lang="en-US" altLang="en-US" dirty="0"/>
              <a:t>Master Operation: </a:t>
            </a:r>
            <a:r>
              <a:rPr kumimoji="1" lang="en-US" altLang="en-US" sz="4000" b="0" dirty="0"/>
              <a:t>Creation, Re-replication, Rebalancing</a:t>
            </a:r>
            <a:endParaRPr kumimoji="1" lang="ko-Kore-KR" altLang="en-US" b="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ko-KR" altLang="en-US"/>
          </a:p>
        </p:txBody>
      </p:sp>
      <p:sp>
        <p:nvSpPr>
          <p:cNvPr id="4" name="내용 개체 틀 10">
            <a:extLst>
              <a:ext uri="{FF2B5EF4-FFF2-40B4-BE49-F238E27FC236}">
                <a16:creationId xmlns:a16="http://schemas.microsoft.com/office/drawing/2014/main" id="{A24399E3-60DF-4BBD-A571-D9236D1B2E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870" y="1244747"/>
            <a:ext cx="11477625" cy="4904636"/>
          </a:xfrm>
        </p:spPr>
        <p:txBody>
          <a:bodyPr/>
          <a:lstStyle/>
          <a:p>
            <a:r>
              <a:rPr kumimoji="1" lang="en-US" altLang="ko-Kore-KR" dirty="0"/>
              <a:t>Chunk replicas are created for three reason : Chunk creation, re-</a:t>
            </a:r>
            <a:r>
              <a:rPr kumimoji="1" lang="en-US" altLang="ko-Kore-KR" dirty="0" err="1"/>
              <a:t>replicaion</a:t>
            </a:r>
            <a:r>
              <a:rPr kumimoji="1" lang="en-US" altLang="ko-Kore-KR" dirty="0"/>
              <a:t> and rebalancing</a:t>
            </a:r>
          </a:p>
          <a:p>
            <a:r>
              <a:rPr kumimoji="1" lang="en-US" altLang="ko-Kore-KR" dirty="0"/>
              <a:t>When creation chunk, master server considers where to put the replica</a:t>
            </a:r>
          </a:p>
          <a:p>
            <a:pPr lvl="1"/>
            <a:r>
              <a:rPr kumimoji="1" lang="en-US" altLang="ko-Kore-KR" dirty="0"/>
              <a:t>Store on disk-less chunk server</a:t>
            </a:r>
          </a:p>
          <a:p>
            <a:pPr lvl="1"/>
            <a:r>
              <a:rPr kumimoji="1" lang="en-US" altLang="ko-Kore-KR" dirty="0"/>
              <a:t>Limit the number of recent replicas for each chunk server</a:t>
            </a:r>
          </a:p>
          <a:p>
            <a:pPr lvl="1"/>
            <a:r>
              <a:rPr kumimoji="1" lang="en-US" altLang="ko-Kore-KR" dirty="0"/>
              <a:t>Spray replicas across rack</a:t>
            </a:r>
          </a:p>
          <a:p>
            <a:pPr lvl="1"/>
            <a:r>
              <a:rPr kumimoji="1" lang="en-US" altLang="ko-Kore-KR" dirty="0"/>
              <a:t>If the number of available replicas decrease below a certain number the master re-replication</a:t>
            </a:r>
          </a:p>
          <a:p>
            <a:r>
              <a:rPr kumimoji="1" lang="en-US" altLang="ko-Kore-KR" dirty="0"/>
              <a:t>Master server rebalances replicas</a:t>
            </a:r>
          </a:p>
        </p:txBody>
      </p:sp>
    </p:spTree>
    <p:extLst>
      <p:ext uri="{BB962C8B-B14F-4D97-AF65-F5344CB8AC3E}">
        <p14:creationId xmlns:p14="http://schemas.microsoft.com/office/powerpoint/2010/main" val="4113567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</p:spPr>
        <p:txBody>
          <a:bodyPr anchor="ctr">
            <a:normAutofit/>
          </a:bodyPr>
          <a:lstStyle/>
          <a:p>
            <a:r>
              <a:rPr kumimoji="1" lang="en-US" altLang="en-US" dirty="0"/>
              <a:t>Master Operation: </a:t>
            </a:r>
            <a:r>
              <a:rPr kumimoji="1" lang="en-US" altLang="en-US" b="0" dirty="0"/>
              <a:t>Garbage Collection</a:t>
            </a:r>
            <a:endParaRPr kumimoji="1" lang="ko-Kore-KR" altLang="en-US" b="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ko-KR" altLang="en-US"/>
          </a:p>
        </p:txBody>
      </p:sp>
      <p:sp>
        <p:nvSpPr>
          <p:cNvPr id="4" name="내용 개체 틀 10">
            <a:extLst>
              <a:ext uri="{FF2B5EF4-FFF2-40B4-BE49-F238E27FC236}">
                <a16:creationId xmlns:a16="http://schemas.microsoft.com/office/drawing/2014/main" id="{A24399E3-60DF-4BBD-A571-D9236D1B2E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870" y="1244747"/>
            <a:ext cx="11477625" cy="4904636"/>
          </a:xfrm>
        </p:spPr>
        <p:txBody>
          <a:bodyPr/>
          <a:lstStyle/>
          <a:p>
            <a:r>
              <a:rPr kumimoji="1" lang="en-US" altLang="ko-Kore-KR" dirty="0"/>
              <a:t>GFS does not immediately collect physical storage after the file is deleted.</a:t>
            </a:r>
          </a:p>
          <a:p>
            <a:r>
              <a:rPr kumimoji="1" lang="en-US" altLang="ko-Kore-KR" dirty="0"/>
              <a:t>When application erases the file, master server writes log that says it has been deleted, but file is re-named with the time deleted</a:t>
            </a:r>
          </a:p>
          <a:p>
            <a:r>
              <a:rPr kumimoji="1" lang="en-US" altLang="ko-Kore-KR" dirty="0"/>
              <a:t>Master server periodically scans the namespace of the file system, and erases it from the local disk if there is a file with a hidden name that has passed more than three days</a:t>
            </a:r>
          </a:p>
        </p:txBody>
      </p:sp>
    </p:spTree>
    <p:extLst>
      <p:ext uri="{BB962C8B-B14F-4D97-AF65-F5344CB8AC3E}">
        <p14:creationId xmlns:p14="http://schemas.microsoft.com/office/powerpoint/2010/main" val="569908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</p:spPr>
        <p:txBody>
          <a:bodyPr anchor="ctr">
            <a:normAutofit/>
          </a:bodyPr>
          <a:lstStyle/>
          <a:p>
            <a:r>
              <a:rPr kumimoji="1" lang="en-US" altLang="en-US" dirty="0"/>
              <a:t>Master Operation: </a:t>
            </a:r>
            <a:r>
              <a:rPr kumimoji="1" lang="en-US" altLang="en-US" b="0" dirty="0"/>
              <a:t>Stale Replica Detection</a:t>
            </a:r>
            <a:endParaRPr kumimoji="1" lang="ko-Kore-KR" altLang="en-US" b="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ko-KR" altLang="en-US"/>
          </a:p>
        </p:txBody>
      </p:sp>
      <p:sp>
        <p:nvSpPr>
          <p:cNvPr id="4" name="내용 개체 틀 10">
            <a:extLst>
              <a:ext uri="{FF2B5EF4-FFF2-40B4-BE49-F238E27FC236}">
                <a16:creationId xmlns:a16="http://schemas.microsoft.com/office/drawing/2014/main" id="{A24399E3-60DF-4BBD-A571-D9236D1B2E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870" y="1244747"/>
            <a:ext cx="11477625" cy="4904636"/>
          </a:xfrm>
        </p:spPr>
        <p:txBody>
          <a:bodyPr/>
          <a:lstStyle/>
          <a:p>
            <a:r>
              <a:rPr kumimoji="1" lang="en-US" altLang="ko-Kore-KR" dirty="0"/>
              <a:t>When the chunk server fails to mutation and goes down, the chunk server’s chunk replica may be in stale state.</a:t>
            </a:r>
          </a:p>
          <a:p>
            <a:r>
              <a:rPr kumimoji="1" lang="en-US" altLang="ko-Kore-KR" dirty="0"/>
              <a:t>For this situation, master server has file version number</a:t>
            </a:r>
          </a:p>
          <a:p>
            <a:r>
              <a:rPr kumimoji="1" lang="en-US" altLang="ko-Kore-KR" dirty="0"/>
              <a:t>Version number is an increasing structure each time a lease is executed</a:t>
            </a:r>
          </a:p>
        </p:txBody>
      </p:sp>
    </p:spTree>
    <p:extLst>
      <p:ext uri="{BB962C8B-B14F-4D97-AF65-F5344CB8AC3E}">
        <p14:creationId xmlns:p14="http://schemas.microsoft.com/office/powerpoint/2010/main" val="3749084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</p:spPr>
        <p:txBody>
          <a:bodyPr anchor="ctr">
            <a:normAutofit/>
          </a:bodyPr>
          <a:lstStyle/>
          <a:p>
            <a:r>
              <a:rPr kumimoji="1" lang="en-US" altLang="en-US" dirty="0"/>
              <a:t>Fault Tolerance and Diagnosis</a:t>
            </a:r>
            <a:endParaRPr kumimoji="1" lang="ko-Kore-KR" altLang="en-US" b="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ko-KR" altLang="en-US"/>
          </a:p>
        </p:txBody>
      </p:sp>
      <p:sp>
        <p:nvSpPr>
          <p:cNvPr id="4" name="내용 개체 틀 10">
            <a:extLst>
              <a:ext uri="{FF2B5EF4-FFF2-40B4-BE49-F238E27FC236}">
                <a16:creationId xmlns:a16="http://schemas.microsoft.com/office/drawing/2014/main" id="{A24399E3-60DF-4BBD-A571-D9236D1B2E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870" y="1244747"/>
            <a:ext cx="11477625" cy="4904636"/>
          </a:xfrm>
        </p:spPr>
        <p:txBody>
          <a:bodyPr/>
          <a:lstStyle/>
          <a:p>
            <a:r>
              <a:rPr kumimoji="1" lang="en-US" altLang="ko-Kore-KR" dirty="0"/>
              <a:t>Addressing Fault is the biggest challenges in designing a GFS</a:t>
            </a:r>
          </a:p>
          <a:p>
            <a:r>
              <a:rPr kumimoji="1" lang="en-US" altLang="ko-Kore-KR" dirty="0"/>
              <a:t>Fault is a problem that resulting from computers and disks are not fully reliable therefore we need a way to diagnosis and resolve these common problems</a:t>
            </a:r>
          </a:p>
          <a:p>
            <a:pPr lvl="1"/>
            <a:r>
              <a:rPr kumimoji="1" lang="en-US" altLang="ko-Kore-KR" dirty="0"/>
              <a:t>High Availability</a:t>
            </a:r>
          </a:p>
          <a:p>
            <a:pPr lvl="1"/>
            <a:r>
              <a:rPr kumimoji="1" lang="en-US" altLang="ko-Kore-KR" dirty="0"/>
              <a:t>Chunk replication</a:t>
            </a:r>
          </a:p>
          <a:p>
            <a:pPr lvl="1"/>
            <a:r>
              <a:rPr kumimoji="1" lang="en-US" altLang="ko-Kore-KR" dirty="0"/>
              <a:t>Data Integrity</a:t>
            </a:r>
          </a:p>
        </p:txBody>
      </p:sp>
    </p:spTree>
    <p:extLst>
      <p:ext uri="{BB962C8B-B14F-4D97-AF65-F5344CB8AC3E}">
        <p14:creationId xmlns:p14="http://schemas.microsoft.com/office/powerpoint/2010/main" val="3439431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</p:spPr>
        <p:txBody>
          <a:bodyPr anchor="ctr">
            <a:normAutofit fontScale="90000"/>
          </a:bodyPr>
          <a:lstStyle/>
          <a:p>
            <a:r>
              <a:rPr kumimoji="1" lang="en-US" altLang="en-US" dirty="0"/>
              <a:t>Fault Tolerance and Diagnosis : High Availability</a:t>
            </a:r>
            <a:endParaRPr kumimoji="1" lang="ko-Kore-KR" altLang="en-US" b="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ko-KR" altLang="en-US"/>
          </a:p>
        </p:txBody>
      </p:sp>
      <p:sp>
        <p:nvSpPr>
          <p:cNvPr id="4" name="내용 개체 틀 10">
            <a:extLst>
              <a:ext uri="{FF2B5EF4-FFF2-40B4-BE49-F238E27FC236}">
                <a16:creationId xmlns:a16="http://schemas.microsoft.com/office/drawing/2014/main" id="{A24399E3-60DF-4BBD-A571-D9236D1B2E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870" y="1244747"/>
            <a:ext cx="11477625" cy="4904636"/>
          </a:xfrm>
        </p:spPr>
        <p:txBody>
          <a:bodyPr/>
          <a:lstStyle/>
          <a:p>
            <a:r>
              <a:rPr kumimoji="1" lang="en-US" altLang="ko-Kore-KR" dirty="0"/>
              <a:t>Fast recovery</a:t>
            </a:r>
          </a:p>
          <a:p>
            <a:pPr lvl="1"/>
            <a:r>
              <a:rPr kumimoji="1" lang="en-US" altLang="ko-Kore-KR" dirty="0"/>
              <a:t>Master and chunk server are designed to restore their state no matter how they shut down</a:t>
            </a:r>
          </a:p>
          <a:p>
            <a:pPr lvl="1"/>
            <a:r>
              <a:rPr kumimoji="1" lang="en-US" altLang="ko-Kore-KR" dirty="0"/>
              <a:t>Do not distinguish between normal and abnormal shutdown</a:t>
            </a:r>
          </a:p>
          <a:p>
            <a:r>
              <a:rPr kumimoji="1" lang="en-US" altLang="ko-Kore-KR" dirty="0"/>
              <a:t>Chunk replication</a:t>
            </a:r>
          </a:p>
          <a:p>
            <a:pPr lvl="1"/>
            <a:r>
              <a:rPr kumimoji="1" lang="en-US" altLang="ko-Kore-KR" dirty="0"/>
              <a:t>Chunks are replicated and stored in rack revel</a:t>
            </a:r>
          </a:p>
          <a:p>
            <a:r>
              <a:rPr kumimoji="1" lang="en-US" altLang="ko-Kore-KR" dirty="0"/>
              <a:t>Master Replication</a:t>
            </a:r>
          </a:p>
          <a:p>
            <a:pPr lvl="1"/>
            <a:r>
              <a:rPr kumimoji="1" lang="en-US" altLang="ko-Kore-KR" dirty="0"/>
              <a:t>For reliability, the state of the master server is replicated</a:t>
            </a:r>
          </a:p>
        </p:txBody>
      </p:sp>
    </p:spTree>
    <p:extLst>
      <p:ext uri="{BB962C8B-B14F-4D97-AF65-F5344CB8AC3E}">
        <p14:creationId xmlns:p14="http://schemas.microsoft.com/office/powerpoint/2010/main" val="693979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</p:spPr>
        <p:txBody>
          <a:bodyPr anchor="ctr">
            <a:normAutofit/>
          </a:bodyPr>
          <a:lstStyle/>
          <a:p>
            <a:r>
              <a:rPr kumimoji="1" lang="en-US" altLang="en-US" dirty="0"/>
              <a:t>Fault Tolerance and Diagnosis : Data Integrity</a:t>
            </a:r>
            <a:endParaRPr kumimoji="1" lang="ko-Kore-KR" altLang="en-US" b="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ko-KR" altLang="en-US"/>
          </a:p>
        </p:txBody>
      </p:sp>
      <p:sp>
        <p:nvSpPr>
          <p:cNvPr id="4" name="내용 개체 틀 10">
            <a:extLst>
              <a:ext uri="{FF2B5EF4-FFF2-40B4-BE49-F238E27FC236}">
                <a16:creationId xmlns:a16="http://schemas.microsoft.com/office/drawing/2014/main" id="{A24399E3-60DF-4BBD-A571-D9236D1B2E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870" y="1244747"/>
            <a:ext cx="11477625" cy="4904636"/>
          </a:xfrm>
        </p:spPr>
        <p:txBody>
          <a:bodyPr/>
          <a:lstStyle/>
          <a:p>
            <a:r>
              <a:rPr kumimoji="1" lang="en-US" altLang="ko-Kore-KR" dirty="0"/>
              <a:t>Each chunk server uses checksum to search for corruption.</a:t>
            </a:r>
          </a:p>
          <a:p>
            <a:r>
              <a:rPr kumimoji="1" lang="en-US" altLang="ko-Kore-KR" dirty="0"/>
              <a:t>When a read operation arrives, chunk server checks the checksum and if an error occurs, chunk server returns error to client and notifies the master</a:t>
            </a:r>
          </a:p>
          <a:p>
            <a:r>
              <a:rPr kumimoji="1" lang="en-US" altLang="ko-Kore-KR" dirty="0"/>
              <a:t>And then, client will request another replica, and master replicates another replica</a:t>
            </a:r>
          </a:p>
          <a:p>
            <a:r>
              <a:rPr kumimoji="1" lang="en-US" altLang="ko-Kore-KR" dirty="0"/>
              <a:t>Finally master instructs chunk server to erase the chunk that caused the error to protects the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663191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</p:spPr>
        <p:txBody>
          <a:bodyPr anchor="ctr">
            <a:normAutofit/>
          </a:bodyPr>
          <a:lstStyle/>
          <a:p>
            <a:r>
              <a:rPr kumimoji="1" lang="en-US" altLang="en-US" dirty="0"/>
              <a:t>Conclusion</a:t>
            </a:r>
            <a:endParaRPr kumimoji="1" lang="ko-Kore-KR" altLang="en-US" b="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ko-KR" altLang="en-US"/>
          </a:p>
        </p:txBody>
      </p:sp>
      <p:sp>
        <p:nvSpPr>
          <p:cNvPr id="4" name="내용 개체 틀 10">
            <a:extLst>
              <a:ext uri="{FF2B5EF4-FFF2-40B4-BE49-F238E27FC236}">
                <a16:creationId xmlns:a16="http://schemas.microsoft.com/office/drawing/2014/main" id="{A24399E3-60DF-4BBD-A571-D9236D1B2E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870" y="1244747"/>
            <a:ext cx="11477625" cy="4904636"/>
          </a:xfrm>
        </p:spPr>
        <p:txBody>
          <a:bodyPr/>
          <a:lstStyle/>
          <a:p>
            <a:r>
              <a:rPr kumimoji="1" lang="en-US" altLang="ko-Kore-KR" dirty="0"/>
              <a:t>The most import thing about GFS is that, unlike previous file system, the component </a:t>
            </a:r>
            <a:r>
              <a:rPr kumimoji="1" lang="en-US" altLang="ko-Kore-KR" dirty="0" err="1"/>
              <a:t>faulure</a:t>
            </a:r>
            <a:r>
              <a:rPr kumimoji="1" lang="en-US" altLang="ko-Kore-KR" dirty="0"/>
              <a:t> is not considered an exception and recognizes it as a general phenomenon.</a:t>
            </a:r>
          </a:p>
        </p:txBody>
      </p:sp>
    </p:spTree>
    <p:extLst>
      <p:ext uri="{BB962C8B-B14F-4D97-AF65-F5344CB8AC3E}">
        <p14:creationId xmlns:p14="http://schemas.microsoft.com/office/powerpoint/2010/main" val="296101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63" y="13775"/>
            <a:ext cx="11478126" cy="918938"/>
          </a:xfrm>
        </p:spPr>
        <p:txBody>
          <a:bodyPr anchor="ctr">
            <a:normAutofit/>
          </a:bodyPr>
          <a:lstStyle/>
          <a:p>
            <a:r>
              <a:rPr kumimoji="1" lang="en-US" altLang="en-US" dirty="0"/>
              <a:t>Abstract</a:t>
            </a:r>
            <a:endParaRPr kumimoji="1" lang="ko-Kore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87B54B66-1C1F-416E-B482-A069D3F0D5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870" y="1244747"/>
            <a:ext cx="11477625" cy="4904636"/>
          </a:xfrm>
        </p:spPr>
        <p:txBody>
          <a:bodyPr/>
          <a:lstStyle/>
          <a:p>
            <a:pPr algn="l"/>
            <a:r>
              <a:rPr lang="en-US" altLang="ko-KR" dirty="0">
                <a:latin typeface="+mn-lt"/>
              </a:rPr>
              <a:t>GFS is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b="0" i="0" u="none" strike="noStrike" baseline="0" dirty="0">
                <a:latin typeface="+mn-lt"/>
              </a:rPr>
              <a:t>a scalable distributed file system for large distributed</a:t>
            </a:r>
          </a:p>
          <a:p>
            <a:pPr algn="l"/>
            <a:r>
              <a:rPr lang="en-US" altLang="ko-KR" dirty="0">
                <a:latin typeface="+mn-lt"/>
              </a:rPr>
              <a:t>GFS provides fault tolerance even with low cost and common computer</a:t>
            </a:r>
          </a:p>
          <a:p>
            <a:pPr algn="l"/>
            <a:r>
              <a:rPr lang="en-US" altLang="ko-KR" b="0" i="0" u="none" strike="noStrike" baseline="0" dirty="0">
                <a:latin typeface="+mn-lt"/>
              </a:rPr>
              <a:t>GFS is designed through observations of Google applications and technology environments</a:t>
            </a:r>
          </a:p>
        </p:txBody>
      </p:sp>
    </p:spTree>
    <p:extLst>
      <p:ext uri="{BB962C8B-B14F-4D97-AF65-F5344CB8AC3E}">
        <p14:creationId xmlns:p14="http://schemas.microsoft.com/office/powerpoint/2010/main" val="112522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63" y="13775"/>
            <a:ext cx="11478126" cy="918938"/>
          </a:xfrm>
        </p:spPr>
        <p:txBody>
          <a:bodyPr anchor="ctr">
            <a:normAutofit/>
          </a:bodyPr>
          <a:lstStyle/>
          <a:p>
            <a:r>
              <a:rPr kumimoji="1" lang="en-US" altLang="en-US" dirty="0"/>
              <a:t>Introduction</a:t>
            </a:r>
            <a:endParaRPr kumimoji="1" lang="ko-Kore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87B54B66-1C1F-416E-B482-A069D3F0D5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870" y="1244747"/>
            <a:ext cx="11477625" cy="4904636"/>
          </a:xfrm>
        </p:spPr>
        <p:txBody>
          <a:bodyPr/>
          <a:lstStyle/>
          <a:p>
            <a:pPr algn="l"/>
            <a:r>
              <a:rPr lang="en-US" altLang="ko-KR" dirty="0">
                <a:latin typeface="+mn-lt"/>
              </a:rPr>
              <a:t>GFS has similar purpose to the previous file system, but  new perspectives has also been added</a:t>
            </a:r>
          </a:p>
          <a:p>
            <a:pPr lvl="2"/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Failure of one node is considered to be a general situation, not an exception.</a:t>
            </a:r>
          </a:p>
          <a:p>
            <a:pPr lvl="2"/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File size is larger than before, requiring both block and I/O workload size re-examination to divide files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lvl="2"/>
            <a:r>
              <a:rPr lang="en-US" altLang="ko-KR" sz="2400" dirty="0">
                <a:solidFill>
                  <a:srgbClr val="000000"/>
                </a:solidFill>
              </a:rPr>
              <a:t>Most files are mutated by appending new data rather than overwriting existing data</a:t>
            </a:r>
          </a:p>
          <a:p>
            <a:pPr lvl="2"/>
            <a:r>
              <a:rPr lang="en-US" altLang="ko-KR" sz="2400" dirty="0">
                <a:solidFill>
                  <a:srgbClr val="000000"/>
                </a:solidFill>
              </a:rPr>
              <a:t>Co-designing the applications and the file system API benefits the overall system by increasing our flexibility</a:t>
            </a:r>
            <a:endParaRPr lang="en-US" altLang="ko-KR" sz="2400" b="0" i="0" dirty="0">
              <a:solidFill>
                <a:srgbClr val="000000"/>
              </a:solidFill>
              <a:effectLst/>
            </a:endParaRPr>
          </a:p>
          <a:p>
            <a:pPr lvl="2"/>
            <a:endParaRPr lang="en-US" altLang="ko-KR" sz="2400" dirty="0"/>
          </a:p>
          <a:p>
            <a:pPr algn="l"/>
            <a:endParaRPr lang="en-US" altLang="ko-KR" b="0" i="0" u="none" strike="noStrike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458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63" y="13775"/>
            <a:ext cx="11478126" cy="918938"/>
          </a:xfrm>
        </p:spPr>
        <p:txBody>
          <a:bodyPr anchor="ctr">
            <a:normAutofit/>
          </a:bodyPr>
          <a:lstStyle/>
          <a:p>
            <a:r>
              <a:rPr kumimoji="1" lang="en-US" altLang="en-US" dirty="0"/>
              <a:t>Design Overview</a:t>
            </a:r>
            <a:endParaRPr kumimoji="1" lang="ko-Kore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87B54B66-1C1F-416E-B482-A069D3F0D5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5617" y="567588"/>
            <a:ext cx="11477625" cy="4904636"/>
          </a:xfrm>
        </p:spPr>
        <p:txBody>
          <a:bodyPr/>
          <a:lstStyle/>
          <a:p>
            <a:pPr marL="914400" lvl="2" indent="0">
              <a:buNone/>
            </a:pPr>
            <a:endParaRPr lang="en-US" altLang="ko-KR" sz="2400" dirty="0"/>
          </a:p>
          <a:p>
            <a:pPr marL="514350" indent="-514350" algn="l">
              <a:buAutoNum type="arabicPeriod"/>
            </a:pPr>
            <a:r>
              <a:rPr lang="en-US" altLang="ko-KR" b="0" i="0" u="none" strike="noStrike" baseline="0" dirty="0">
                <a:latin typeface="+mn-lt"/>
              </a:rPr>
              <a:t>Assumptions</a:t>
            </a:r>
          </a:p>
          <a:p>
            <a:pPr marL="514350" indent="-514350" algn="l">
              <a:buAutoNum type="arabicPeriod"/>
            </a:pPr>
            <a:r>
              <a:rPr lang="en-US" altLang="ko-KR" dirty="0">
                <a:latin typeface="+mn-lt"/>
              </a:rPr>
              <a:t>Interface</a:t>
            </a:r>
          </a:p>
          <a:p>
            <a:pPr marL="514350" indent="-514350" algn="l">
              <a:buAutoNum type="arabicPeriod"/>
            </a:pPr>
            <a:r>
              <a:rPr lang="en-US" altLang="ko-KR" b="0" i="0" u="none" strike="noStrike" baseline="0" dirty="0">
                <a:latin typeface="+mn-lt"/>
              </a:rPr>
              <a:t>Architecture</a:t>
            </a:r>
          </a:p>
          <a:p>
            <a:pPr marL="514350" indent="-514350" algn="l">
              <a:buAutoNum type="arabicPeriod"/>
            </a:pPr>
            <a:r>
              <a:rPr lang="en-US" altLang="ko-KR" dirty="0">
                <a:latin typeface="+mn-lt"/>
              </a:rPr>
              <a:t>Single Master</a:t>
            </a:r>
          </a:p>
          <a:p>
            <a:pPr marL="514350" indent="-514350" algn="l">
              <a:buAutoNum type="arabicPeriod"/>
            </a:pPr>
            <a:r>
              <a:rPr lang="en-US" altLang="ko-KR" b="0" i="0" u="none" strike="noStrike" baseline="0" dirty="0">
                <a:latin typeface="+mn-lt"/>
              </a:rPr>
              <a:t>Chu</a:t>
            </a:r>
            <a:r>
              <a:rPr lang="en-US" altLang="ko-KR" dirty="0">
                <a:latin typeface="+mn-lt"/>
              </a:rPr>
              <a:t>nk Size</a:t>
            </a:r>
          </a:p>
          <a:p>
            <a:pPr marL="514350" indent="-514350" algn="l">
              <a:buAutoNum type="arabicPeriod"/>
            </a:pPr>
            <a:r>
              <a:rPr lang="en-US" altLang="ko-KR" b="0" i="0" u="none" strike="noStrike" baseline="0" dirty="0">
                <a:latin typeface="+mn-lt"/>
              </a:rPr>
              <a:t>M</a:t>
            </a:r>
            <a:r>
              <a:rPr lang="en-US" altLang="ko-KR" dirty="0">
                <a:latin typeface="+mn-lt"/>
              </a:rPr>
              <a:t>eta Data</a:t>
            </a:r>
          </a:p>
          <a:p>
            <a:pPr marL="514350" indent="-514350" algn="l">
              <a:buAutoNum type="arabicPeriod"/>
            </a:pPr>
            <a:r>
              <a:rPr lang="en-US" altLang="ko-KR" b="0" i="0" u="none" strike="noStrike" baseline="0" dirty="0">
                <a:latin typeface="+mn-lt"/>
              </a:rPr>
              <a:t>In-</a:t>
            </a:r>
            <a:r>
              <a:rPr lang="en-US" altLang="ko-KR" dirty="0">
                <a:latin typeface="+mn-lt"/>
              </a:rPr>
              <a:t>memory data structure</a:t>
            </a:r>
          </a:p>
          <a:p>
            <a:pPr marL="514350" indent="-514350" algn="l">
              <a:buAutoNum type="arabicPeriod"/>
            </a:pPr>
            <a:r>
              <a:rPr lang="en-US" altLang="ko-KR" dirty="0">
                <a:latin typeface="+mn-lt"/>
              </a:rPr>
              <a:t>Chunk location</a:t>
            </a:r>
          </a:p>
          <a:p>
            <a:pPr marL="514350" indent="-514350" algn="l">
              <a:buAutoNum type="arabicPeriod"/>
            </a:pPr>
            <a:r>
              <a:rPr lang="en-US" altLang="ko-KR" dirty="0">
                <a:latin typeface="+mn-lt"/>
              </a:rPr>
              <a:t>Operation Log</a:t>
            </a:r>
          </a:p>
          <a:p>
            <a:pPr marL="514350" indent="-514350" algn="l">
              <a:buAutoNum type="arabicPeriod"/>
            </a:pPr>
            <a:r>
              <a:rPr kumimoji="1" lang="en-US" altLang="en-US" sz="2800" b="0"/>
              <a:t> Guarantees by GFS</a:t>
            </a:r>
            <a:endParaRPr lang="en-US" altLang="ko-KR" dirty="0">
              <a:latin typeface="+mn-lt"/>
            </a:endParaRPr>
          </a:p>
          <a:p>
            <a:pPr marL="514350" indent="-514350" algn="l">
              <a:buAutoNum type="arabicPeriod"/>
            </a:pPr>
            <a:endParaRPr lang="en-US" altLang="ko-KR" dirty="0">
              <a:latin typeface="+mn-lt"/>
            </a:endParaRPr>
          </a:p>
          <a:p>
            <a:pPr marL="514350" indent="-514350" algn="l">
              <a:buAutoNum type="arabicPeriod"/>
            </a:pPr>
            <a:endParaRPr lang="en-US" altLang="ko-KR" dirty="0">
              <a:latin typeface="+mn-lt"/>
            </a:endParaRPr>
          </a:p>
          <a:p>
            <a:pPr marL="514350" indent="-514350" algn="l">
              <a:buAutoNum type="arabicPeriod"/>
            </a:pPr>
            <a:endParaRPr lang="en-US" altLang="ko-KR" b="0" i="0" u="none" strike="noStrike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322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63" y="13775"/>
            <a:ext cx="11478126" cy="918938"/>
          </a:xfrm>
        </p:spPr>
        <p:txBody>
          <a:bodyPr anchor="ctr">
            <a:normAutofit/>
          </a:bodyPr>
          <a:lstStyle/>
          <a:p>
            <a:r>
              <a:rPr kumimoji="1" lang="en-US" altLang="en-US" dirty="0"/>
              <a:t>Design Overview : </a:t>
            </a:r>
            <a:r>
              <a:rPr kumimoji="1" lang="en-US" altLang="en-US" b="0" dirty="0"/>
              <a:t>Assumptions</a:t>
            </a:r>
            <a:endParaRPr kumimoji="1" lang="ko-Kore-KR" altLang="en-US" b="0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87B54B66-1C1F-416E-B482-A069D3F0D5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870" y="1244747"/>
            <a:ext cx="11477625" cy="4904636"/>
          </a:xfrm>
        </p:spPr>
        <p:txBody>
          <a:bodyPr/>
          <a:lstStyle/>
          <a:p>
            <a:r>
              <a:rPr kumimoji="1" lang="en-US" altLang="ko-Kore-KR" dirty="0"/>
              <a:t>Deploy systems with affordable hardware that can potentially fail.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The system stores a small number of large files</a:t>
            </a:r>
            <a:endParaRPr kumimoji="1"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Read workload consists mainly of two types of reads: large streaming reads and small random reads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"/>
              </a:rPr>
              <a:t>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ust be implemented efficiently when multiple clients append to one file at the same time</a:t>
            </a:r>
            <a:endParaRPr kumimoji="1" lang="en-US" altLang="ko-Kore-KR" dirty="0"/>
          </a:p>
          <a:p>
            <a:r>
              <a:rPr kumimoji="1" lang="en-US" altLang="ko-Kore-KR" dirty="0"/>
              <a:t>bandwidth is more important than low latency</a:t>
            </a:r>
          </a:p>
        </p:txBody>
      </p:sp>
    </p:spTree>
    <p:extLst>
      <p:ext uri="{BB962C8B-B14F-4D97-AF65-F5344CB8AC3E}">
        <p14:creationId xmlns:p14="http://schemas.microsoft.com/office/powerpoint/2010/main" val="64915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63" y="13775"/>
            <a:ext cx="11478126" cy="918938"/>
          </a:xfrm>
        </p:spPr>
        <p:txBody>
          <a:bodyPr anchor="ctr">
            <a:normAutofit/>
          </a:bodyPr>
          <a:lstStyle/>
          <a:p>
            <a:r>
              <a:rPr kumimoji="1" lang="en-US" altLang="en-US" dirty="0"/>
              <a:t>Design Overview : </a:t>
            </a:r>
            <a:r>
              <a:rPr lang="en-US" altLang="ko-KR" b="0" dirty="0">
                <a:latin typeface="+mn-lt"/>
              </a:rPr>
              <a:t>Interface</a:t>
            </a:r>
            <a:endParaRPr kumimoji="1" lang="ko-Kore-KR" altLang="en-US" b="0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87B54B66-1C1F-416E-B482-A069D3F0D5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870" y="1244747"/>
            <a:ext cx="11477625" cy="4904636"/>
          </a:xfrm>
        </p:spPr>
        <p:txBody>
          <a:bodyPr/>
          <a:lstStyle/>
          <a:p>
            <a:r>
              <a:rPr kumimoji="1" lang="en-US" altLang="ko-Kore-KR" dirty="0"/>
              <a:t>GFS provides a familiar file system interface, though it does not implement ad standard API such as POISX</a:t>
            </a:r>
          </a:p>
          <a:p>
            <a:r>
              <a:rPr lang="en-US" altLang="ko-KR" b="0" i="0" u="none" strike="noStrike" baseline="0" dirty="0">
                <a:latin typeface="+mn-lt"/>
              </a:rPr>
              <a:t>Moreover, GFS has snapshot and record append operations.</a:t>
            </a:r>
            <a:endParaRPr kumimoji="1" lang="en-US" altLang="ko-Kore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276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63" y="13775"/>
            <a:ext cx="11478126" cy="918938"/>
          </a:xfrm>
        </p:spPr>
        <p:txBody>
          <a:bodyPr anchor="ctr">
            <a:normAutofit/>
          </a:bodyPr>
          <a:lstStyle/>
          <a:p>
            <a:r>
              <a:rPr kumimoji="1" lang="en-US" altLang="en-US" dirty="0"/>
              <a:t>Design Overview </a:t>
            </a:r>
            <a:r>
              <a:rPr kumimoji="1" lang="en-US" altLang="en-US"/>
              <a:t>: </a:t>
            </a:r>
            <a:r>
              <a:rPr lang="en-US" altLang="ko-KR" b="0" i="0" u="none" strike="noStrike" baseline="0"/>
              <a:t>Architecture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5454BEE-A714-4870-ADD7-B38243EEA0C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863" y="1219556"/>
            <a:ext cx="11477625" cy="30636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E27A4BBD-58CF-4CDC-8DA6-9187637007B9}"/>
              </a:ext>
            </a:extLst>
          </p:cNvPr>
          <p:cNvSpPr txBox="1">
            <a:spLocks/>
          </p:cNvSpPr>
          <p:nvPr/>
        </p:nvSpPr>
        <p:spPr>
          <a:xfrm>
            <a:off x="328613" y="4570084"/>
            <a:ext cx="11477625" cy="1424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/>
              <a:t>Master Sever : </a:t>
            </a:r>
            <a:r>
              <a:rPr kumimoji="1" lang="en-US" altLang="ko-Kore-KR" dirty="0">
                <a:latin typeface="+mj-ea"/>
                <a:ea typeface="+mj-ea"/>
              </a:rPr>
              <a:t>GFS </a:t>
            </a:r>
            <a:r>
              <a:rPr kumimoji="1" lang="ko-KR" altLang="en-US" dirty="0">
                <a:latin typeface="+mj-ea"/>
                <a:ea typeface="+mj-ea"/>
              </a:rPr>
              <a:t>전체를 관리하고 통제하는 중앙 서버 역할</a:t>
            </a:r>
            <a:endParaRPr kumimoji="1" lang="en-US" altLang="ko-KR" dirty="0">
              <a:latin typeface="+mj-ea"/>
              <a:ea typeface="+mj-ea"/>
            </a:endParaRPr>
          </a:p>
          <a:p>
            <a:r>
              <a:rPr kumimoji="1" lang="en-US" altLang="ko-Kore-KR" dirty="0"/>
              <a:t>Chunk</a:t>
            </a:r>
            <a:r>
              <a:rPr kumimoji="1" lang="ko-KR" altLang="en-US" dirty="0"/>
              <a:t> </a:t>
            </a:r>
            <a:r>
              <a:rPr kumimoji="1" lang="en-US" altLang="ko-KR" dirty="0"/>
              <a:t>Sever : </a:t>
            </a:r>
            <a:r>
              <a:rPr kumimoji="1" lang="ko-KR" altLang="en-US" dirty="0">
                <a:latin typeface="+mj-ea"/>
                <a:ea typeface="+mj-ea"/>
              </a:rPr>
              <a:t>물리적인 서버</a:t>
            </a:r>
            <a:r>
              <a:rPr kumimoji="1" lang="en-US" altLang="ko-KR" dirty="0">
                <a:latin typeface="+mj-ea"/>
                <a:ea typeface="+mj-ea"/>
              </a:rPr>
              <a:t>, </a:t>
            </a:r>
            <a:r>
              <a:rPr kumimoji="1" lang="ko-KR" altLang="en-US" dirty="0">
                <a:latin typeface="+mj-ea"/>
                <a:ea typeface="+mj-ea"/>
              </a:rPr>
              <a:t>실제 입출력을 처리</a:t>
            </a:r>
            <a:endParaRPr kumimoji="1" lang="en-US" altLang="ko-KR" dirty="0">
              <a:latin typeface="+mj-ea"/>
              <a:ea typeface="+mj-ea"/>
            </a:endParaRPr>
          </a:p>
          <a:p>
            <a:r>
              <a:rPr kumimoji="1" lang="en-US" altLang="ko-Kore-KR" dirty="0"/>
              <a:t>Client : </a:t>
            </a:r>
            <a:r>
              <a:rPr kumimoji="1" lang="ko-KR" altLang="en-US" dirty="0">
                <a:latin typeface="+mj-ea"/>
                <a:ea typeface="+mj-ea"/>
              </a:rPr>
              <a:t>파일 입출력을 요청하는 클라이언트 어플리케이션</a:t>
            </a:r>
            <a:endParaRPr kumimoji="1" lang="en-US" altLang="ko-Kore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741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63" y="13775"/>
            <a:ext cx="11478126" cy="918938"/>
          </a:xfrm>
        </p:spPr>
        <p:txBody>
          <a:bodyPr anchor="ctr">
            <a:normAutofit/>
          </a:bodyPr>
          <a:lstStyle/>
          <a:p>
            <a:r>
              <a:rPr kumimoji="1" lang="en-US" altLang="en-US" dirty="0"/>
              <a:t>Design Overview : </a:t>
            </a:r>
            <a:r>
              <a:rPr lang="en-US" altLang="ko-KR" b="0" dirty="0"/>
              <a:t>Single Master</a:t>
            </a:r>
            <a:endParaRPr kumimoji="1" lang="ko-Kore-KR" altLang="en-US" b="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ADCE13-316A-4A92-A1C3-C6D81BEFEB2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13" y="1332639"/>
            <a:ext cx="11477625" cy="4418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1023195"/>
      </p:ext>
    </p:extLst>
  </p:cSld>
  <p:clrMapOvr>
    <a:masterClrMapping/>
  </p:clrMapOvr>
</p:sld>
</file>

<file path=ppt/theme/theme1.xml><?xml version="1.0" encoding="utf-8"?>
<a:theme xmlns:a="http://schemas.openxmlformats.org/drawingml/2006/main" name="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962BF802-CAF7-0343-ABED-8DF4AFECC94E}" vid="{FED69DD2-2D24-7B4D-AD9E-B7FB075C274D}"/>
    </a:ext>
  </a:extLst>
</a:theme>
</file>

<file path=ppt/theme/theme2.xml><?xml version="1.0" encoding="utf-8"?>
<a:theme xmlns:a="http://schemas.openxmlformats.org/drawingml/2006/main" name="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962BF802-CAF7-0343-ABED-8DF4AFECC94E}" vid="{32AC5D87-D95E-6344-98C8-F9F4999AC62D}"/>
    </a:ext>
  </a:extLst>
</a:theme>
</file>

<file path=ppt/theme/theme3.xml><?xml version="1.0" encoding="utf-8"?>
<a:theme xmlns:a="http://schemas.openxmlformats.org/drawingml/2006/main" name="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962BF802-CAF7-0343-ABED-8DF4AFECC94E}" vid="{1992538A-85A7-FD43-AD59-234B25009088}"/>
    </a:ext>
  </a:extLst>
</a:theme>
</file>

<file path=ppt/theme/theme4.xml><?xml version="1.0" encoding="utf-8"?>
<a:theme xmlns:a="http://schemas.openxmlformats.org/drawingml/2006/main" name="1_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962BF802-CAF7-0343-ABED-8DF4AFECC94E}" vid="{3E7E0187-BBAB-704B-8599-43A09A60EB98}"/>
    </a:ext>
  </a:extLst>
</a:theme>
</file>

<file path=ppt/theme/theme5.xml><?xml version="1.0" encoding="utf-8"?>
<a:theme xmlns:a="http://schemas.openxmlformats.org/drawingml/2006/main" name="1_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962BF802-CAF7-0343-ABED-8DF4AFECC94E}" vid="{856AB705-AE01-EF44-AC3B-C567F18149F8}"/>
    </a:ext>
  </a:extLst>
</a:theme>
</file>

<file path=ppt/theme/theme6.xml><?xml version="1.0" encoding="utf-8"?>
<a:theme xmlns:a="http://schemas.openxmlformats.org/drawingml/2006/main" name="1_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962BF802-CAF7-0343-ABED-8DF4AFECC94E}" vid="{6519E908-175C-EF47-A6C2-17A22C63F17B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1297</Words>
  <Application>Microsoft Office PowerPoint</Application>
  <PresentationFormat>와이드스크린</PresentationFormat>
  <Paragraphs>195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27</vt:i4>
      </vt:variant>
    </vt:vector>
  </HeadingPairs>
  <TitlesOfParts>
    <vt:vector size="42" baseType="lpstr">
      <vt:lpstr>HY중고딕</vt:lpstr>
      <vt:lpstr>Noto Sans</vt:lpstr>
      <vt:lpstr>굴림</vt:lpstr>
      <vt:lpstr>나눔바른고딕</vt:lpstr>
      <vt:lpstr>맑은 고딕</vt:lpstr>
      <vt:lpstr>Arial</vt:lpstr>
      <vt:lpstr>Calibri</vt:lpstr>
      <vt:lpstr>Calibri Light</vt:lpstr>
      <vt:lpstr>Times New Roman</vt:lpstr>
      <vt:lpstr>MOSL</vt:lpstr>
      <vt:lpstr>FOUO</vt:lpstr>
      <vt:lpstr>Confidential</vt:lpstr>
      <vt:lpstr>1_MOSL</vt:lpstr>
      <vt:lpstr>1_FOUO</vt:lpstr>
      <vt:lpstr>1_Confidential</vt:lpstr>
      <vt:lpstr>The Google File System  by Sanjay Ghemawat, Howard Gobioff, and Shun-Tak Leung</vt:lpstr>
      <vt:lpstr>Basic information</vt:lpstr>
      <vt:lpstr>Abstract</vt:lpstr>
      <vt:lpstr>Introduction</vt:lpstr>
      <vt:lpstr>Design Overview</vt:lpstr>
      <vt:lpstr>Design Overview : Assumptions</vt:lpstr>
      <vt:lpstr>Design Overview : Interface</vt:lpstr>
      <vt:lpstr>Design Overview : Architecture</vt:lpstr>
      <vt:lpstr>Design Overview : Single Master</vt:lpstr>
      <vt:lpstr>Design Overview : Chunk Size, Meta Data, In-memory data structure</vt:lpstr>
      <vt:lpstr>Design Overview :Chunk Locations, Operation Log</vt:lpstr>
      <vt:lpstr>Design Overview : Guarantees by GFS</vt:lpstr>
      <vt:lpstr>System Interaction : Leases and Mutation</vt:lpstr>
      <vt:lpstr>System Interaction : Leases and Mutation</vt:lpstr>
      <vt:lpstr>System Interaction : Data Flow</vt:lpstr>
      <vt:lpstr>System Interaction : Atomic Record Appends</vt:lpstr>
      <vt:lpstr>System Interaction : Snap Shot</vt:lpstr>
      <vt:lpstr>Master Operation</vt:lpstr>
      <vt:lpstr>Master Operation: Namespace Management and Locking </vt:lpstr>
      <vt:lpstr>Master Operation: Replica Placement</vt:lpstr>
      <vt:lpstr>Master Operation: Creation, Re-replication, Rebalancing</vt:lpstr>
      <vt:lpstr>Master Operation: Garbage Collection</vt:lpstr>
      <vt:lpstr>Master Operation: Stale Replica Detection</vt:lpstr>
      <vt:lpstr>Fault Tolerance and Diagnosis</vt:lpstr>
      <vt:lpstr>Fault Tolerance and Diagnosis : High Availability</vt:lpstr>
      <vt:lpstr>Fault Tolerance and Diagnosis : Data Integrity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Google File System  by Sanjay Ghemawat, Howard Gobioff, and Shun-Tak Leung</dc:title>
  <dc:creator>이재서</dc:creator>
  <cp:lastModifiedBy>이재서</cp:lastModifiedBy>
  <cp:revision>23</cp:revision>
  <dcterms:created xsi:type="dcterms:W3CDTF">2021-01-12T16:40:00Z</dcterms:created>
  <dcterms:modified xsi:type="dcterms:W3CDTF">2021-01-17T13:11:17Z</dcterms:modified>
</cp:coreProperties>
</file>