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5" r:id="rId2"/>
    <p:sldMasterId id="2147483668" r:id="rId3"/>
    <p:sldMasterId id="2147483671" r:id="rId4"/>
    <p:sldMasterId id="2147483676" r:id="rId5"/>
    <p:sldMasterId id="2147483679" r:id="rId6"/>
  </p:sldMasterIdLst>
  <p:notesMasterIdLst>
    <p:notesMasterId r:id="rId22"/>
  </p:notesMasterIdLst>
  <p:sldIdLst>
    <p:sldId id="256" r:id="rId7"/>
    <p:sldId id="282" r:id="rId8"/>
    <p:sldId id="257" r:id="rId9"/>
    <p:sldId id="283" r:id="rId10"/>
    <p:sldId id="269" r:id="rId11"/>
    <p:sldId id="258" r:id="rId12"/>
    <p:sldId id="273" r:id="rId13"/>
    <p:sldId id="274" r:id="rId14"/>
    <p:sldId id="277" r:id="rId15"/>
    <p:sldId id="278" r:id="rId16"/>
    <p:sldId id="280" r:id="rId17"/>
    <p:sldId id="281" r:id="rId18"/>
    <p:sldId id="285" r:id="rId19"/>
    <p:sldId id="286" r:id="rId20"/>
    <p:sldId id="287"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DBC20-8414-4BC3-B9E7-28EF98D505F1}" v="801" dt="2021-01-12T09:22:41.177"/>
    <p1510:client id="{BC79EDF9-6045-4E4B-9113-4F05E2425A4C}" v="310" dt="2021-01-12T13:34:54.61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26"/>
    <p:restoredTop sz="54717" autoAdjust="0"/>
  </p:normalViewPr>
  <p:slideViewPr>
    <p:cSldViewPr snapToGrid="0" snapToObjects="1">
      <p:cViewPr varScale="1">
        <p:scale>
          <a:sx n="58" d="100"/>
          <a:sy n="58" d="100"/>
        </p:scale>
        <p:origin x="72"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우석" userId="f8b76496fb284a9e" providerId="LiveId" clId="{08FDBC20-8414-4BC3-B9E7-28EF98D505F1}"/>
    <pc:docChg chg="undo redo custSel addSld delSld modSld sldOrd">
      <pc:chgData name="우석" userId="f8b76496fb284a9e" providerId="LiveId" clId="{08FDBC20-8414-4BC3-B9E7-28EF98D505F1}" dt="2021-01-12T09:22:40.396" v="13357" actId="20577"/>
      <pc:docMkLst>
        <pc:docMk/>
      </pc:docMkLst>
      <pc:sldChg chg="addSp modSp mod modNotesTx">
        <pc:chgData name="우석" userId="f8b76496fb284a9e" providerId="LiveId" clId="{08FDBC20-8414-4BC3-B9E7-28EF98D505F1}" dt="2021-01-12T08:37:57.082" v="12318" actId="20577"/>
        <pc:sldMkLst>
          <pc:docMk/>
          <pc:sldMk cId="3628987329" sldId="256"/>
        </pc:sldMkLst>
        <pc:spChg chg="mod">
          <ac:chgData name="우석" userId="f8b76496fb284a9e" providerId="LiveId" clId="{08FDBC20-8414-4BC3-B9E7-28EF98D505F1}" dt="2021-01-12T08:37:41.212" v="12243" actId="20577"/>
          <ac:spMkLst>
            <pc:docMk/>
            <pc:sldMk cId="3628987329" sldId="256"/>
            <ac:spMk id="2" creationId="{96BAEB9B-B72A-AA45-A2CD-9A1E195ACB1B}"/>
          </ac:spMkLst>
        </pc:spChg>
        <pc:spChg chg="mod">
          <ac:chgData name="우석" userId="f8b76496fb284a9e" providerId="LiveId" clId="{08FDBC20-8414-4BC3-B9E7-28EF98D505F1}" dt="2021-01-12T05:16:25.453" v="42"/>
          <ac:spMkLst>
            <pc:docMk/>
            <pc:sldMk cId="3628987329" sldId="256"/>
            <ac:spMk id="3" creationId="{A3C97D02-3BFE-FE42-ACEA-2DADCB6AD1FE}"/>
          </ac:spMkLst>
        </pc:spChg>
        <pc:spChg chg="add">
          <ac:chgData name="우석" userId="f8b76496fb284a9e" providerId="LiveId" clId="{08FDBC20-8414-4BC3-B9E7-28EF98D505F1}" dt="2021-01-12T05:23:38.851" v="374"/>
          <ac:spMkLst>
            <pc:docMk/>
            <pc:sldMk cId="3628987329" sldId="256"/>
            <ac:spMk id="4" creationId="{E7F807B1-AB7A-2D44-8AFA-945AD4FC6F87}"/>
          </ac:spMkLst>
        </pc:spChg>
      </pc:sldChg>
      <pc:sldChg chg="delSp modSp mod modNotesTx">
        <pc:chgData name="우석" userId="f8b76496fb284a9e" providerId="LiveId" clId="{08FDBC20-8414-4BC3-B9E7-28EF98D505F1}" dt="2021-01-12T08:39:23.846" v="12337" actId="20577"/>
        <pc:sldMkLst>
          <pc:docMk/>
          <pc:sldMk cId="1125229792" sldId="257"/>
        </pc:sldMkLst>
        <pc:spChg chg="mod">
          <ac:chgData name="우석" userId="f8b76496fb284a9e" providerId="LiveId" clId="{08FDBC20-8414-4BC3-B9E7-28EF98D505F1}" dt="2021-01-12T05:16:41.670" v="61" actId="20577"/>
          <ac:spMkLst>
            <pc:docMk/>
            <pc:sldMk cId="1125229792" sldId="257"/>
            <ac:spMk id="3" creationId="{CA1FB3DF-CF18-874D-B245-5F04BCA7FA89}"/>
          </ac:spMkLst>
        </pc:spChg>
        <pc:spChg chg="mod">
          <ac:chgData name="우석" userId="f8b76496fb284a9e" providerId="LiveId" clId="{08FDBC20-8414-4BC3-B9E7-28EF98D505F1}" dt="2021-01-12T05:44:34.876" v="1412" actId="207"/>
          <ac:spMkLst>
            <pc:docMk/>
            <pc:sldMk cId="1125229792" sldId="257"/>
            <ac:spMk id="4" creationId="{1EDEE205-9C76-1B42-8F3B-7447CC28BAF5}"/>
          </ac:spMkLst>
        </pc:spChg>
        <pc:spChg chg="del">
          <ac:chgData name="우석" userId="f8b76496fb284a9e" providerId="LiveId" clId="{08FDBC20-8414-4BC3-B9E7-28EF98D505F1}" dt="2021-01-12T05:25:22.941" v="376" actId="478"/>
          <ac:spMkLst>
            <pc:docMk/>
            <pc:sldMk cId="1125229792" sldId="257"/>
            <ac:spMk id="5" creationId="{4C570DA5-8C6B-C243-8F07-466C46689D8C}"/>
          </ac:spMkLst>
        </pc:spChg>
      </pc:sldChg>
      <pc:sldChg chg="addSp modSp mod modNotesTx">
        <pc:chgData name="우석" userId="f8b76496fb284a9e" providerId="LiveId" clId="{08FDBC20-8414-4BC3-B9E7-28EF98D505F1}" dt="2021-01-12T06:28:00.696" v="6038" actId="1076"/>
        <pc:sldMkLst>
          <pc:docMk/>
          <pc:sldMk cId="3712267506" sldId="258"/>
        </pc:sldMkLst>
        <pc:spChg chg="mod">
          <ac:chgData name="우석" userId="f8b76496fb284a9e" providerId="LiveId" clId="{08FDBC20-8414-4BC3-B9E7-28EF98D505F1}" dt="2021-01-12T05:16:59.010" v="81" actId="20577"/>
          <ac:spMkLst>
            <pc:docMk/>
            <pc:sldMk cId="3712267506" sldId="258"/>
            <ac:spMk id="3" creationId="{31F0AE85-B5E0-E244-A7F3-C4F2409EE5E3}"/>
          </ac:spMkLst>
        </pc:spChg>
        <pc:spChg chg="mod">
          <ac:chgData name="우석" userId="f8b76496fb284a9e" providerId="LiveId" clId="{08FDBC20-8414-4BC3-B9E7-28EF98D505F1}" dt="2021-01-12T06:27:57.132" v="6037" actId="20577"/>
          <ac:spMkLst>
            <pc:docMk/>
            <pc:sldMk cId="3712267506" sldId="258"/>
            <ac:spMk id="4" creationId="{6B4438D4-0A38-A744-BB2E-1536989ED16C}"/>
          </ac:spMkLst>
        </pc:spChg>
        <pc:picChg chg="add mod">
          <ac:chgData name="우석" userId="f8b76496fb284a9e" providerId="LiveId" clId="{08FDBC20-8414-4BC3-B9E7-28EF98D505F1}" dt="2021-01-12T06:27:38.755" v="6032" actId="1076"/>
          <ac:picMkLst>
            <pc:docMk/>
            <pc:sldMk cId="3712267506" sldId="258"/>
            <ac:picMk id="6" creationId="{EBF29C6D-A2C1-4C89-AE45-BAE5DD0CAE6A}"/>
          </ac:picMkLst>
        </pc:picChg>
        <pc:picChg chg="add mod">
          <ac:chgData name="우석" userId="f8b76496fb284a9e" providerId="LiveId" clId="{08FDBC20-8414-4BC3-B9E7-28EF98D505F1}" dt="2021-01-12T06:27:36.604" v="6031" actId="1076"/>
          <ac:picMkLst>
            <pc:docMk/>
            <pc:sldMk cId="3712267506" sldId="258"/>
            <ac:picMk id="8" creationId="{4D6DF5D2-3D68-4BA3-897D-C90AEBAE865C}"/>
          </ac:picMkLst>
        </pc:picChg>
        <pc:picChg chg="add mod">
          <ac:chgData name="우석" userId="f8b76496fb284a9e" providerId="LiveId" clId="{08FDBC20-8414-4BC3-B9E7-28EF98D505F1}" dt="2021-01-12T06:28:00.696" v="6038" actId="1076"/>
          <ac:picMkLst>
            <pc:docMk/>
            <pc:sldMk cId="3712267506" sldId="258"/>
            <ac:picMk id="10" creationId="{62125D21-251B-4B34-B08C-0A947B4E4674}"/>
          </ac:picMkLst>
        </pc:picChg>
      </pc:sldChg>
      <pc:sldChg chg="del">
        <pc:chgData name="우석" userId="f8b76496fb284a9e" providerId="LiveId" clId="{08FDBC20-8414-4BC3-B9E7-28EF98D505F1}" dt="2021-01-12T05:22:42.244" v="373" actId="47"/>
        <pc:sldMkLst>
          <pc:docMk/>
          <pc:sldMk cId="1543335065" sldId="259"/>
        </pc:sldMkLst>
      </pc:sldChg>
      <pc:sldChg chg="del">
        <pc:chgData name="우석" userId="f8b76496fb284a9e" providerId="LiveId" clId="{08FDBC20-8414-4BC3-B9E7-28EF98D505F1}" dt="2021-01-12T05:22:42.244" v="373" actId="47"/>
        <pc:sldMkLst>
          <pc:docMk/>
          <pc:sldMk cId="1645592293" sldId="260"/>
        </pc:sldMkLst>
      </pc:sldChg>
      <pc:sldChg chg="del">
        <pc:chgData name="우석" userId="f8b76496fb284a9e" providerId="LiveId" clId="{08FDBC20-8414-4BC3-B9E7-28EF98D505F1}" dt="2021-01-12T05:22:42.244" v="373" actId="47"/>
        <pc:sldMkLst>
          <pc:docMk/>
          <pc:sldMk cId="4212216257" sldId="261"/>
        </pc:sldMkLst>
      </pc:sldChg>
      <pc:sldChg chg="del">
        <pc:chgData name="우석" userId="f8b76496fb284a9e" providerId="LiveId" clId="{08FDBC20-8414-4BC3-B9E7-28EF98D505F1}" dt="2021-01-12T05:22:42.244" v="373" actId="47"/>
        <pc:sldMkLst>
          <pc:docMk/>
          <pc:sldMk cId="3121313674" sldId="262"/>
        </pc:sldMkLst>
      </pc:sldChg>
      <pc:sldChg chg="del">
        <pc:chgData name="우석" userId="f8b76496fb284a9e" providerId="LiveId" clId="{08FDBC20-8414-4BC3-B9E7-28EF98D505F1}" dt="2021-01-12T05:22:42.244" v="373" actId="47"/>
        <pc:sldMkLst>
          <pc:docMk/>
          <pc:sldMk cId="611135224" sldId="263"/>
        </pc:sldMkLst>
      </pc:sldChg>
      <pc:sldChg chg="del">
        <pc:chgData name="우석" userId="f8b76496fb284a9e" providerId="LiveId" clId="{08FDBC20-8414-4BC3-B9E7-28EF98D505F1}" dt="2021-01-12T05:22:42.244" v="373" actId="47"/>
        <pc:sldMkLst>
          <pc:docMk/>
          <pc:sldMk cId="3682404837" sldId="264"/>
        </pc:sldMkLst>
      </pc:sldChg>
      <pc:sldChg chg="del">
        <pc:chgData name="우석" userId="f8b76496fb284a9e" providerId="LiveId" clId="{08FDBC20-8414-4BC3-B9E7-28EF98D505F1}" dt="2021-01-12T05:22:42.244" v="373" actId="47"/>
        <pc:sldMkLst>
          <pc:docMk/>
          <pc:sldMk cId="3246017548" sldId="265"/>
        </pc:sldMkLst>
      </pc:sldChg>
      <pc:sldChg chg="del">
        <pc:chgData name="우석" userId="f8b76496fb284a9e" providerId="LiveId" clId="{08FDBC20-8414-4BC3-B9E7-28EF98D505F1}" dt="2021-01-12T05:22:42.244" v="373" actId="47"/>
        <pc:sldMkLst>
          <pc:docMk/>
          <pc:sldMk cId="344059637" sldId="266"/>
        </pc:sldMkLst>
      </pc:sldChg>
      <pc:sldChg chg="del">
        <pc:chgData name="우석" userId="f8b76496fb284a9e" providerId="LiveId" clId="{08FDBC20-8414-4BC3-B9E7-28EF98D505F1}" dt="2021-01-12T05:22:42.244" v="373" actId="47"/>
        <pc:sldMkLst>
          <pc:docMk/>
          <pc:sldMk cId="1110627569" sldId="267"/>
        </pc:sldMkLst>
      </pc:sldChg>
      <pc:sldChg chg="del">
        <pc:chgData name="우석" userId="f8b76496fb284a9e" providerId="LiveId" clId="{08FDBC20-8414-4BC3-B9E7-28EF98D505F1}" dt="2021-01-12T05:22:42.244" v="373" actId="47"/>
        <pc:sldMkLst>
          <pc:docMk/>
          <pc:sldMk cId="3131988340" sldId="268"/>
        </pc:sldMkLst>
      </pc:sldChg>
      <pc:sldChg chg="modSp add mod ord modNotesTx">
        <pc:chgData name="우석" userId="f8b76496fb284a9e" providerId="LiveId" clId="{08FDBC20-8414-4BC3-B9E7-28EF98D505F1}" dt="2021-01-12T08:43:36.192" v="12455" actId="20577"/>
        <pc:sldMkLst>
          <pc:docMk/>
          <pc:sldMk cId="2410996628" sldId="269"/>
        </pc:sldMkLst>
        <pc:spChg chg="mod">
          <ac:chgData name="우석" userId="f8b76496fb284a9e" providerId="LiveId" clId="{08FDBC20-8414-4BC3-B9E7-28EF98D505F1}" dt="2021-01-12T06:17:58.702" v="5163" actId="20577"/>
          <ac:spMkLst>
            <pc:docMk/>
            <pc:sldMk cId="2410996628" sldId="269"/>
            <ac:spMk id="4" creationId="{6B4438D4-0A38-A744-BB2E-1536989ED16C}"/>
          </ac:spMkLst>
        </pc:spChg>
      </pc:sldChg>
      <pc:sldChg chg="add del">
        <pc:chgData name="우석" userId="f8b76496fb284a9e" providerId="LiveId" clId="{08FDBC20-8414-4BC3-B9E7-28EF98D505F1}" dt="2021-01-12T05:18:04.266" v="111" actId="47"/>
        <pc:sldMkLst>
          <pc:docMk/>
          <pc:sldMk cId="1549707114" sldId="270"/>
        </pc:sldMkLst>
      </pc:sldChg>
      <pc:sldChg chg="add del">
        <pc:chgData name="우석" userId="f8b76496fb284a9e" providerId="LiveId" clId="{08FDBC20-8414-4BC3-B9E7-28EF98D505F1}" dt="2021-01-12T05:18:04.391" v="112" actId="47"/>
        <pc:sldMkLst>
          <pc:docMk/>
          <pc:sldMk cId="3063155135" sldId="271"/>
        </pc:sldMkLst>
      </pc:sldChg>
      <pc:sldChg chg="modSp add del mod modNotesTx">
        <pc:chgData name="우석" userId="f8b76496fb284a9e" providerId="LiveId" clId="{08FDBC20-8414-4BC3-B9E7-28EF98D505F1}" dt="2021-01-12T06:28:05.627" v="6039" actId="47"/>
        <pc:sldMkLst>
          <pc:docMk/>
          <pc:sldMk cId="2425318009" sldId="272"/>
        </pc:sldMkLst>
        <pc:spChg chg="mod">
          <ac:chgData name="우석" userId="f8b76496fb284a9e" providerId="LiveId" clId="{08FDBC20-8414-4BC3-B9E7-28EF98D505F1}" dt="2021-01-12T06:21:45.646" v="5517" actId="20577"/>
          <ac:spMkLst>
            <pc:docMk/>
            <pc:sldMk cId="2425318009" sldId="272"/>
            <ac:spMk id="4" creationId="{6B4438D4-0A38-A744-BB2E-1536989ED16C}"/>
          </ac:spMkLst>
        </pc:spChg>
      </pc:sldChg>
      <pc:sldChg chg="addSp modSp add mod modNotesTx">
        <pc:chgData name="우석" userId="f8b76496fb284a9e" providerId="LiveId" clId="{08FDBC20-8414-4BC3-B9E7-28EF98D505F1}" dt="2021-01-12T08:43:15.008" v="12449" actId="20577"/>
        <pc:sldMkLst>
          <pc:docMk/>
          <pc:sldMk cId="4183310037" sldId="273"/>
        </pc:sldMkLst>
        <pc:spChg chg="mod">
          <ac:chgData name="우석" userId="f8b76496fb284a9e" providerId="LiveId" clId="{08FDBC20-8414-4BC3-B9E7-28EF98D505F1}" dt="2021-01-12T06:32:18.246" v="6133" actId="20577"/>
          <ac:spMkLst>
            <pc:docMk/>
            <pc:sldMk cId="4183310037" sldId="273"/>
            <ac:spMk id="4" creationId="{6B4438D4-0A38-A744-BB2E-1536989ED16C}"/>
          </ac:spMkLst>
        </pc:spChg>
        <pc:graphicFrameChg chg="add mod modGraphic">
          <ac:chgData name="우석" userId="f8b76496fb284a9e" providerId="LiveId" clId="{08FDBC20-8414-4BC3-B9E7-28EF98D505F1}" dt="2021-01-12T06:35:58.147" v="6320"/>
          <ac:graphicFrameMkLst>
            <pc:docMk/>
            <pc:sldMk cId="4183310037" sldId="273"/>
            <ac:graphicFrameMk id="5" creationId="{CD9265C1-B19B-411F-99BA-E82FA8EE2DE4}"/>
          </ac:graphicFrameMkLst>
        </pc:graphicFrameChg>
      </pc:sldChg>
      <pc:sldChg chg="add del">
        <pc:chgData name="우석" userId="f8b76496fb284a9e" providerId="LiveId" clId="{08FDBC20-8414-4BC3-B9E7-28EF98D505F1}" dt="2021-01-12T05:18:41.290" v="147"/>
        <pc:sldMkLst>
          <pc:docMk/>
          <pc:sldMk cId="1887400471" sldId="274"/>
        </pc:sldMkLst>
      </pc:sldChg>
      <pc:sldChg chg="addSp delSp modSp add mod modClrScheme chgLayout modNotesTx">
        <pc:chgData name="우석" userId="f8b76496fb284a9e" providerId="LiveId" clId="{08FDBC20-8414-4BC3-B9E7-28EF98D505F1}" dt="2021-01-12T08:45:58.945" v="12489" actId="20577"/>
        <pc:sldMkLst>
          <pc:docMk/>
          <pc:sldMk cId="3717082406" sldId="274"/>
        </pc:sldMkLst>
        <pc:spChg chg="mod ord">
          <ac:chgData name="우석" userId="f8b76496fb284a9e" providerId="LiveId" clId="{08FDBC20-8414-4BC3-B9E7-28EF98D505F1}" dt="2021-01-12T07:02:53.920" v="7341" actId="26606"/>
          <ac:spMkLst>
            <pc:docMk/>
            <pc:sldMk cId="3717082406" sldId="274"/>
            <ac:spMk id="2" creationId="{CC47EAEB-217B-4549-9F73-83B68DD5FFCD}"/>
          </ac:spMkLst>
        </pc:spChg>
        <pc:spChg chg="mod">
          <ac:chgData name="우석" userId="f8b76496fb284a9e" providerId="LiveId" clId="{08FDBC20-8414-4BC3-B9E7-28EF98D505F1}" dt="2021-01-12T07:02:53.920" v="7341" actId="26606"/>
          <ac:spMkLst>
            <pc:docMk/>
            <pc:sldMk cId="3717082406" sldId="274"/>
            <ac:spMk id="3" creationId="{31F0AE85-B5E0-E244-A7F3-C4F2409EE5E3}"/>
          </ac:spMkLst>
        </pc:spChg>
        <pc:spChg chg="del mod">
          <ac:chgData name="우석" userId="f8b76496fb284a9e" providerId="LiveId" clId="{08FDBC20-8414-4BC3-B9E7-28EF98D505F1}" dt="2021-01-12T07:01:23.118" v="7237" actId="26606"/>
          <ac:spMkLst>
            <pc:docMk/>
            <pc:sldMk cId="3717082406" sldId="274"/>
            <ac:spMk id="4" creationId="{6B4438D4-0A38-A744-BB2E-1536989ED16C}"/>
          </ac:spMkLst>
        </pc:spChg>
        <pc:spChg chg="add del">
          <ac:chgData name="우석" userId="f8b76496fb284a9e" providerId="LiveId" clId="{08FDBC20-8414-4BC3-B9E7-28EF98D505F1}" dt="2021-01-12T07:02:29.147" v="7339" actId="22"/>
          <ac:spMkLst>
            <pc:docMk/>
            <pc:sldMk cId="3717082406" sldId="274"/>
            <ac:spMk id="8" creationId="{C0672132-8F19-4D51-A501-7B3789C1CCF9}"/>
          </ac:spMkLst>
        </pc:spChg>
        <pc:spChg chg="add mod">
          <ac:chgData name="우석" userId="f8b76496fb284a9e" providerId="LiveId" clId="{08FDBC20-8414-4BC3-B9E7-28EF98D505F1}" dt="2021-01-12T07:18:28.928" v="9852" actId="1076"/>
          <ac:spMkLst>
            <pc:docMk/>
            <pc:sldMk cId="3717082406" sldId="274"/>
            <ac:spMk id="9" creationId="{C9847D1D-52E5-40A9-8C6C-1A479FE625CE}"/>
          </ac:spMkLst>
        </pc:spChg>
        <pc:spChg chg="add mod">
          <ac:chgData name="우석" userId="f8b76496fb284a9e" providerId="LiveId" clId="{08FDBC20-8414-4BC3-B9E7-28EF98D505F1}" dt="2021-01-12T07:18:45.392" v="9858" actId="1076"/>
          <ac:spMkLst>
            <pc:docMk/>
            <pc:sldMk cId="3717082406" sldId="274"/>
            <ac:spMk id="11" creationId="{85811F46-A30F-4DD2-81A3-0E39B876BE82}"/>
          </ac:spMkLst>
        </pc:spChg>
        <pc:picChg chg="add del mod">
          <ac:chgData name="우석" userId="f8b76496fb284a9e" providerId="LiveId" clId="{08FDBC20-8414-4BC3-B9E7-28EF98D505F1}" dt="2021-01-12T07:18:49.341" v="9860" actId="1076"/>
          <ac:picMkLst>
            <pc:docMk/>
            <pc:sldMk cId="3717082406" sldId="274"/>
            <ac:picMk id="6" creationId="{42455B92-7119-456D-AB7F-2DF4AEC1E72D}"/>
          </ac:picMkLst>
        </pc:picChg>
      </pc:sldChg>
      <pc:sldChg chg="add del">
        <pc:chgData name="우석" userId="f8b76496fb284a9e" providerId="LiveId" clId="{08FDBC20-8414-4BC3-B9E7-28EF98D505F1}" dt="2021-01-12T05:19:50.856" v="211" actId="47"/>
        <pc:sldMkLst>
          <pc:docMk/>
          <pc:sldMk cId="2648246984" sldId="275"/>
        </pc:sldMkLst>
      </pc:sldChg>
      <pc:sldChg chg="modSp add del mod">
        <pc:chgData name="우석" userId="f8b76496fb284a9e" providerId="LiveId" clId="{08FDBC20-8414-4BC3-B9E7-28EF98D505F1}" dt="2021-01-12T07:17:45.183" v="9824" actId="47"/>
        <pc:sldMkLst>
          <pc:docMk/>
          <pc:sldMk cId="1033102739" sldId="276"/>
        </pc:sldMkLst>
        <pc:spChg chg="mod">
          <ac:chgData name="우석" userId="f8b76496fb284a9e" providerId="LiveId" clId="{08FDBC20-8414-4BC3-B9E7-28EF98D505F1}" dt="2021-01-12T05:19:47.501" v="210" actId="20577"/>
          <ac:spMkLst>
            <pc:docMk/>
            <pc:sldMk cId="1033102739" sldId="276"/>
            <ac:spMk id="4" creationId="{6B4438D4-0A38-A744-BB2E-1536989ED16C}"/>
          </ac:spMkLst>
        </pc:spChg>
      </pc:sldChg>
      <pc:sldChg chg="modSp add mod modNotesTx">
        <pc:chgData name="우석" userId="f8b76496fb284a9e" providerId="LiveId" clId="{08FDBC20-8414-4BC3-B9E7-28EF98D505F1}" dt="2021-01-12T08:00:57.300" v="10785" actId="6549"/>
        <pc:sldMkLst>
          <pc:docMk/>
          <pc:sldMk cId="449955672" sldId="277"/>
        </pc:sldMkLst>
        <pc:spChg chg="mod">
          <ac:chgData name="우석" userId="f8b76496fb284a9e" providerId="LiveId" clId="{08FDBC20-8414-4BC3-B9E7-28EF98D505F1}" dt="2021-01-12T08:00:57.300" v="10785" actId="6549"/>
          <ac:spMkLst>
            <pc:docMk/>
            <pc:sldMk cId="449955672" sldId="277"/>
            <ac:spMk id="4" creationId="{6B4438D4-0A38-A744-BB2E-1536989ED16C}"/>
          </ac:spMkLst>
        </pc:spChg>
      </pc:sldChg>
      <pc:sldChg chg="modSp add mod modNotesTx">
        <pc:chgData name="우석" userId="f8b76496fb284a9e" providerId="LiveId" clId="{08FDBC20-8414-4BC3-B9E7-28EF98D505F1}" dt="2021-01-12T08:53:54.849" v="13073" actId="20577"/>
        <pc:sldMkLst>
          <pc:docMk/>
          <pc:sldMk cId="2244155078" sldId="278"/>
        </pc:sldMkLst>
        <pc:spChg chg="mod">
          <ac:chgData name="우석" userId="f8b76496fb284a9e" providerId="LiveId" clId="{08FDBC20-8414-4BC3-B9E7-28EF98D505F1}" dt="2021-01-12T08:33:57.825" v="12002" actId="20577"/>
          <ac:spMkLst>
            <pc:docMk/>
            <pc:sldMk cId="2244155078" sldId="278"/>
            <ac:spMk id="4" creationId="{6B4438D4-0A38-A744-BB2E-1536989ED16C}"/>
          </ac:spMkLst>
        </pc:spChg>
      </pc:sldChg>
      <pc:sldChg chg="modSp add del mod">
        <pc:chgData name="우석" userId="f8b76496fb284a9e" providerId="LiveId" clId="{08FDBC20-8414-4BC3-B9E7-28EF98D505F1}" dt="2021-01-12T07:57:59.162" v="10208" actId="47"/>
        <pc:sldMkLst>
          <pc:docMk/>
          <pc:sldMk cId="3048793460" sldId="279"/>
        </pc:sldMkLst>
        <pc:spChg chg="mod">
          <ac:chgData name="우석" userId="f8b76496fb284a9e" providerId="LiveId" clId="{08FDBC20-8414-4BC3-B9E7-28EF98D505F1}" dt="2021-01-12T05:21:03.755" v="285" actId="20577"/>
          <ac:spMkLst>
            <pc:docMk/>
            <pc:sldMk cId="3048793460" sldId="279"/>
            <ac:spMk id="4" creationId="{6B4438D4-0A38-A744-BB2E-1536989ED16C}"/>
          </ac:spMkLst>
        </pc:spChg>
      </pc:sldChg>
      <pc:sldChg chg="modSp add mod modNotesTx">
        <pc:chgData name="우석" userId="f8b76496fb284a9e" providerId="LiveId" clId="{08FDBC20-8414-4BC3-B9E7-28EF98D505F1}" dt="2021-01-12T08:56:19.080" v="13189" actId="6549"/>
        <pc:sldMkLst>
          <pc:docMk/>
          <pc:sldMk cId="4117119480" sldId="280"/>
        </pc:sldMkLst>
        <pc:spChg chg="mod">
          <ac:chgData name="우석" userId="f8b76496fb284a9e" providerId="LiveId" clId="{08FDBC20-8414-4BC3-B9E7-28EF98D505F1}" dt="2021-01-12T08:30:32.874" v="11698" actId="20577"/>
          <ac:spMkLst>
            <pc:docMk/>
            <pc:sldMk cId="4117119480" sldId="280"/>
            <ac:spMk id="4" creationId="{6B4438D4-0A38-A744-BB2E-1536989ED16C}"/>
          </ac:spMkLst>
        </pc:spChg>
      </pc:sldChg>
      <pc:sldChg chg="modSp add mod modNotesTx">
        <pc:chgData name="우석" userId="f8b76496fb284a9e" providerId="LiveId" clId="{08FDBC20-8414-4BC3-B9E7-28EF98D505F1}" dt="2021-01-12T08:57:42.937" v="13256" actId="20577"/>
        <pc:sldMkLst>
          <pc:docMk/>
          <pc:sldMk cId="1626366938" sldId="281"/>
        </pc:sldMkLst>
        <pc:spChg chg="mod">
          <ac:chgData name="우석" userId="f8b76496fb284a9e" providerId="LiveId" clId="{08FDBC20-8414-4BC3-B9E7-28EF98D505F1}" dt="2021-01-12T08:28:33.825" v="11488" actId="20577"/>
          <ac:spMkLst>
            <pc:docMk/>
            <pc:sldMk cId="1626366938" sldId="281"/>
            <ac:spMk id="3" creationId="{31F0AE85-B5E0-E244-A7F3-C4F2409EE5E3}"/>
          </ac:spMkLst>
        </pc:spChg>
        <pc:spChg chg="mod">
          <ac:chgData name="우석" userId="f8b76496fb284a9e" providerId="LiveId" clId="{08FDBC20-8414-4BC3-B9E7-28EF98D505F1}" dt="2021-01-12T08:30:24.483" v="11696" actId="20577"/>
          <ac:spMkLst>
            <pc:docMk/>
            <pc:sldMk cId="1626366938" sldId="281"/>
            <ac:spMk id="4" creationId="{6B4438D4-0A38-A744-BB2E-1536989ED16C}"/>
          </ac:spMkLst>
        </pc:spChg>
      </pc:sldChg>
      <pc:sldChg chg="modSp add mod modNotesTx">
        <pc:chgData name="우석" userId="f8b76496fb284a9e" providerId="LiveId" clId="{08FDBC20-8414-4BC3-B9E7-28EF98D505F1}" dt="2021-01-12T08:36:46.824" v="12083" actId="20577"/>
        <pc:sldMkLst>
          <pc:docMk/>
          <pc:sldMk cId="277297901" sldId="282"/>
        </pc:sldMkLst>
        <pc:spChg chg="mod">
          <ac:chgData name="우석" userId="f8b76496fb284a9e" providerId="LiveId" clId="{08FDBC20-8414-4BC3-B9E7-28EF98D505F1}" dt="2021-01-12T05:36:52.953" v="1088" actId="20577"/>
          <ac:spMkLst>
            <pc:docMk/>
            <pc:sldMk cId="277297901" sldId="282"/>
            <ac:spMk id="3" creationId="{CA1FB3DF-CF18-874D-B245-5F04BCA7FA89}"/>
          </ac:spMkLst>
        </pc:spChg>
        <pc:spChg chg="mod">
          <ac:chgData name="우석" userId="f8b76496fb284a9e" providerId="LiveId" clId="{08FDBC20-8414-4BC3-B9E7-28EF98D505F1}" dt="2021-01-12T05:45:30.090" v="1422" actId="20577"/>
          <ac:spMkLst>
            <pc:docMk/>
            <pc:sldMk cId="277297901" sldId="282"/>
            <ac:spMk id="4" creationId="{1EDEE205-9C76-1B42-8F3B-7447CC28BAF5}"/>
          </ac:spMkLst>
        </pc:spChg>
      </pc:sldChg>
      <pc:sldChg chg="modSp add mod modNotesTx">
        <pc:chgData name="우석" userId="f8b76496fb284a9e" providerId="LiveId" clId="{08FDBC20-8414-4BC3-B9E7-28EF98D505F1}" dt="2021-01-12T08:39:42.899" v="12349" actId="20577"/>
        <pc:sldMkLst>
          <pc:docMk/>
          <pc:sldMk cId="188712876" sldId="283"/>
        </pc:sldMkLst>
        <pc:spChg chg="mod">
          <ac:chgData name="우석" userId="f8b76496fb284a9e" providerId="LiveId" clId="{08FDBC20-8414-4BC3-B9E7-28EF98D505F1}" dt="2021-01-12T05:39:51.954" v="1178" actId="5793"/>
          <ac:spMkLst>
            <pc:docMk/>
            <pc:sldMk cId="188712876" sldId="283"/>
            <ac:spMk id="4" creationId="{1EDEE205-9C76-1B42-8F3B-7447CC28BAF5}"/>
          </ac:spMkLst>
        </pc:spChg>
      </pc:sldChg>
      <pc:sldChg chg="modSp add mod modNotesTx">
        <pc:chgData name="우석" userId="f8b76496fb284a9e" providerId="LiveId" clId="{08FDBC20-8414-4BC3-B9E7-28EF98D505F1}" dt="2021-01-12T09:22:40.396" v="13357" actId="20577"/>
        <pc:sldMkLst>
          <pc:docMk/>
          <pc:sldMk cId="2414637509" sldId="284"/>
        </pc:sldMkLst>
        <pc:spChg chg="mod">
          <ac:chgData name="우석" userId="f8b76496fb284a9e" providerId="LiveId" clId="{08FDBC20-8414-4BC3-B9E7-28EF98D505F1}" dt="2021-01-12T08:35:09.416" v="12033" actId="20577"/>
          <ac:spMkLst>
            <pc:docMk/>
            <pc:sldMk cId="2414637509" sldId="284"/>
            <ac:spMk id="3" creationId="{31F0AE85-B5E0-E244-A7F3-C4F2409EE5E3}"/>
          </ac:spMkLst>
        </pc:spChg>
      </pc:sldChg>
    </pc:docChg>
  </pc:docChgLst>
  <pc:docChgLst>
    <pc:chgData name="우석" userId="f8b76496fb284a9e" providerId="LiveId" clId="{BC79EDF9-6045-4E4B-9113-4F05E2425A4C}"/>
    <pc:docChg chg="undo custSel addSld delSld modSld">
      <pc:chgData name="우석" userId="f8b76496fb284a9e" providerId="LiveId" clId="{BC79EDF9-6045-4E4B-9113-4F05E2425A4C}" dt="2021-01-12T13:36:12.953" v="4404" actId="20577"/>
      <pc:docMkLst>
        <pc:docMk/>
      </pc:docMkLst>
      <pc:sldChg chg="modSp mod">
        <pc:chgData name="우석" userId="f8b76496fb284a9e" providerId="LiveId" clId="{BC79EDF9-6045-4E4B-9113-4F05E2425A4C}" dt="2021-01-12T12:48:07.847" v="13" actId="20577"/>
        <pc:sldMkLst>
          <pc:docMk/>
          <pc:sldMk cId="3628987329" sldId="256"/>
        </pc:sldMkLst>
        <pc:spChg chg="mod">
          <ac:chgData name="우석" userId="f8b76496fb284a9e" providerId="LiveId" clId="{BC79EDF9-6045-4E4B-9113-4F05E2425A4C}" dt="2021-01-12T12:47:55.944" v="3" actId="20577"/>
          <ac:spMkLst>
            <pc:docMk/>
            <pc:sldMk cId="3628987329" sldId="256"/>
            <ac:spMk id="2" creationId="{96BAEB9B-B72A-AA45-A2CD-9A1E195ACB1B}"/>
          </ac:spMkLst>
        </pc:spChg>
        <pc:spChg chg="mod">
          <ac:chgData name="우석" userId="f8b76496fb284a9e" providerId="LiveId" clId="{BC79EDF9-6045-4E4B-9113-4F05E2425A4C}" dt="2021-01-12T12:48:07.847" v="13" actId="20577"/>
          <ac:spMkLst>
            <pc:docMk/>
            <pc:sldMk cId="3628987329" sldId="256"/>
            <ac:spMk id="3" creationId="{A3C97D02-3BFE-FE42-ACEA-2DADCB6AD1FE}"/>
          </ac:spMkLst>
        </pc:spChg>
      </pc:sldChg>
      <pc:sldChg chg="modNotesTx">
        <pc:chgData name="우석" userId="f8b76496fb284a9e" providerId="LiveId" clId="{BC79EDF9-6045-4E4B-9113-4F05E2425A4C}" dt="2021-01-12T12:48:31.521" v="46" actId="20577"/>
        <pc:sldMkLst>
          <pc:docMk/>
          <pc:sldMk cId="277297901" sldId="282"/>
        </pc:sldMkLst>
      </pc:sldChg>
      <pc:sldChg chg="modSp mod modNotesTx">
        <pc:chgData name="우석" userId="f8b76496fb284a9e" providerId="LiveId" clId="{BC79EDF9-6045-4E4B-9113-4F05E2425A4C}" dt="2021-01-12T12:49:12.126" v="48" actId="20577"/>
        <pc:sldMkLst>
          <pc:docMk/>
          <pc:sldMk cId="188712876" sldId="283"/>
        </pc:sldMkLst>
        <pc:spChg chg="mod">
          <ac:chgData name="우석" userId="f8b76496fb284a9e" providerId="LiveId" clId="{BC79EDF9-6045-4E4B-9113-4F05E2425A4C}" dt="2021-01-12T12:49:12.126" v="48" actId="20577"/>
          <ac:spMkLst>
            <pc:docMk/>
            <pc:sldMk cId="188712876" sldId="283"/>
            <ac:spMk id="4" creationId="{1EDEE205-9C76-1B42-8F3B-7447CC28BAF5}"/>
          </ac:spMkLst>
        </pc:spChg>
      </pc:sldChg>
      <pc:sldChg chg="modSp del mod modNotesTx">
        <pc:chgData name="우석" userId="f8b76496fb284a9e" providerId="LiveId" clId="{BC79EDF9-6045-4E4B-9113-4F05E2425A4C}" dt="2021-01-12T13:24:48.189" v="2033" actId="47"/>
        <pc:sldMkLst>
          <pc:docMk/>
          <pc:sldMk cId="2414637509" sldId="284"/>
        </pc:sldMkLst>
        <pc:spChg chg="mod">
          <ac:chgData name="우석" userId="f8b76496fb284a9e" providerId="LiveId" clId="{BC79EDF9-6045-4E4B-9113-4F05E2425A4C}" dt="2021-01-12T13:15:42.779" v="408" actId="20577"/>
          <ac:spMkLst>
            <pc:docMk/>
            <pc:sldMk cId="2414637509" sldId="284"/>
            <ac:spMk id="4" creationId="{6B4438D4-0A38-A744-BB2E-1536989ED16C}"/>
          </ac:spMkLst>
        </pc:spChg>
      </pc:sldChg>
      <pc:sldChg chg="modSp add mod modNotesTx">
        <pc:chgData name="우석" userId="f8b76496fb284a9e" providerId="LiveId" clId="{BC79EDF9-6045-4E4B-9113-4F05E2425A4C}" dt="2021-01-12T13:24:43.289" v="2031" actId="20577"/>
        <pc:sldMkLst>
          <pc:docMk/>
          <pc:sldMk cId="1622257803" sldId="285"/>
        </pc:sldMkLst>
        <pc:spChg chg="mod">
          <ac:chgData name="우석" userId="f8b76496fb284a9e" providerId="LiveId" clId="{BC79EDF9-6045-4E4B-9113-4F05E2425A4C}" dt="2021-01-12T13:24:43.289" v="2031" actId="20577"/>
          <ac:spMkLst>
            <pc:docMk/>
            <pc:sldMk cId="1622257803" sldId="285"/>
            <ac:spMk id="4" creationId="{6B4438D4-0A38-A744-BB2E-1536989ED16C}"/>
          </ac:spMkLst>
        </pc:spChg>
      </pc:sldChg>
      <pc:sldChg chg="modSp add mod modNotesTx">
        <pc:chgData name="우석" userId="f8b76496fb284a9e" providerId="LiveId" clId="{BC79EDF9-6045-4E4B-9113-4F05E2425A4C}" dt="2021-01-12T13:36:12.953" v="4404" actId="20577"/>
        <pc:sldMkLst>
          <pc:docMk/>
          <pc:sldMk cId="2492173888" sldId="286"/>
        </pc:sldMkLst>
        <pc:spChg chg="mod">
          <ac:chgData name="우석" userId="f8b76496fb284a9e" providerId="LiveId" clId="{BC79EDF9-6045-4E4B-9113-4F05E2425A4C}" dt="2021-01-12T13:36:12.953" v="4404" actId="20577"/>
          <ac:spMkLst>
            <pc:docMk/>
            <pc:sldMk cId="2492173888" sldId="286"/>
            <ac:spMk id="4" creationId="{6B4438D4-0A38-A744-BB2E-1536989ED16C}"/>
          </ac:spMkLst>
        </pc:spChg>
      </pc:sldChg>
      <pc:sldChg chg="modSp add mod modNotesTx">
        <pc:chgData name="우석" userId="f8b76496fb284a9e" providerId="LiveId" clId="{BC79EDF9-6045-4E4B-9113-4F05E2425A4C}" dt="2021-01-12T13:28:37.602" v="2559" actId="20577"/>
        <pc:sldMkLst>
          <pc:docMk/>
          <pc:sldMk cId="2199870572" sldId="287"/>
        </pc:sldMkLst>
        <pc:spChg chg="mod">
          <ac:chgData name="우석" userId="f8b76496fb284a9e" providerId="LiveId" clId="{BC79EDF9-6045-4E4B-9113-4F05E2425A4C}" dt="2021-01-12T13:25:39.538" v="2134" actId="20577"/>
          <ac:spMkLst>
            <pc:docMk/>
            <pc:sldMk cId="2199870572" sldId="287"/>
            <ac:spMk id="3" creationId="{31F0AE85-B5E0-E244-A7F3-C4F2409EE5E3}"/>
          </ac:spMkLst>
        </pc:spChg>
        <pc:spChg chg="mod">
          <ac:chgData name="우석" userId="f8b76496fb284a9e" providerId="LiveId" clId="{BC79EDF9-6045-4E4B-9113-4F05E2425A4C}" dt="2021-01-12T13:28:21.420" v="2491" actId="255"/>
          <ac:spMkLst>
            <pc:docMk/>
            <pc:sldMk cId="2199870572" sldId="287"/>
            <ac:spMk id="4" creationId="{6B4438D4-0A38-A744-BB2E-1536989ED1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FD857-2717-1740-B390-0915B3A11796}" type="datetimeFigureOut">
              <a:rPr kumimoji="1" lang="ko-KR" altLang="en-US" smtClean="0"/>
              <a:t>2021-01-12</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B0365-F736-8F41-960E-D203597697E3}" type="slidenum">
              <a:rPr kumimoji="1" lang="ko-KR" altLang="en-US" smtClean="0"/>
              <a:t>‹#›</a:t>
            </a:fld>
            <a:endParaRPr kumimoji="1" lang="ko-KR" altLang="en-US"/>
          </a:p>
        </p:txBody>
      </p:sp>
    </p:spTree>
    <p:extLst>
      <p:ext uri="{BB962C8B-B14F-4D97-AF65-F5344CB8AC3E}">
        <p14:creationId xmlns:p14="http://schemas.microsoft.com/office/powerpoint/2010/main" val="62247467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안녕하십니까 저는 </a:t>
            </a:r>
            <a:r>
              <a:rPr lang="ko-KR" altLang="en-US" dirty="0" err="1"/>
              <a:t>박우석이고</a:t>
            </a:r>
            <a:r>
              <a:rPr lang="en-US" altLang="ko-KR" dirty="0"/>
              <a:t>, map reduce </a:t>
            </a:r>
            <a:r>
              <a:rPr lang="ko-KR" altLang="en-US" dirty="0"/>
              <a:t>관련 발표를 </a:t>
            </a:r>
            <a:r>
              <a:rPr lang="ko-KR" altLang="en-US" dirty="0" err="1"/>
              <a:t>맡게되어</a:t>
            </a:r>
            <a:r>
              <a:rPr lang="ko-KR" altLang="en-US" dirty="0"/>
              <a:t> </a:t>
            </a:r>
            <a:r>
              <a:rPr lang="en-US" altLang="ko-KR" dirty="0"/>
              <a:t>map reduce simplified</a:t>
            </a:r>
            <a:r>
              <a:rPr lang="ko-KR" altLang="en-US" dirty="0"/>
              <a:t> </a:t>
            </a:r>
            <a:r>
              <a:rPr lang="en-US" altLang="ko-KR" dirty="0"/>
              <a:t>data</a:t>
            </a:r>
            <a:r>
              <a:rPr lang="ko-KR" altLang="en-US" dirty="0"/>
              <a:t> </a:t>
            </a:r>
            <a:r>
              <a:rPr lang="en-US" altLang="ko-KR" dirty="0"/>
              <a:t>processing</a:t>
            </a:r>
            <a:r>
              <a:rPr lang="ko-KR" altLang="en-US" dirty="0"/>
              <a:t> </a:t>
            </a:r>
            <a:r>
              <a:rPr lang="en-US" altLang="ko-KR" dirty="0"/>
              <a:t>on</a:t>
            </a:r>
            <a:r>
              <a:rPr lang="ko-KR" altLang="en-US" dirty="0"/>
              <a:t> </a:t>
            </a:r>
            <a:r>
              <a:rPr lang="en-US" altLang="ko-KR" dirty="0"/>
              <a:t>Large</a:t>
            </a:r>
            <a:r>
              <a:rPr lang="ko-KR" altLang="en-US" dirty="0"/>
              <a:t> </a:t>
            </a:r>
            <a:r>
              <a:rPr lang="en-US" altLang="ko-KR" dirty="0"/>
              <a:t>clusters </a:t>
            </a:r>
            <a:r>
              <a:rPr lang="ko-KR" altLang="en-US" dirty="0"/>
              <a:t>논문 발표를 진행하도록 하겠습니다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1</a:t>
            </a:fld>
            <a:endParaRPr kumimoji="1" lang="ko-KR" altLang="en-US"/>
          </a:p>
        </p:txBody>
      </p:sp>
    </p:spTree>
    <p:extLst>
      <p:ext uri="{BB962C8B-B14F-4D97-AF65-F5344CB8AC3E}">
        <p14:creationId xmlns:p14="http://schemas.microsoft.com/office/powerpoint/2010/main" val="20713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757575"/>
                </a:solidFill>
                <a:effectLst/>
                <a:latin typeface="맑은 고딕" panose="020B0503020000020004" pitchFamily="50" charset="-127"/>
                <a:ea typeface="맑은 고딕" panose="020B0503020000020004" pitchFamily="50" charset="-127"/>
              </a:rPr>
              <a:t>다음은 오류처리</a:t>
            </a:r>
            <a:r>
              <a:rPr lang="en-US" altLang="ko-KR" b="0" i="0" dirty="0">
                <a:solidFill>
                  <a:srgbClr val="757575"/>
                </a:solidFill>
                <a:effectLst/>
                <a:latin typeface="맑은 고딕" panose="020B0503020000020004" pitchFamily="50" charset="-127"/>
                <a:ea typeface="맑은 고딕" panose="020B0503020000020004" pitchFamily="50" charset="-127"/>
              </a:rPr>
              <a:t>, fault tolerance </a:t>
            </a:r>
            <a:r>
              <a:rPr lang="ko-KR" altLang="en-US" b="0" i="0" dirty="0">
                <a:solidFill>
                  <a:srgbClr val="757575"/>
                </a:solidFill>
                <a:effectLst/>
                <a:latin typeface="맑은 고딕" panose="020B0503020000020004" pitchFamily="50" charset="-127"/>
                <a:ea typeface="맑은 고딕" panose="020B0503020000020004" pitchFamily="50" charset="-127"/>
              </a:rPr>
              <a:t>입니다</a:t>
            </a:r>
            <a:r>
              <a:rPr lang="en-US" altLang="ko-KR" b="0" i="0" dirty="0">
                <a:solidFill>
                  <a:srgbClr val="757575"/>
                </a:solidFill>
                <a:effectLst/>
                <a:latin typeface="맑은 고딕" panose="020B0503020000020004" pitchFamily="50" charset="-127"/>
                <a:ea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크게 </a:t>
            </a:r>
            <a:r>
              <a:rPr lang="en-US" altLang="ko-KR" b="0" i="0" dirty="0">
                <a:solidFill>
                  <a:srgbClr val="757575"/>
                </a:solidFill>
                <a:effectLst/>
                <a:latin typeface="맑은 고딕" panose="020B0503020000020004" pitchFamily="50" charset="-127"/>
                <a:ea typeface="맑은 고딕" panose="020B0503020000020004" pitchFamily="50" charset="-127"/>
              </a:rPr>
              <a:t>worker, master, </a:t>
            </a:r>
            <a:r>
              <a:rPr lang="ko-KR" altLang="en-US" b="0" i="0" dirty="0">
                <a:solidFill>
                  <a:srgbClr val="757575"/>
                </a:solidFill>
                <a:effectLst/>
                <a:latin typeface="맑은 고딕" panose="020B0503020000020004" pitchFamily="50" charset="-127"/>
                <a:ea typeface="맑은 고딕" panose="020B0503020000020004" pitchFamily="50" charset="-127"/>
              </a:rPr>
              <a:t>실패의 의미를 따지는 것으로 나눌 수 있습니다</a:t>
            </a:r>
            <a:r>
              <a:rPr lang="en-US" altLang="ko-KR" b="0" i="0" dirty="0">
                <a:solidFill>
                  <a:srgbClr val="757575"/>
                </a:solidFill>
                <a:effectLst/>
                <a:latin typeface="맑은 고딕" panose="020B0503020000020004" pitchFamily="50" charset="-127"/>
                <a:ea typeface="맑은 고딕" panose="020B0503020000020004" pitchFamily="50" charset="-127"/>
              </a:rPr>
              <a:t>.</a:t>
            </a:r>
          </a:p>
          <a:p>
            <a:endParaRPr lang="en-US" altLang="ko-KR" b="0" i="0" dirty="0">
              <a:solidFill>
                <a:srgbClr val="757575"/>
              </a:solidFill>
              <a:effectLst/>
              <a:latin typeface="맑은 고딕" panose="020B0503020000020004" pitchFamily="50" charset="-127"/>
              <a:ea typeface="맑은 고딕" panose="020B0503020000020004" pitchFamily="50" charset="-127"/>
            </a:endParaRPr>
          </a:p>
          <a:p>
            <a:r>
              <a:rPr lang="en-US" altLang="ko-KR" b="0" i="0" dirty="0">
                <a:solidFill>
                  <a:srgbClr val="757575"/>
                </a:solidFill>
                <a:effectLst/>
                <a:latin typeface="맑은 고딕" panose="020B0503020000020004" pitchFamily="50" charset="-127"/>
                <a:ea typeface="맑은 고딕" panose="020B0503020000020004" pitchFamily="50" charset="-127"/>
              </a:rPr>
              <a:t>Worker Failure</a:t>
            </a:r>
            <a:r>
              <a:rPr lang="ko-KR" altLang="en-US" b="0" i="0" dirty="0">
                <a:solidFill>
                  <a:srgbClr val="757575"/>
                </a:solidFill>
                <a:effectLst/>
                <a:latin typeface="맑은 고딕" panose="020B0503020000020004" pitchFamily="50" charset="-127"/>
                <a:ea typeface="맑은 고딕" panose="020B0503020000020004" pitchFamily="50" charset="-127"/>
              </a:rPr>
              <a:t>에 대해 알아보겠습니다</a:t>
            </a:r>
            <a:r>
              <a:rPr lang="en-US" altLang="ko-KR" b="0" i="0" dirty="0">
                <a:solidFill>
                  <a:srgbClr val="757575"/>
                </a:solidFill>
                <a:effectLst/>
                <a:latin typeface="맑은 고딕" panose="020B0503020000020004" pitchFamily="50" charset="-127"/>
                <a:ea typeface="맑은 고딕" panose="020B0503020000020004" pitchFamily="50" charset="-127"/>
              </a:rPr>
              <a:t>.</a:t>
            </a:r>
          </a:p>
          <a:p>
            <a:r>
              <a:rPr lang="ko-KR" altLang="en-US" b="0" i="0" dirty="0">
                <a:solidFill>
                  <a:srgbClr val="757575"/>
                </a:solidFill>
                <a:effectLst/>
                <a:latin typeface="맑은 고딕" panose="020B0503020000020004" pitchFamily="50" charset="-127"/>
                <a:ea typeface="맑은 고딕" panose="020B0503020000020004" pitchFamily="50" charset="-127"/>
              </a:rPr>
              <a:t>마스터는 모든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를 주기적으로 </a:t>
            </a:r>
            <a:r>
              <a:rPr lang="en-US" altLang="ko-KR" b="0" i="0" dirty="0">
                <a:solidFill>
                  <a:srgbClr val="757575"/>
                </a:solidFill>
                <a:effectLst/>
                <a:latin typeface="맑은 고딕" panose="020B0503020000020004" pitchFamily="50" charset="-127"/>
              </a:rPr>
              <a:t>ping</a:t>
            </a:r>
            <a:r>
              <a:rPr lang="ko-KR" altLang="en-US" b="0" i="0" dirty="0">
                <a:solidFill>
                  <a:srgbClr val="757575"/>
                </a:solidFill>
                <a:effectLst/>
                <a:latin typeface="맑은 고딕" panose="020B0503020000020004" pitchFamily="50" charset="-127"/>
              </a:rPr>
              <a:t>을 보내며 확인</a:t>
            </a:r>
            <a:r>
              <a:rPr lang="ko-KR" altLang="en-US" b="0" i="0" dirty="0">
                <a:solidFill>
                  <a:srgbClr val="757575"/>
                </a:solidFill>
                <a:effectLst/>
                <a:latin typeface="맑은 고딕" panose="020B0503020000020004" pitchFamily="50" charset="-127"/>
                <a:ea typeface="맑은 고딕" panose="020B0503020000020004" pitchFamily="50" charset="-127"/>
              </a:rPr>
              <a:t>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어떤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에게서 일정 시간 이상 응답이 없으면 마스터는 </a:t>
            </a:r>
            <a:r>
              <a:rPr lang="en-US" altLang="ko-KR" b="0" i="0" dirty="0">
                <a:solidFill>
                  <a:srgbClr val="757575"/>
                </a:solidFill>
                <a:effectLst/>
                <a:latin typeface="맑은 고딕" panose="020B0503020000020004" pitchFamily="50" charset="-127"/>
              </a:rPr>
              <a:t>fail</a:t>
            </a:r>
            <a:r>
              <a:rPr lang="ko-KR" altLang="en-US" b="0" i="0" dirty="0">
                <a:solidFill>
                  <a:srgbClr val="757575"/>
                </a:solidFill>
                <a:effectLst/>
                <a:latin typeface="맑은 고딕" panose="020B0503020000020004" pitchFamily="50" charset="-127"/>
                <a:ea typeface="맑은 고딕" panose="020B0503020000020004" pitchFamily="50" charset="-127"/>
              </a:rPr>
              <a:t>로 인식합니다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그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에 의해 처리된 맵 작업들은 다시 처음의 </a:t>
            </a:r>
            <a:r>
              <a:rPr lang="en-US" altLang="ko-KR" b="0" i="0" dirty="0">
                <a:solidFill>
                  <a:srgbClr val="757575"/>
                </a:solidFill>
                <a:effectLst/>
                <a:latin typeface="맑은 고딕" panose="020B0503020000020004" pitchFamily="50" charset="-127"/>
              </a:rPr>
              <a:t>idle </a:t>
            </a:r>
            <a:r>
              <a:rPr lang="ko-KR" altLang="en-US" b="0" i="0" dirty="0">
                <a:solidFill>
                  <a:srgbClr val="757575"/>
                </a:solidFill>
                <a:effectLst/>
                <a:latin typeface="맑은 고딕" panose="020B0503020000020004" pitchFamily="50" charset="-127"/>
                <a:ea typeface="맑은 고딕" panose="020B0503020000020004" pitchFamily="50" charset="-127"/>
              </a:rPr>
              <a:t>상태로 돌아오고 다시 </a:t>
            </a:r>
            <a:r>
              <a:rPr lang="ko-KR" altLang="en-US" b="0" i="0" dirty="0" err="1">
                <a:solidFill>
                  <a:srgbClr val="757575"/>
                </a:solidFill>
                <a:effectLst/>
                <a:latin typeface="맑은 고딕" panose="020B0503020000020004" pitchFamily="50" charset="-127"/>
                <a:ea typeface="맑은 고딕" panose="020B0503020000020004" pitchFamily="50" charset="-127"/>
              </a:rPr>
              <a:t>스케줄링됩니다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또한 그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에서 처리 중이었던 </a:t>
            </a:r>
            <a:r>
              <a:rPr lang="ko-KR" altLang="en-US" b="0" i="0" dirty="0" err="1">
                <a:solidFill>
                  <a:srgbClr val="757575"/>
                </a:solidFill>
                <a:effectLst/>
                <a:latin typeface="맑은 고딕" panose="020B0503020000020004" pitchFamily="50" charset="-127"/>
                <a:ea typeface="맑은 고딕" panose="020B0503020000020004" pitchFamily="50" charset="-127"/>
              </a:rPr>
              <a:t>맵이나</a:t>
            </a:r>
            <a:r>
              <a:rPr lang="ko-KR" altLang="en-US" b="0" i="0" dirty="0">
                <a:solidFill>
                  <a:srgbClr val="757575"/>
                </a:solidFill>
                <a:effectLst/>
                <a:latin typeface="맑은 고딕" panose="020B0503020000020004" pitchFamily="50" charset="-127"/>
                <a:ea typeface="맑은 고딕" panose="020B0503020000020004" pitchFamily="50" charset="-127"/>
              </a:rPr>
              <a:t> </a:t>
            </a:r>
            <a:r>
              <a:rPr lang="ko-KR" altLang="en-US" b="0" i="0" dirty="0" err="1">
                <a:solidFill>
                  <a:srgbClr val="757575"/>
                </a:solidFill>
                <a:effectLst/>
                <a:latin typeface="맑은 고딕" panose="020B0503020000020004" pitchFamily="50" charset="-127"/>
                <a:ea typeface="맑은 고딕" panose="020B0503020000020004" pitchFamily="50" charset="-127"/>
              </a:rPr>
              <a:t>리듀스</a:t>
            </a:r>
            <a:r>
              <a:rPr lang="ko-KR" altLang="en-US" b="0" i="0" dirty="0">
                <a:solidFill>
                  <a:srgbClr val="757575"/>
                </a:solidFill>
                <a:effectLst/>
                <a:latin typeface="맑은 고딕" panose="020B0503020000020004" pitchFamily="50" charset="-127"/>
                <a:ea typeface="맑은 고딕" panose="020B0503020000020004" pitchFamily="50" charset="-127"/>
              </a:rPr>
              <a:t> 작업 또한 </a:t>
            </a:r>
            <a:r>
              <a:rPr lang="en-US" altLang="ko-KR" b="0" i="0" dirty="0">
                <a:solidFill>
                  <a:srgbClr val="757575"/>
                </a:solidFill>
                <a:effectLst/>
                <a:latin typeface="맑은 고딕" panose="020B0503020000020004" pitchFamily="50" charset="-127"/>
              </a:rPr>
              <a:t>idle </a:t>
            </a:r>
            <a:r>
              <a:rPr lang="ko-KR" altLang="en-US" b="0" i="0" dirty="0">
                <a:solidFill>
                  <a:srgbClr val="757575"/>
                </a:solidFill>
                <a:effectLst/>
                <a:latin typeface="맑은 고딕" panose="020B0503020000020004" pitchFamily="50" charset="-127"/>
                <a:ea typeface="맑은 고딕" panose="020B0503020000020004" pitchFamily="50" charset="-127"/>
              </a:rPr>
              <a:t>상태로 돌아와서 다시 </a:t>
            </a:r>
            <a:r>
              <a:rPr lang="ko-KR" altLang="en-US" b="0" i="0" dirty="0" err="1">
                <a:solidFill>
                  <a:srgbClr val="757575"/>
                </a:solidFill>
                <a:effectLst/>
                <a:latin typeface="맑은 고딕" panose="020B0503020000020004" pitchFamily="50" charset="-127"/>
                <a:ea typeface="맑은 고딕" panose="020B0503020000020004" pitchFamily="50" charset="-127"/>
              </a:rPr>
              <a:t>스케줄링됩니다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완료된 맵 작업들까지도 다시 </a:t>
            </a:r>
            <a:r>
              <a:rPr lang="ko-KR" altLang="en-US" b="0" i="0" dirty="0" err="1">
                <a:solidFill>
                  <a:srgbClr val="757575"/>
                </a:solidFill>
                <a:effectLst/>
                <a:latin typeface="맑은 고딕" panose="020B0503020000020004" pitchFamily="50" charset="-127"/>
                <a:ea typeface="맑은 고딕" panose="020B0503020000020004" pitchFamily="50" charset="-127"/>
              </a:rPr>
              <a:t>실행돼야하는</a:t>
            </a:r>
            <a:r>
              <a:rPr lang="ko-KR" altLang="en-US" b="0" i="0" dirty="0">
                <a:solidFill>
                  <a:srgbClr val="757575"/>
                </a:solidFill>
                <a:effectLst/>
                <a:latin typeface="맑은 고딕" panose="020B0503020000020004" pitchFamily="50" charset="-127"/>
                <a:ea typeface="맑은 고딕" panose="020B0503020000020004" pitchFamily="50" charset="-127"/>
              </a:rPr>
              <a:t> 이유는 그 </a:t>
            </a:r>
            <a:r>
              <a:rPr lang="ko-KR" altLang="en-US" b="0" i="0" dirty="0" err="1">
                <a:solidFill>
                  <a:srgbClr val="757575"/>
                </a:solidFill>
                <a:effectLst/>
                <a:latin typeface="맑은 고딕" panose="020B0503020000020004" pitchFamily="50" charset="-127"/>
                <a:ea typeface="맑은 고딕" panose="020B0503020000020004" pitchFamily="50" charset="-127"/>
              </a:rPr>
              <a:t>맵의</a:t>
            </a:r>
            <a:r>
              <a:rPr lang="ko-KR" altLang="en-US" b="0" i="0" dirty="0">
                <a:solidFill>
                  <a:srgbClr val="757575"/>
                </a:solidFill>
                <a:effectLst/>
                <a:latin typeface="맑은 고딕" panose="020B0503020000020004" pitchFamily="50" charset="-127"/>
                <a:ea typeface="맑은 고딕" panose="020B0503020000020004" pitchFamily="50" charset="-127"/>
              </a:rPr>
              <a:t> 결과들이 </a:t>
            </a:r>
            <a:r>
              <a:rPr lang="en-US" altLang="ko-KR" b="0" i="0" dirty="0">
                <a:solidFill>
                  <a:srgbClr val="757575"/>
                </a:solidFill>
                <a:effectLst/>
                <a:latin typeface="맑은 고딕" panose="020B0503020000020004" pitchFamily="50" charset="-127"/>
              </a:rPr>
              <a:t>failed worker</a:t>
            </a:r>
            <a:r>
              <a:rPr lang="ko-KR" altLang="en-US" b="0" i="0" dirty="0">
                <a:solidFill>
                  <a:srgbClr val="757575"/>
                </a:solidFill>
                <a:effectLst/>
                <a:latin typeface="맑은 고딕" panose="020B0503020000020004" pitchFamily="50" charset="-127"/>
                <a:ea typeface="맑은 고딕" panose="020B0503020000020004" pitchFamily="50" charset="-127"/>
              </a:rPr>
              <a:t>의 로컬 디스크에 있기 때문입니다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반면에 완료된 </a:t>
            </a:r>
            <a:r>
              <a:rPr lang="ko-KR" altLang="en-US" b="0" i="0" dirty="0" err="1">
                <a:solidFill>
                  <a:srgbClr val="757575"/>
                </a:solidFill>
                <a:effectLst/>
                <a:latin typeface="맑은 고딕" panose="020B0503020000020004" pitchFamily="50" charset="-127"/>
                <a:ea typeface="맑은 고딕" panose="020B0503020000020004" pitchFamily="50" charset="-127"/>
              </a:rPr>
              <a:t>리듀스</a:t>
            </a:r>
            <a:r>
              <a:rPr lang="ko-KR" altLang="en-US" b="0" i="0" dirty="0">
                <a:solidFill>
                  <a:srgbClr val="757575"/>
                </a:solidFill>
                <a:effectLst/>
                <a:latin typeface="맑은 고딕" panose="020B0503020000020004" pitchFamily="50" charset="-127"/>
                <a:ea typeface="맑은 고딕" panose="020B0503020000020004" pitchFamily="50" charset="-127"/>
              </a:rPr>
              <a:t> 작업은 </a:t>
            </a:r>
            <a:r>
              <a:rPr lang="en-US" altLang="ko-KR" b="0" i="0" dirty="0">
                <a:solidFill>
                  <a:srgbClr val="757575"/>
                </a:solidFill>
                <a:effectLst/>
                <a:latin typeface="맑은 고딕" panose="020B0503020000020004" pitchFamily="50" charset="-127"/>
              </a:rPr>
              <a:t>global file system</a:t>
            </a:r>
            <a:r>
              <a:rPr lang="ko-KR" altLang="en-US" b="0" i="0" dirty="0">
                <a:solidFill>
                  <a:srgbClr val="757575"/>
                </a:solidFill>
                <a:effectLst/>
                <a:latin typeface="맑은 고딕" panose="020B0503020000020004" pitchFamily="50" charset="-127"/>
                <a:ea typeface="맑은 고딕" panose="020B0503020000020004" pitchFamily="50" charset="-127"/>
              </a:rPr>
              <a:t>에 저장되기 때문에 다시 실행할 필요가 없습니다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하나의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가 </a:t>
            </a:r>
            <a:r>
              <a:rPr lang="en-US" altLang="ko-KR" b="0" i="0" dirty="0">
                <a:solidFill>
                  <a:srgbClr val="757575"/>
                </a:solidFill>
                <a:effectLst/>
                <a:latin typeface="맑은 고딕" panose="020B0503020000020004" pitchFamily="50" charset="-127"/>
              </a:rPr>
              <a:t>fail</a:t>
            </a:r>
            <a:r>
              <a:rPr lang="ko-KR" altLang="en-US" b="0" i="0" dirty="0">
                <a:solidFill>
                  <a:srgbClr val="757575"/>
                </a:solidFill>
                <a:effectLst/>
                <a:latin typeface="맑은 고딕" panose="020B0503020000020004" pitchFamily="50" charset="-127"/>
                <a:ea typeface="맑은 고딕" panose="020B0503020000020004" pitchFamily="50" charset="-127"/>
              </a:rPr>
              <a:t>돼서 다른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가 맵 작업을 대신 한다면 </a:t>
            </a:r>
            <a:r>
              <a:rPr lang="ko-KR" altLang="en-US" b="0" i="0" dirty="0" err="1">
                <a:solidFill>
                  <a:srgbClr val="757575"/>
                </a:solidFill>
                <a:effectLst/>
                <a:latin typeface="맑은 고딕" panose="020B0503020000020004" pitchFamily="50" charset="-127"/>
                <a:ea typeface="맑은 고딕" panose="020B0503020000020004" pitchFamily="50" charset="-127"/>
              </a:rPr>
              <a:t>리듀스</a:t>
            </a:r>
            <a:r>
              <a:rPr lang="ko-KR" altLang="en-US" b="0" i="0" dirty="0">
                <a:solidFill>
                  <a:srgbClr val="757575"/>
                </a:solidFill>
                <a:effectLst/>
                <a:latin typeface="맑은 고딕" panose="020B0503020000020004" pitchFamily="50" charset="-127"/>
                <a:ea typeface="맑은 고딕" panose="020B0503020000020004" pitchFamily="50" charset="-127"/>
              </a:rPr>
              <a:t> 작업을 하는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들도 바뀐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에 대해 전달 받고 그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에게서 데이터를 읽게 됩니다</a:t>
            </a:r>
            <a:r>
              <a:rPr lang="en-US" altLang="ko-KR" b="0" i="0" dirty="0">
                <a:solidFill>
                  <a:srgbClr val="757575"/>
                </a:solidFill>
                <a:effectLst/>
                <a:latin typeface="맑은 고딕" panose="020B0503020000020004" pitchFamily="50" charset="-127"/>
              </a:rPr>
              <a:t>.</a:t>
            </a:r>
          </a:p>
          <a:p>
            <a:endParaRPr lang="en-US" altLang="ko-KR" b="0" i="0" dirty="0">
              <a:solidFill>
                <a:srgbClr val="757575"/>
              </a:solidFill>
              <a:effectLst/>
              <a:latin typeface="맑은 고딕" panose="020B0503020000020004" pitchFamily="50" charset="-127"/>
            </a:endParaRPr>
          </a:p>
          <a:p>
            <a:r>
              <a:rPr lang="ko-KR" altLang="en-US" b="0" i="0" dirty="0">
                <a:solidFill>
                  <a:srgbClr val="757575"/>
                </a:solidFill>
                <a:effectLst/>
                <a:latin typeface="맑은 고딕" panose="020B0503020000020004" pitchFamily="50" charset="-127"/>
              </a:rPr>
              <a:t>다음으로 </a:t>
            </a:r>
            <a:r>
              <a:rPr lang="en-US" altLang="ko-KR" b="0" i="0" dirty="0">
                <a:solidFill>
                  <a:srgbClr val="757575"/>
                </a:solidFill>
                <a:effectLst/>
                <a:latin typeface="맑은 고딕" panose="020B0503020000020004" pitchFamily="50" charset="-127"/>
              </a:rPr>
              <a:t>Master Failure </a:t>
            </a:r>
            <a:r>
              <a:rPr lang="ko-KR" altLang="en-US" b="0" i="0" dirty="0">
                <a:solidFill>
                  <a:srgbClr val="757575"/>
                </a:solidFill>
                <a:effectLst/>
                <a:latin typeface="맑은 고딕" panose="020B0503020000020004" pitchFamily="50" charset="-127"/>
              </a:rPr>
              <a:t>입니다</a:t>
            </a:r>
            <a:r>
              <a:rPr lang="en-US" altLang="ko-KR" b="0" i="0" dirty="0">
                <a:solidFill>
                  <a:srgbClr val="757575"/>
                </a:solidFill>
                <a:effectLst/>
                <a:latin typeface="맑은 고딕" panose="020B0503020000020004" pitchFamily="50" charset="-127"/>
              </a:rPr>
              <a:t>.</a:t>
            </a:r>
          </a:p>
          <a:p>
            <a:r>
              <a:rPr lang="ko-KR" altLang="en-US" b="0" i="0" dirty="0">
                <a:solidFill>
                  <a:srgbClr val="757575"/>
                </a:solidFill>
                <a:effectLst/>
                <a:latin typeface="맑은 고딕" panose="020B0503020000020004" pitchFamily="50" charset="-127"/>
                <a:ea typeface="맑은 고딕" panose="020B0503020000020004" pitchFamily="50" charset="-127"/>
              </a:rPr>
              <a:t>마스터가 주기적으로 </a:t>
            </a:r>
            <a:r>
              <a:rPr lang="en-US" altLang="ko-KR" b="0" i="0" dirty="0">
                <a:solidFill>
                  <a:srgbClr val="757575"/>
                </a:solidFill>
                <a:effectLst/>
                <a:latin typeface="맑은 고딕" panose="020B0503020000020004" pitchFamily="50" charset="-127"/>
              </a:rPr>
              <a:t>checkpoint</a:t>
            </a:r>
            <a:r>
              <a:rPr lang="ko-KR" altLang="en-US" b="0" i="0" dirty="0">
                <a:solidFill>
                  <a:srgbClr val="757575"/>
                </a:solidFill>
                <a:effectLst/>
                <a:latin typeface="맑은 고딕" panose="020B0503020000020004" pitchFamily="50" charset="-127"/>
                <a:ea typeface="맑은 고딕" panose="020B0503020000020004" pitchFamily="50" charset="-127"/>
              </a:rPr>
              <a:t>를 만들어서 마스터가 죽었을 때 마지막의 </a:t>
            </a:r>
            <a:r>
              <a:rPr lang="en-US" altLang="ko-KR" b="0" i="0" dirty="0">
                <a:solidFill>
                  <a:srgbClr val="757575"/>
                </a:solidFill>
                <a:effectLst/>
                <a:latin typeface="맑은 고딕" panose="020B0503020000020004" pitchFamily="50" charset="-127"/>
              </a:rPr>
              <a:t>checkpoint</a:t>
            </a:r>
            <a:r>
              <a:rPr lang="ko-KR" altLang="en-US" b="0" i="0" dirty="0">
                <a:solidFill>
                  <a:srgbClr val="757575"/>
                </a:solidFill>
                <a:effectLst/>
                <a:latin typeface="맑은 고딕" panose="020B0503020000020004" pitchFamily="50" charset="-127"/>
                <a:ea typeface="맑은 고딕" panose="020B0503020000020004" pitchFamily="50" charset="-127"/>
              </a:rPr>
              <a:t>에서 다시 시작할 수 있습니다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하지만 마스터가 하나라면 </a:t>
            </a:r>
            <a:r>
              <a:rPr lang="en-US" altLang="ko-KR" b="0" i="0" dirty="0">
                <a:solidFill>
                  <a:srgbClr val="757575"/>
                </a:solidFill>
                <a:effectLst/>
                <a:latin typeface="맑은 고딕" panose="020B0503020000020004" pitchFamily="50" charset="-127"/>
              </a:rPr>
              <a:t>master fail</a:t>
            </a:r>
            <a:r>
              <a:rPr lang="ko-KR" altLang="en-US" b="0" i="0" dirty="0">
                <a:solidFill>
                  <a:srgbClr val="757575"/>
                </a:solidFill>
                <a:effectLst/>
                <a:latin typeface="맑은 고딕" panose="020B0503020000020004" pitchFamily="50" charset="-127"/>
                <a:ea typeface="맑은 고딕" panose="020B0503020000020004" pitchFamily="50" charset="-127"/>
              </a:rPr>
              <a:t>의 경우 </a:t>
            </a:r>
            <a:r>
              <a:rPr lang="ko-KR" altLang="en-US" b="0" i="0" dirty="0" err="1">
                <a:solidFill>
                  <a:srgbClr val="757575"/>
                </a:solidFill>
                <a:effectLst/>
                <a:latin typeface="맑은 고딕" panose="020B0503020000020004" pitchFamily="50" charset="-127"/>
                <a:ea typeface="맑은 고딕" panose="020B0503020000020004" pitchFamily="50" charset="-127"/>
              </a:rPr>
              <a:t>맵리듀스</a:t>
            </a:r>
            <a:r>
              <a:rPr lang="ko-KR" altLang="en-US" b="0" i="0" dirty="0">
                <a:solidFill>
                  <a:srgbClr val="757575"/>
                </a:solidFill>
                <a:effectLst/>
                <a:latin typeface="맑은 고딕" panose="020B0503020000020004" pitchFamily="50" charset="-127"/>
                <a:ea typeface="맑은 고딕" panose="020B0503020000020004" pitchFamily="50" charset="-127"/>
              </a:rPr>
              <a:t> 연산을 취소하고 다시 시작해야합니다</a:t>
            </a:r>
            <a:r>
              <a:rPr lang="en-US" altLang="ko-KR" b="0" i="0" dirty="0">
                <a:solidFill>
                  <a:srgbClr val="757575"/>
                </a:solidFill>
                <a:effectLst/>
                <a:latin typeface="맑은 고딕" panose="020B0503020000020004" pitchFamily="50" charset="-127"/>
              </a:rPr>
              <a:t>.</a:t>
            </a:r>
          </a:p>
          <a:p>
            <a:endParaRPr lang="en-US" altLang="ko-KR" b="0" i="0" dirty="0">
              <a:solidFill>
                <a:srgbClr val="757575"/>
              </a:solidFill>
              <a:effectLst/>
              <a:latin typeface="맑은 고딕" panose="020B0503020000020004" pitchFamily="50" charset="-127"/>
            </a:endParaRPr>
          </a:p>
          <a:p>
            <a:r>
              <a:rPr lang="ko-KR" altLang="en-US" b="0" i="0" dirty="0">
                <a:solidFill>
                  <a:srgbClr val="757575"/>
                </a:solidFill>
                <a:effectLst/>
                <a:latin typeface="맑은 고딕" panose="020B0503020000020004" pitchFamily="50" charset="-127"/>
              </a:rPr>
              <a:t>마지막으로 작업 실패의 의미입니다</a:t>
            </a:r>
            <a:r>
              <a:rPr lang="en-US" altLang="ko-KR" b="0" i="0" dirty="0">
                <a:solidFill>
                  <a:srgbClr val="757575"/>
                </a:solidFill>
                <a:effectLst/>
                <a:latin typeface="맑은 고딕" panose="020B0503020000020004" pitchFamily="50" charset="-127"/>
              </a:rPr>
              <a:t>.</a:t>
            </a:r>
          </a:p>
          <a:p>
            <a:r>
              <a:rPr lang="ko-KR" altLang="en-US" b="0" i="0" dirty="0">
                <a:solidFill>
                  <a:srgbClr val="757575"/>
                </a:solidFill>
                <a:effectLst/>
                <a:latin typeface="맑은 고딕" panose="020B0503020000020004" pitchFamily="50" charset="-127"/>
                <a:ea typeface="맑은 고딕" panose="020B0503020000020004" pitchFamily="50" charset="-127"/>
              </a:rPr>
              <a:t>만약 작업이 </a:t>
            </a:r>
            <a:r>
              <a:rPr lang="en-US" altLang="ko-KR" b="0" i="0" dirty="0">
                <a:solidFill>
                  <a:srgbClr val="757575"/>
                </a:solidFill>
                <a:effectLst/>
                <a:latin typeface="맑은 고딕" panose="020B0503020000020004" pitchFamily="50" charset="-127"/>
                <a:ea typeface="맑은 고딕" panose="020B0503020000020004" pitchFamily="50" charset="-127"/>
              </a:rPr>
              <a:t>deterministic, </a:t>
            </a:r>
            <a:r>
              <a:rPr lang="ko-KR" altLang="en-US" b="0" i="0" dirty="0">
                <a:solidFill>
                  <a:srgbClr val="757575"/>
                </a:solidFill>
                <a:effectLst/>
                <a:latin typeface="맑은 고딕" panose="020B0503020000020004" pitchFamily="50" charset="-127"/>
                <a:ea typeface="맑은 고딕" panose="020B0503020000020004" pitchFamily="50" charset="-127"/>
              </a:rPr>
              <a:t>즉 결과가 </a:t>
            </a:r>
            <a:r>
              <a:rPr lang="ko-KR" altLang="en-US" b="0" i="0" dirty="0" err="1">
                <a:solidFill>
                  <a:srgbClr val="757575"/>
                </a:solidFill>
                <a:effectLst/>
                <a:latin typeface="맑은 고딕" panose="020B0503020000020004" pitchFamily="50" charset="-127"/>
                <a:ea typeface="맑은 고딕" panose="020B0503020000020004" pitchFamily="50" charset="-127"/>
              </a:rPr>
              <a:t>정해져있다면</a:t>
            </a:r>
            <a:r>
              <a:rPr lang="ko-KR" altLang="en-US" b="0" i="0" dirty="0">
                <a:solidFill>
                  <a:srgbClr val="757575"/>
                </a:solidFill>
                <a:effectLst/>
                <a:latin typeface="맑은 고딕" panose="020B0503020000020004" pitchFamily="50" charset="-127"/>
                <a:ea typeface="맑은 고딕" panose="020B0503020000020004" pitchFamily="50" charset="-127"/>
              </a:rPr>
              <a:t> 이 분산 작업은 </a:t>
            </a:r>
            <a:r>
              <a:rPr lang="en-US" altLang="ko-KR" b="0" i="0" dirty="0">
                <a:solidFill>
                  <a:srgbClr val="757575"/>
                </a:solidFill>
                <a:effectLst/>
                <a:latin typeface="맑은 고딕" panose="020B0503020000020004" pitchFamily="50" charset="-127"/>
              </a:rPr>
              <a:t>non-faulting sequential execution of the entire program, </a:t>
            </a:r>
            <a:r>
              <a:rPr lang="ko-KR" altLang="en-US" b="0" i="0" dirty="0">
                <a:solidFill>
                  <a:srgbClr val="757575"/>
                </a:solidFill>
                <a:effectLst/>
                <a:latin typeface="맑은 고딕" panose="020B0503020000020004" pitchFamily="50" charset="-127"/>
              </a:rPr>
              <a:t>전체 프로그램의 </a:t>
            </a:r>
            <a:r>
              <a:rPr lang="ko-KR" altLang="en-US" b="0" i="0" dirty="0" err="1">
                <a:solidFill>
                  <a:srgbClr val="757575"/>
                </a:solidFill>
                <a:effectLst/>
                <a:latin typeface="맑은 고딕" panose="020B0503020000020004" pitchFamily="50" charset="-127"/>
              </a:rPr>
              <a:t>비결함</a:t>
            </a:r>
            <a:r>
              <a:rPr lang="ko-KR" altLang="en-US" b="0" i="0" dirty="0">
                <a:solidFill>
                  <a:srgbClr val="757575"/>
                </a:solidFill>
                <a:effectLst/>
                <a:latin typeface="맑은 고딕" panose="020B0503020000020004" pitchFamily="50" charset="-127"/>
              </a:rPr>
              <a:t> 순차적 실행</a:t>
            </a:r>
            <a:r>
              <a:rPr lang="ko-KR" altLang="en-US" b="0" i="0" dirty="0">
                <a:solidFill>
                  <a:srgbClr val="757575"/>
                </a:solidFill>
                <a:effectLst/>
                <a:latin typeface="맑은 고딕" panose="020B0503020000020004" pitchFamily="50" charset="-127"/>
                <a:ea typeface="맑은 고딕" panose="020B0503020000020004" pitchFamily="50" charset="-127"/>
              </a:rPr>
              <a:t>과 같은 결과를 가져온다고 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맵 작업이 끝나면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는 </a:t>
            </a:r>
            <a:r>
              <a:rPr lang="en-US" altLang="ko-KR" b="0" i="0" dirty="0">
                <a:solidFill>
                  <a:srgbClr val="757575"/>
                </a:solidFill>
                <a:effectLst/>
                <a:latin typeface="맑은 고딕" panose="020B0503020000020004" pitchFamily="50" charset="-127"/>
              </a:rPr>
              <a:t>R</a:t>
            </a:r>
            <a:r>
              <a:rPr lang="ko-KR" altLang="en-US" b="0" i="0" dirty="0">
                <a:solidFill>
                  <a:srgbClr val="757575"/>
                </a:solidFill>
                <a:effectLst/>
                <a:latin typeface="맑은 고딕" panose="020B0503020000020004" pitchFamily="50" charset="-127"/>
                <a:ea typeface="맑은 고딕" panose="020B0503020000020004" pitchFamily="50" charset="-127"/>
              </a:rPr>
              <a:t>개의 임시 파일의 정보와 함께 메세지를 전달합니다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그러면 마스터는 그 정보를 마스터의 </a:t>
            </a:r>
            <a:r>
              <a:rPr lang="en-US" altLang="ko-KR" b="0" i="0" dirty="0">
                <a:solidFill>
                  <a:srgbClr val="757575"/>
                </a:solidFill>
                <a:effectLst/>
                <a:latin typeface="맑은 고딕" panose="020B0503020000020004" pitchFamily="50" charset="-127"/>
              </a:rPr>
              <a:t>data structure</a:t>
            </a:r>
            <a:r>
              <a:rPr lang="ko-KR" altLang="en-US" b="0" i="0" dirty="0">
                <a:solidFill>
                  <a:srgbClr val="757575"/>
                </a:solidFill>
                <a:effectLst/>
                <a:latin typeface="맑은 고딕" panose="020B0503020000020004" pitchFamily="50" charset="-127"/>
                <a:ea typeface="맑은 고딕" panose="020B0503020000020004" pitchFamily="50" charset="-127"/>
              </a:rPr>
              <a:t>에 저장합니다</a:t>
            </a:r>
            <a:r>
              <a:rPr lang="en-US" altLang="ko-KR" b="0" i="0" dirty="0">
                <a:solidFill>
                  <a:srgbClr val="757575"/>
                </a:solidFill>
                <a:effectLst/>
                <a:latin typeface="맑은 고딕" panose="020B0503020000020004" pitchFamily="50" charset="-127"/>
              </a:rPr>
              <a:t>. </a:t>
            </a:r>
            <a:r>
              <a:rPr lang="ko-KR" altLang="en-US" b="0" i="0" dirty="0" err="1">
                <a:solidFill>
                  <a:srgbClr val="757575"/>
                </a:solidFill>
                <a:effectLst/>
                <a:latin typeface="맑은 고딕" panose="020B0503020000020004" pitchFamily="50" charset="-127"/>
                <a:ea typeface="맑은 고딕" panose="020B0503020000020004" pitchFamily="50" charset="-127"/>
              </a:rPr>
              <a:t>리듀스</a:t>
            </a:r>
            <a:r>
              <a:rPr lang="ko-KR" altLang="en-US" b="0" i="0" dirty="0">
                <a:solidFill>
                  <a:srgbClr val="757575"/>
                </a:solidFill>
                <a:effectLst/>
                <a:latin typeface="맑은 고딕" panose="020B0503020000020004" pitchFamily="50" charset="-127"/>
                <a:ea typeface="맑은 고딕" panose="020B0503020000020004" pitchFamily="50" charset="-127"/>
              </a:rPr>
              <a:t> 작업이 끝나면 </a:t>
            </a:r>
            <a:r>
              <a:rPr lang="en-US" altLang="ko-KR" b="0" i="0" dirty="0">
                <a:solidFill>
                  <a:srgbClr val="757575"/>
                </a:solidFill>
                <a:effectLst/>
                <a:latin typeface="맑은 고딕" panose="020B0503020000020004" pitchFamily="50" charset="-127"/>
              </a:rPr>
              <a:t>temporary output file</a:t>
            </a:r>
            <a:r>
              <a:rPr lang="ko-KR" altLang="en-US" b="0" i="0" dirty="0">
                <a:solidFill>
                  <a:srgbClr val="757575"/>
                </a:solidFill>
                <a:effectLst/>
                <a:latin typeface="맑은 고딕" panose="020B0503020000020004" pitchFamily="50" charset="-127"/>
                <a:ea typeface="맑은 고딕" panose="020B0503020000020004" pitchFamily="50" charset="-127"/>
              </a:rPr>
              <a:t>을 </a:t>
            </a:r>
            <a:r>
              <a:rPr lang="en-US" altLang="ko-KR" b="0" i="0" dirty="0">
                <a:solidFill>
                  <a:srgbClr val="757575"/>
                </a:solidFill>
                <a:effectLst/>
                <a:latin typeface="맑은 고딕" panose="020B0503020000020004" pitchFamily="50" charset="-127"/>
              </a:rPr>
              <a:t>final output file</a:t>
            </a:r>
            <a:r>
              <a:rPr lang="ko-KR" altLang="en-US" b="0" i="0" dirty="0">
                <a:solidFill>
                  <a:srgbClr val="757575"/>
                </a:solidFill>
                <a:effectLst/>
                <a:latin typeface="맑은 고딕" panose="020B0503020000020004" pitchFamily="50" charset="-127"/>
                <a:ea typeface="맑은 고딕" panose="020B0503020000020004" pitchFamily="50" charset="-127"/>
              </a:rPr>
              <a:t>로 재정의합니다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같은 </a:t>
            </a:r>
            <a:r>
              <a:rPr lang="ko-KR" altLang="en-US" b="0" i="0" dirty="0" err="1">
                <a:solidFill>
                  <a:srgbClr val="757575"/>
                </a:solidFill>
                <a:effectLst/>
                <a:latin typeface="맑은 고딕" panose="020B0503020000020004" pitchFamily="50" charset="-127"/>
                <a:ea typeface="맑은 고딕" panose="020B0503020000020004" pitchFamily="50" charset="-127"/>
              </a:rPr>
              <a:t>리듀스</a:t>
            </a:r>
            <a:r>
              <a:rPr lang="ko-KR" altLang="en-US" b="0" i="0" dirty="0">
                <a:solidFill>
                  <a:srgbClr val="757575"/>
                </a:solidFill>
                <a:effectLst/>
                <a:latin typeface="맑은 고딕" panose="020B0503020000020004" pitchFamily="50" charset="-127"/>
                <a:ea typeface="맑은 고딕" panose="020B0503020000020004" pitchFamily="50" charset="-127"/>
              </a:rPr>
              <a:t> 작업이 여러 </a:t>
            </a:r>
            <a:r>
              <a:rPr lang="ko-KR" altLang="en-US" b="0" i="0" dirty="0" err="1">
                <a:solidFill>
                  <a:srgbClr val="757575"/>
                </a:solidFill>
                <a:effectLst/>
                <a:latin typeface="맑은 고딕" panose="020B0503020000020004" pitchFamily="50" charset="-127"/>
                <a:ea typeface="맑은 고딕" panose="020B0503020000020004" pitchFamily="50" charset="-127"/>
              </a:rPr>
              <a:t>머신에서</a:t>
            </a:r>
            <a:r>
              <a:rPr lang="ko-KR" altLang="en-US" b="0" i="0" dirty="0">
                <a:solidFill>
                  <a:srgbClr val="757575"/>
                </a:solidFill>
                <a:effectLst/>
                <a:latin typeface="맑은 고딕" panose="020B0503020000020004" pitchFamily="50" charset="-127"/>
                <a:ea typeface="맑은 고딕" panose="020B0503020000020004" pitchFamily="50" charset="-127"/>
              </a:rPr>
              <a:t> 실행되어도 같은 </a:t>
            </a:r>
            <a:r>
              <a:rPr lang="en-US" altLang="ko-KR" b="0" i="0" dirty="0">
                <a:solidFill>
                  <a:srgbClr val="757575"/>
                </a:solidFill>
                <a:effectLst/>
                <a:latin typeface="맑은 고딕" panose="020B0503020000020004" pitchFamily="50" charset="-127"/>
              </a:rPr>
              <a:t>output </a:t>
            </a:r>
            <a:r>
              <a:rPr lang="ko-KR" altLang="en-US" b="0" i="0" dirty="0">
                <a:solidFill>
                  <a:srgbClr val="757575"/>
                </a:solidFill>
                <a:effectLst/>
                <a:latin typeface="맑은 고딕" panose="020B0503020000020004" pitchFamily="50" charset="-127"/>
                <a:ea typeface="맑은 고딕" panose="020B0503020000020004" pitchFamily="50" charset="-127"/>
              </a:rPr>
              <a:t>파일에 대해 </a:t>
            </a:r>
            <a:r>
              <a:rPr lang="en-US" altLang="ko-KR" b="0" i="0" dirty="0">
                <a:solidFill>
                  <a:srgbClr val="757575"/>
                </a:solidFill>
                <a:effectLst/>
                <a:latin typeface="맑은 고딕" panose="020B0503020000020004" pitchFamily="50" charset="-127"/>
              </a:rPr>
              <a:t>rename call</a:t>
            </a:r>
            <a:r>
              <a:rPr lang="ko-KR" altLang="en-US" b="0" i="0" dirty="0">
                <a:solidFill>
                  <a:srgbClr val="757575"/>
                </a:solidFill>
                <a:effectLst/>
                <a:latin typeface="맑은 고딕" panose="020B0503020000020004" pitchFamily="50" charset="-127"/>
                <a:ea typeface="맑은 고딕" panose="020B0503020000020004" pitchFamily="50" charset="-127"/>
              </a:rPr>
              <a:t>이 일어납니다</a:t>
            </a:r>
            <a:r>
              <a:rPr lang="en-US" altLang="ko-KR" b="0" i="0" dirty="0">
                <a:solidFill>
                  <a:srgbClr val="757575"/>
                </a:solidFill>
                <a:effectLst/>
                <a:latin typeface="맑은 고딕" panose="020B0503020000020004" pitchFamily="50" charset="-127"/>
              </a:rPr>
              <a:t>. final file system state</a:t>
            </a:r>
            <a:r>
              <a:rPr lang="ko-KR" altLang="en-US" b="0" i="0" dirty="0">
                <a:solidFill>
                  <a:srgbClr val="757575"/>
                </a:solidFill>
                <a:effectLst/>
                <a:latin typeface="맑은 고딕" panose="020B0503020000020004" pitchFamily="50" charset="-127"/>
                <a:ea typeface="맑은 고딕" panose="020B0503020000020004" pitchFamily="50" charset="-127"/>
              </a:rPr>
              <a:t>는 하나의 </a:t>
            </a:r>
            <a:r>
              <a:rPr lang="ko-KR" altLang="en-US" b="0" i="0" dirty="0" err="1">
                <a:solidFill>
                  <a:srgbClr val="757575"/>
                </a:solidFill>
                <a:effectLst/>
                <a:latin typeface="맑은 고딕" panose="020B0503020000020004" pitchFamily="50" charset="-127"/>
                <a:ea typeface="맑은 고딕" panose="020B0503020000020004" pitchFamily="50" charset="-127"/>
              </a:rPr>
              <a:t>리듀스</a:t>
            </a:r>
            <a:r>
              <a:rPr lang="ko-KR" altLang="en-US" b="0" i="0" dirty="0">
                <a:solidFill>
                  <a:srgbClr val="757575"/>
                </a:solidFill>
                <a:effectLst/>
                <a:latin typeface="맑은 고딕" panose="020B0503020000020004" pitchFamily="50" charset="-127"/>
                <a:ea typeface="맑은 고딕" panose="020B0503020000020004" pitchFamily="50" charset="-127"/>
              </a:rPr>
              <a:t> 작업에서 만들어진 데이터만 갖고 있도록 보장합니다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대부분의 작업들의 결과는 </a:t>
            </a:r>
            <a:r>
              <a:rPr lang="ko-KR" altLang="en-US" b="0" i="0" dirty="0" err="1">
                <a:solidFill>
                  <a:srgbClr val="757575"/>
                </a:solidFill>
                <a:effectLst/>
                <a:latin typeface="맑은 고딕" panose="020B0503020000020004" pitchFamily="50" charset="-127"/>
                <a:ea typeface="맑은 고딕" panose="020B0503020000020004" pitchFamily="50" charset="-127"/>
              </a:rPr>
              <a:t>정해져있습니다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만약 </a:t>
            </a:r>
            <a:r>
              <a:rPr lang="ko-KR" altLang="en-US" b="0" i="0" dirty="0" err="1">
                <a:solidFill>
                  <a:srgbClr val="757575"/>
                </a:solidFill>
                <a:effectLst/>
                <a:latin typeface="맑은 고딕" panose="020B0503020000020004" pitchFamily="50" charset="-127"/>
                <a:ea typeface="맑은 고딕" panose="020B0503020000020004" pitchFamily="50" charset="-127"/>
              </a:rPr>
              <a:t>맵이나</a:t>
            </a:r>
            <a:r>
              <a:rPr lang="ko-KR" altLang="en-US" b="0" i="0" dirty="0">
                <a:solidFill>
                  <a:srgbClr val="757575"/>
                </a:solidFill>
                <a:effectLst/>
                <a:latin typeface="맑은 고딕" panose="020B0503020000020004" pitchFamily="50" charset="-127"/>
                <a:ea typeface="맑은 고딕" panose="020B0503020000020004" pitchFamily="50" charset="-127"/>
              </a:rPr>
              <a:t> </a:t>
            </a:r>
            <a:r>
              <a:rPr lang="ko-KR" altLang="en-US" b="0" i="0" dirty="0" err="1">
                <a:solidFill>
                  <a:srgbClr val="757575"/>
                </a:solidFill>
                <a:effectLst/>
                <a:latin typeface="맑은 고딕" panose="020B0503020000020004" pitchFamily="50" charset="-127"/>
                <a:ea typeface="맑은 고딕" panose="020B0503020000020004" pitchFamily="50" charset="-127"/>
              </a:rPr>
              <a:t>리듀스</a:t>
            </a:r>
            <a:r>
              <a:rPr lang="ko-KR" altLang="en-US" b="0" i="0" dirty="0">
                <a:solidFill>
                  <a:srgbClr val="757575"/>
                </a:solidFill>
                <a:effectLst/>
                <a:latin typeface="맑은 고딕" panose="020B0503020000020004" pitchFamily="50" charset="-127"/>
                <a:ea typeface="맑은 고딕" panose="020B0503020000020004" pitchFamily="50" charset="-127"/>
              </a:rPr>
              <a:t> 작업이 </a:t>
            </a:r>
            <a:r>
              <a:rPr lang="en-US" altLang="ko-KR" b="0" i="0" dirty="0">
                <a:solidFill>
                  <a:srgbClr val="757575"/>
                </a:solidFill>
                <a:effectLst/>
                <a:latin typeface="맑은 고딕" panose="020B0503020000020004" pitchFamily="50" charset="-127"/>
              </a:rPr>
              <a:t>non-deterministic</a:t>
            </a:r>
            <a:r>
              <a:rPr lang="ko-KR" altLang="en-US" b="0" i="0" dirty="0">
                <a:solidFill>
                  <a:srgbClr val="757575"/>
                </a:solidFill>
                <a:effectLst/>
                <a:latin typeface="맑은 고딕" panose="020B0503020000020004" pitchFamily="50" charset="-127"/>
                <a:ea typeface="맑은 고딕" panose="020B0503020000020004" pitchFamily="50" charset="-127"/>
              </a:rPr>
              <a:t>하다면</a:t>
            </a:r>
            <a:r>
              <a:rPr lang="en-US" altLang="ko-KR" b="0" i="0" dirty="0">
                <a:solidFill>
                  <a:srgbClr val="757575"/>
                </a:solidFill>
                <a:effectLst/>
                <a:latin typeface="맑은 고딕" panose="020B0503020000020004" pitchFamily="50" charset="-127"/>
                <a:ea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즉</a:t>
            </a:r>
            <a:r>
              <a:rPr lang="en-US" altLang="ko-KR" b="0" i="0" dirty="0">
                <a:solidFill>
                  <a:srgbClr val="757575"/>
                </a:solidFill>
                <a:effectLst/>
                <a:latin typeface="맑은 고딕" panose="020B0503020000020004" pitchFamily="50" charset="-127"/>
                <a:ea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결과가 </a:t>
            </a:r>
            <a:r>
              <a:rPr lang="ko-KR" altLang="en-US" b="0" i="0" dirty="0" err="1">
                <a:solidFill>
                  <a:srgbClr val="757575"/>
                </a:solidFill>
                <a:effectLst/>
                <a:latin typeface="맑은 고딕" panose="020B0503020000020004" pitchFamily="50" charset="-127"/>
                <a:ea typeface="맑은 고딕" panose="020B0503020000020004" pitchFamily="50" charset="-127"/>
              </a:rPr>
              <a:t>정해져있지</a:t>
            </a:r>
            <a:r>
              <a:rPr lang="ko-KR" altLang="en-US" b="0" i="0" dirty="0">
                <a:solidFill>
                  <a:srgbClr val="757575"/>
                </a:solidFill>
                <a:effectLst/>
                <a:latin typeface="맑은 고딕" panose="020B0503020000020004" pitchFamily="50" charset="-127"/>
                <a:ea typeface="맑은 고딕" panose="020B0503020000020004" pitchFamily="50" charset="-127"/>
              </a:rPr>
              <a:t> 않다면</a:t>
            </a:r>
            <a:r>
              <a:rPr lang="en-US" altLang="ko-KR" b="0" i="0" dirty="0">
                <a:solidFill>
                  <a:srgbClr val="757575"/>
                </a:solidFill>
                <a:effectLst/>
                <a:latin typeface="맑은 고딕" panose="020B0503020000020004" pitchFamily="50" charset="-127"/>
                <a:ea typeface="맑은 고딕" panose="020B0503020000020004" pitchFamily="50" charset="-127"/>
              </a:rPr>
              <a:t>,</a:t>
            </a:r>
            <a:r>
              <a:rPr lang="ko-KR" altLang="en-US" b="0" i="0" dirty="0">
                <a:solidFill>
                  <a:srgbClr val="757575"/>
                </a:solidFill>
                <a:effectLst/>
                <a:latin typeface="맑은 고딕" panose="020B0503020000020004" pitchFamily="50" charset="-127"/>
                <a:ea typeface="맑은 고딕" panose="020B0503020000020004" pitchFamily="50" charset="-127"/>
              </a:rPr>
              <a:t> </a:t>
            </a:r>
            <a:r>
              <a:rPr lang="en-US" altLang="ko-KR" b="0" i="0" dirty="0">
                <a:solidFill>
                  <a:srgbClr val="757575"/>
                </a:solidFill>
                <a:effectLst/>
                <a:latin typeface="맑은 고딕" panose="020B0503020000020004" pitchFamily="50" charset="-127"/>
              </a:rPr>
              <a:t>weaker but reasonable semantics</a:t>
            </a:r>
            <a:r>
              <a:rPr lang="ko-KR" altLang="en-US" b="0" i="0" dirty="0">
                <a:solidFill>
                  <a:srgbClr val="757575"/>
                </a:solidFill>
                <a:effectLst/>
                <a:latin typeface="맑은 고딕" panose="020B0503020000020004" pitchFamily="50" charset="-127"/>
                <a:ea typeface="맑은 고딕" panose="020B0503020000020004" pitchFamily="50" charset="-127"/>
              </a:rPr>
              <a:t>를 제공합니다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rPr>
              <a:t>이는 </a:t>
            </a:r>
            <a:r>
              <a:rPr lang="ko-KR" altLang="en-US" b="0" i="0" dirty="0">
                <a:solidFill>
                  <a:srgbClr val="757575"/>
                </a:solidFill>
                <a:effectLst/>
                <a:latin typeface="맑은 고딕" panose="020B0503020000020004" pitchFamily="50" charset="-127"/>
                <a:ea typeface="맑은 고딕" panose="020B0503020000020004" pitchFamily="50" charset="-127"/>
              </a:rPr>
              <a:t>만약 맵 작업 </a:t>
            </a:r>
            <a:r>
              <a:rPr lang="en-US" altLang="ko-KR" b="0" i="0" dirty="0">
                <a:solidFill>
                  <a:srgbClr val="757575"/>
                </a:solidFill>
                <a:effectLst/>
                <a:latin typeface="맑은 고딕" panose="020B0503020000020004" pitchFamily="50" charset="-127"/>
              </a:rPr>
              <a:t>M</a:t>
            </a:r>
            <a:r>
              <a:rPr lang="ko-KR" altLang="en-US" b="0" i="0" dirty="0">
                <a:solidFill>
                  <a:srgbClr val="757575"/>
                </a:solidFill>
                <a:effectLst/>
                <a:latin typeface="맑은 고딕" panose="020B0503020000020004" pitchFamily="50" charset="-127"/>
                <a:ea typeface="맑은 고딕" panose="020B0503020000020004" pitchFamily="50" charset="-127"/>
              </a:rPr>
              <a:t>과 </a:t>
            </a:r>
            <a:r>
              <a:rPr lang="ko-KR" altLang="en-US" b="0" i="0" dirty="0" err="1">
                <a:solidFill>
                  <a:srgbClr val="757575"/>
                </a:solidFill>
                <a:effectLst/>
                <a:latin typeface="맑은 고딕" panose="020B0503020000020004" pitchFamily="50" charset="-127"/>
                <a:ea typeface="맑은 고딕" panose="020B0503020000020004" pitchFamily="50" charset="-127"/>
              </a:rPr>
              <a:t>리듀스</a:t>
            </a:r>
            <a:r>
              <a:rPr lang="ko-KR" altLang="en-US" b="0" i="0" dirty="0">
                <a:solidFill>
                  <a:srgbClr val="757575"/>
                </a:solidFill>
                <a:effectLst/>
                <a:latin typeface="맑은 고딕" panose="020B0503020000020004" pitchFamily="50" charset="-127"/>
                <a:ea typeface="맑은 고딕" panose="020B0503020000020004" pitchFamily="50" charset="-127"/>
              </a:rPr>
              <a:t> 작업 </a:t>
            </a:r>
            <a:r>
              <a:rPr lang="en-US" altLang="ko-KR" b="0" i="0" dirty="0">
                <a:solidFill>
                  <a:srgbClr val="757575"/>
                </a:solidFill>
                <a:effectLst/>
                <a:latin typeface="맑은 고딕" panose="020B0503020000020004" pitchFamily="50" charset="-127"/>
              </a:rPr>
              <a:t>R1, R2</a:t>
            </a:r>
            <a:r>
              <a:rPr lang="ko-KR" altLang="en-US" b="0" i="0" dirty="0">
                <a:solidFill>
                  <a:srgbClr val="757575"/>
                </a:solidFill>
                <a:effectLst/>
                <a:latin typeface="맑은 고딕" panose="020B0503020000020004" pitchFamily="50" charset="-127"/>
                <a:ea typeface="맑은 고딕" panose="020B0503020000020004" pitchFamily="50" charset="-127"/>
              </a:rPr>
              <a:t>가 있다면 </a:t>
            </a:r>
            <a:r>
              <a:rPr lang="en-US" altLang="ko-KR" b="0" i="0" dirty="0">
                <a:solidFill>
                  <a:srgbClr val="757575"/>
                </a:solidFill>
                <a:effectLst/>
                <a:latin typeface="맑은 고딕" panose="020B0503020000020004" pitchFamily="50" charset="-127"/>
              </a:rPr>
              <a:t>R1</a:t>
            </a:r>
            <a:r>
              <a:rPr lang="ko-KR" altLang="en-US" b="0" i="0" dirty="0">
                <a:solidFill>
                  <a:srgbClr val="757575"/>
                </a:solidFill>
                <a:effectLst/>
                <a:latin typeface="맑은 고딕" panose="020B0503020000020004" pitchFamily="50" charset="-127"/>
                <a:ea typeface="맑은 고딕" panose="020B0503020000020004" pitchFamily="50" charset="-127"/>
              </a:rPr>
              <a:t>은 어떤 </a:t>
            </a:r>
            <a:r>
              <a:rPr lang="en-US" altLang="ko-KR" b="0" i="0" dirty="0">
                <a:solidFill>
                  <a:srgbClr val="757575"/>
                </a:solidFill>
                <a:effectLst/>
                <a:latin typeface="맑은 고딕" panose="020B0503020000020004" pitchFamily="50" charset="-127"/>
              </a:rPr>
              <a:t>M</a:t>
            </a:r>
            <a:r>
              <a:rPr lang="ko-KR" altLang="en-US" b="0" i="0" dirty="0">
                <a:solidFill>
                  <a:srgbClr val="757575"/>
                </a:solidFill>
                <a:effectLst/>
                <a:latin typeface="맑은 고딕" panose="020B0503020000020004" pitchFamily="50" charset="-127"/>
                <a:ea typeface="맑은 고딕" panose="020B0503020000020004" pitchFamily="50" charset="-127"/>
              </a:rPr>
              <a:t>의 결과를 읽고 </a:t>
            </a:r>
            <a:r>
              <a:rPr lang="en-US" altLang="ko-KR" b="0" i="0" dirty="0">
                <a:solidFill>
                  <a:srgbClr val="757575"/>
                </a:solidFill>
                <a:effectLst/>
                <a:latin typeface="맑은 고딕" panose="020B0503020000020004" pitchFamily="50" charset="-127"/>
              </a:rPr>
              <a:t>R2</a:t>
            </a:r>
            <a:r>
              <a:rPr lang="ko-KR" altLang="en-US" b="0" i="0" dirty="0">
                <a:solidFill>
                  <a:srgbClr val="757575"/>
                </a:solidFill>
                <a:effectLst/>
                <a:latin typeface="맑은 고딕" panose="020B0503020000020004" pitchFamily="50" charset="-127"/>
                <a:ea typeface="맑은 고딕" panose="020B0503020000020004" pitchFamily="50" charset="-127"/>
              </a:rPr>
              <a:t>는 다른 </a:t>
            </a:r>
            <a:r>
              <a:rPr lang="en-US" altLang="ko-KR" b="0" i="0" dirty="0">
                <a:solidFill>
                  <a:srgbClr val="757575"/>
                </a:solidFill>
                <a:effectLst/>
                <a:latin typeface="맑은 고딕" panose="020B0503020000020004" pitchFamily="50" charset="-127"/>
              </a:rPr>
              <a:t>M</a:t>
            </a:r>
            <a:r>
              <a:rPr lang="ko-KR" altLang="en-US" b="0" i="0" dirty="0">
                <a:solidFill>
                  <a:srgbClr val="757575"/>
                </a:solidFill>
                <a:effectLst/>
                <a:latin typeface="맑은 고딕" panose="020B0503020000020004" pitchFamily="50" charset="-127"/>
                <a:ea typeface="맑은 고딕" panose="020B0503020000020004" pitchFamily="50" charset="-127"/>
              </a:rPr>
              <a:t>의 결과를 읽을 수도 있기 때문에 </a:t>
            </a:r>
            <a:r>
              <a:rPr lang="en-US" altLang="ko-KR" b="0" i="0" dirty="0">
                <a:solidFill>
                  <a:srgbClr val="757575"/>
                </a:solidFill>
                <a:effectLst/>
                <a:latin typeface="맑은 고딕" panose="020B0503020000020004" pitchFamily="50" charset="-127"/>
              </a:rPr>
              <a:t>weaker semantics</a:t>
            </a:r>
            <a:r>
              <a:rPr lang="ko-KR" altLang="en-US" b="0" i="0" dirty="0">
                <a:solidFill>
                  <a:srgbClr val="757575"/>
                </a:solidFill>
                <a:effectLst/>
                <a:latin typeface="맑은 고딕" panose="020B0503020000020004" pitchFamily="50" charset="-127"/>
                <a:ea typeface="맑은 고딕" panose="020B0503020000020004" pitchFamily="50" charset="-127"/>
              </a:rPr>
              <a:t>가 발생시킨다고 합니다</a:t>
            </a:r>
            <a:r>
              <a:rPr lang="en-US" altLang="ko-KR" b="0" i="0" dirty="0">
                <a:solidFill>
                  <a:srgbClr val="757575"/>
                </a:solidFill>
                <a:effectLst/>
                <a:latin typeface="맑은 고딕" panose="020B0503020000020004" pitchFamily="50" charset="-127"/>
              </a:rPr>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10</a:t>
            </a:fld>
            <a:endParaRPr kumimoji="1" lang="ko-KR" altLang="en-US"/>
          </a:p>
        </p:txBody>
      </p:sp>
    </p:spTree>
    <p:extLst>
      <p:ext uri="{BB962C8B-B14F-4D97-AF65-F5344CB8AC3E}">
        <p14:creationId xmlns:p14="http://schemas.microsoft.com/office/powerpoint/2010/main" val="3078780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757575"/>
                </a:solidFill>
                <a:effectLst/>
                <a:latin typeface="맑은 고딕" panose="020B0503020000020004" pitchFamily="50" charset="-127"/>
              </a:rPr>
              <a:t>다음은 업무 </a:t>
            </a:r>
            <a:r>
              <a:rPr lang="ko-KR" altLang="en-US" b="0" i="0" dirty="0" err="1">
                <a:solidFill>
                  <a:srgbClr val="757575"/>
                </a:solidFill>
                <a:effectLst/>
                <a:latin typeface="맑은 고딕" panose="020B0503020000020004" pitchFamily="50" charset="-127"/>
              </a:rPr>
              <a:t>세분성</a:t>
            </a:r>
            <a:r>
              <a:rPr lang="en-US" altLang="ko-KR" b="0" i="0" dirty="0">
                <a:solidFill>
                  <a:srgbClr val="757575"/>
                </a:solidFill>
                <a:effectLst/>
                <a:latin typeface="맑은 고딕" panose="020B0503020000020004" pitchFamily="50" charset="-127"/>
              </a:rPr>
              <a:t>, Task Granularity</a:t>
            </a:r>
            <a:r>
              <a:rPr lang="ko-KR" altLang="en-US" b="0" i="0" dirty="0">
                <a:solidFill>
                  <a:srgbClr val="757575"/>
                </a:solidFill>
                <a:effectLst/>
                <a:latin typeface="맑은 고딕" panose="020B0503020000020004" pitchFamily="50" charset="-127"/>
              </a:rPr>
              <a:t>입니다</a:t>
            </a:r>
            <a:r>
              <a:rPr lang="en-US" altLang="ko-KR" b="0" i="0" dirty="0">
                <a:solidFill>
                  <a:srgbClr val="757575"/>
                </a:solidFill>
                <a:effectLst/>
                <a:latin typeface="맑은 고딕" panose="020B0503020000020004" pitchFamily="50" charset="-127"/>
              </a:rPr>
              <a:t>. Map</a:t>
            </a:r>
            <a:r>
              <a:rPr lang="ko-KR" altLang="en-US" b="0" i="0" dirty="0">
                <a:solidFill>
                  <a:srgbClr val="757575"/>
                </a:solidFill>
                <a:effectLst/>
                <a:latin typeface="맑은 고딕" panose="020B0503020000020004" pitchFamily="50" charset="-127"/>
              </a:rPr>
              <a:t>과 </a:t>
            </a:r>
            <a:r>
              <a:rPr lang="en-US" altLang="ko-KR" b="0" i="0" dirty="0">
                <a:solidFill>
                  <a:srgbClr val="757575"/>
                </a:solidFill>
                <a:effectLst/>
                <a:latin typeface="맑은 고딕" panose="020B0503020000020004" pitchFamily="50" charset="-127"/>
              </a:rPr>
              <a:t>Reduce</a:t>
            </a:r>
            <a:r>
              <a:rPr lang="ko-KR" altLang="en-US" b="0" i="0" dirty="0">
                <a:solidFill>
                  <a:srgbClr val="757575"/>
                </a:solidFill>
                <a:effectLst/>
                <a:latin typeface="맑은 고딕" panose="020B0503020000020004" pitchFamily="50" charset="-127"/>
              </a:rPr>
              <a:t>에 들어가는 데이터인 </a:t>
            </a:r>
            <a:r>
              <a:rPr lang="en-US" altLang="ko-KR" b="0" i="0" dirty="0">
                <a:solidFill>
                  <a:srgbClr val="757575"/>
                </a:solidFill>
                <a:effectLst/>
                <a:latin typeface="맑은 고딕" panose="020B0503020000020004" pitchFamily="50" charset="-127"/>
              </a:rPr>
              <a:t>M</a:t>
            </a:r>
            <a:r>
              <a:rPr lang="ko-KR" altLang="en-US" b="0" i="0" dirty="0">
                <a:solidFill>
                  <a:srgbClr val="757575"/>
                </a:solidFill>
                <a:effectLst/>
                <a:latin typeface="맑은 고딕" panose="020B0503020000020004" pitchFamily="50" charset="-127"/>
                <a:ea typeface="맑은 고딕" panose="020B0503020000020004" pitchFamily="50" charset="-127"/>
              </a:rPr>
              <a:t>과 </a:t>
            </a:r>
            <a:r>
              <a:rPr lang="en-US" altLang="ko-KR" b="0" i="0" dirty="0">
                <a:solidFill>
                  <a:srgbClr val="757575"/>
                </a:solidFill>
                <a:effectLst/>
                <a:latin typeface="맑은 고딕" panose="020B0503020000020004" pitchFamily="50" charset="-127"/>
              </a:rPr>
              <a:t>R</a:t>
            </a:r>
            <a:r>
              <a:rPr lang="ko-KR" altLang="en-US" b="0" i="0" dirty="0">
                <a:solidFill>
                  <a:srgbClr val="757575"/>
                </a:solidFill>
                <a:effectLst/>
                <a:latin typeface="맑은 고딕" panose="020B0503020000020004" pitchFamily="50" charset="-127"/>
                <a:ea typeface="맑은 고딕" panose="020B0503020000020004" pitchFamily="50" charset="-127"/>
              </a:rPr>
              <a:t>이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의 수보다 훨씬 많을수록 이상적이라고 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그럴수록 동적인 로드 </a:t>
            </a:r>
            <a:r>
              <a:rPr lang="ko-KR" altLang="en-US" b="0" i="0" dirty="0" err="1">
                <a:solidFill>
                  <a:srgbClr val="757575"/>
                </a:solidFill>
                <a:effectLst/>
                <a:latin typeface="맑은 고딕" panose="020B0503020000020004" pitchFamily="50" charset="-127"/>
                <a:ea typeface="맑은 고딕" panose="020B0503020000020004" pitchFamily="50" charset="-127"/>
              </a:rPr>
              <a:t>밸런싱이</a:t>
            </a:r>
            <a:r>
              <a:rPr lang="ko-KR" altLang="en-US" b="0" i="0" dirty="0">
                <a:solidFill>
                  <a:srgbClr val="757575"/>
                </a:solidFill>
                <a:effectLst/>
                <a:latin typeface="맑은 고딕" panose="020B0503020000020004" pitchFamily="50" charset="-127"/>
                <a:ea typeface="맑은 고딕" panose="020B0503020000020004" pitchFamily="50" charset="-127"/>
              </a:rPr>
              <a:t> 가능해지고 </a:t>
            </a:r>
            <a:r>
              <a:rPr lang="en-US" altLang="ko-KR" b="0" i="0" dirty="0">
                <a:solidFill>
                  <a:srgbClr val="757575"/>
                </a:solidFill>
                <a:effectLst/>
                <a:latin typeface="맑은 고딕" panose="020B0503020000020004" pitchFamily="50" charset="-127"/>
              </a:rPr>
              <a:t>worker fail</a:t>
            </a:r>
            <a:r>
              <a:rPr lang="ko-KR" altLang="en-US" b="0" i="0" dirty="0">
                <a:solidFill>
                  <a:srgbClr val="757575"/>
                </a:solidFill>
                <a:effectLst/>
                <a:latin typeface="맑은 고딕" panose="020B0503020000020004" pitchFamily="50" charset="-127"/>
                <a:ea typeface="맑은 고딕" panose="020B0503020000020004" pitchFamily="50" charset="-127"/>
              </a:rPr>
              <a:t>이 일어나도 </a:t>
            </a:r>
            <a:r>
              <a:rPr lang="en-US" altLang="ko-KR" b="0" i="0" dirty="0">
                <a:solidFill>
                  <a:srgbClr val="757575"/>
                </a:solidFill>
                <a:effectLst/>
                <a:latin typeface="맑은 고딕" panose="020B0503020000020004" pitchFamily="50" charset="-127"/>
              </a:rPr>
              <a:t>fail</a:t>
            </a:r>
            <a:r>
              <a:rPr lang="ko-KR" altLang="en-US" b="0" i="0" dirty="0">
                <a:solidFill>
                  <a:srgbClr val="757575"/>
                </a:solidFill>
                <a:effectLst/>
                <a:latin typeface="맑은 고딕" panose="020B0503020000020004" pitchFamily="50" charset="-127"/>
                <a:ea typeface="맑은 고딕" panose="020B0503020000020004" pitchFamily="50" charset="-127"/>
              </a:rPr>
              <a:t>된 작업들이 다른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들에게 나눠질 수 있기에 빠른 회복이 가능하기 때문입니다</a:t>
            </a:r>
            <a:r>
              <a:rPr lang="en-US" altLang="ko-KR" b="0" i="0" dirty="0">
                <a:solidFill>
                  <a:srgbClr val="757575"/>
                </a:solidFill>
                <a:effectLst/>
                <a:latin typeface="맑은 고딕" panose="020B0503020000020004" pitchFamily="50" charset="-127"/>
              </a:rPr>
              <a:t>.</a:t>
            </a:r>
          </a:p>
          <a:p>
            <a:r>
              <a:rPr lang="ko-KR" altLang="en-US" b="0" i="0" dirty="0">
                <a:solidFill>
                  <a:srgbClr val="757575"/>
                </a:solidFill>
                <a:effectLst/>
                <a:latin typeface="맑은 고딕" panose="020B0503020000020004" pitchFamily="50" charset="-127"/>
                <a:ea typeface="맑은 고딕" panose="020B0503020000020004" pitchFamily="50" charset="-127"/>
              </a:rPr>
              <a:t>하지만 마스터는 </a:t>
            </a:r>
            <a:r>
              <a:rPr lang="en-US" altLang="ko-KR" b="0" i="0" dirty="0">
                <a:solidFill>
                  <a:srgbClr val="757575"/>
                </a:solidFill>
                <a:effectLst/>
                <a:latin typeface="맑은 고딕" panose="020B0503020000020004" pitchFamily="50" charset="-127"/>
              </a:rPr>
              <a:t>O(M+R)</a:t>
            </a:r>
            <a:r>
              <a:rPr lang="ko-KR" altLang="en-US" b="0" i="0" dirty="0">
                <a:solidFill>
                  <a:srgbClr val="757575"/>
                </a:solidFill>
                <a:effectLst/>
                <a:latin typeface="맑은 고딕" panose="020B0503020000020004" pitchFamily="50" charset="-127"/>
                <a:ea typeface="맑은 고딕" panose="020B0503020000020004" pitchFamily="50" charset="-127"/>
              </a:rPr>
              <a:t>의 스케줄링 결정을 </a:t>
            </a:r>
            <a:r>
              <a:rPr lang="ko-KR" altLang="en-US" b="0" i="0" dirty="0" err="1">
                <a:solidFill>
                  <a:srgbClr val="757575"/>
                </a:solidFill>
                <a:effectLst/>
                <a:latin typeface="맑은 고딕" panose="020B0503020000020004" pitchFamily="50" charset="-127"/>
                <a:ea typeface="맑은 고딕" panose="020B0503020000020004" pitchFamily="50" charset="-127"/>
              </a:rPr>
              <a:t>해야하고</a:t>
            </a:r>
            <a:r>
              <a:rPr lang="ko-KR" altLang="en-US" b="0" i="0" dirty="0">
                <a:solidFill>
                  <a:srgbClr val="757575"/>
                </a:solidFill>
                <a:effectLst/>
                <a:latin typeface="맑은 고딕" panose="020B0503020000020004" pitchFamily="50" charset="-127"/>
                <a:ea typeface="맑은 고딕" panose="020B0503020000020004" pitchFamily="50" charset="-127"/>
              </a:rPr>
              <a:t> </a:t>
            </a:r>
            <a:r>
              <a:rPr lang="en-US" altLang="ko-KR" b="0" i="0" dirty="0">
                <a:solidFill>
                  <a:srgbClr val="757575"/>
                </a:solidFill>
                <a:effectLst/>
                <a:latin typeface="맑은 고딕" panose="020B0503020000020004" pitchFamily="50" charset="-127"/>
              </a:rPr>
              <a:t>O(M*R)</a:t>
            </a:r>
            <a:r>
              <a:rPr lang="ko-KR" altLang="en-US" b="0" i="0" dirty="0">
                <a:solidFill>
                  <a:srgbClr val="757575"/>
                </a:solidFill>
                <a:effectLst/>
                <a:latin typeface="맑은 고딕" panose="020B0503020000020004" pitchFamily="50" charset="-127"/>
                <a:ea typeface="맑은 고딕" panose="020B0503020000020004" pitchFamily="50" charset="-127"/>
              </a:rPr>
              <a:t>의 상태를 </a:t>
            </a:r>
            <a:r>
              <a:rPr lang="ko-KR" altLang="en-US" b="0" i="0" dirty="0" err="1">
                <a:solidFill>
                  <a:srgbClr val="757575"/>
                </a:solidFill>
                <a:effectLst/>
                <a:latin typeface="맑은 고딕" panose="020B0503020000020004" pitchFamily="50" charset="-127"/>
                <a:ea typeface="맑은 고딕" panose="020B0503020000020004" pitchFamily="50" charset="-127"/>
              </a:rPr>
              <a:t>저장해야하기</a:t>
            </a:r>
            <a:r>
              <a:rPr lang="ko-KR" altLang="en-US" b="0" i="0" dirty="0">
                <a:solidFill>
                  <a:srgbClr val="757575"/>
                </a:solidFill>
                <a:effectLst/>
                <a:latin typeface="맑은 고딕" panose="020B0503020000020004" pitchFamily="50" charset="-127"/>
                <a:ea typeface="맑은 고딕" panose="020B0503020000020004" pitchFamily="50" charset="-127"/>
              </a:rPr>
              <a:t> 때문에 </a:t>
            </a:r>
            <a:r>
              <a:rPr lang="en-US" altLang="ko-KR" b="0" i="0" dirty="0">
                <a:solidFill>
                  <a:srgbClr val="757575"/>
                </a:solidFill>
                <a:effectLst/>
                <a:latin typeface="맑은 고딕" panose="020B0503020000020004" pitchFamily="50" charset="-127"/>
              </a:rPr>
              <a:t>M</a:t>
            </a:r>
            <a:r>
              <a:rPr lang="ko-KR" altLang="en-US" b="0" i="0" dirty="0">
                <a:solidFill>
                  <a:srgbClr val="757575"/>
                </a:solidFill>
                <a:effectLst/>
                <a:latin typeface="맑은 고딕" panose="020B0503020000020004" pitchFamily="50" charset="-127"/>
                <a:ea typeface="맑은 고딕" panose="020B0503020000020004" pitchFamily="50" charset="-127"/>
              </a:rPr>
              <a:t>과 </a:t>
            </a:r>
            <a:r>
              <a:rPr lang="en-US" altLang="ko-KR" b="0" i="0" dirty="0">
                <a:solidFill>
                  <a:srgbClr val="757575"/>
                </a:solidFill>
                <a:effectLst/>
                <a:latin typeface="맑은 고딕" panose="020B0503020000020004" pitchFamily="50" charset="-127"/>
              </a:rPr>
              <a:t>R</a:t>
            </a:r>
            <a:r>
              <a:rPr lang="ko-KR" altLang="en-US" b="0" i="0" dirty="0">
                <a:solidFill>
                  <a:srgbClr val="757575"/>
                </a:solidFill>
                <a:effectLst/>
                <a:latin typeface="맑은 고딕" panose="020B0503020000020004" pitchFamily="50" charset="-127"/>
                <a:ea typeface="맑은 고딕" panose="020B0503020000020004" pitchFamily="50" charset="-127"/>
              </a:rPr>
              <a:t>이 커지는 데에는 한계가 있습니다</a:t>
            </a:r>
            <a:r>
              <a:rPr lang="en-US" altLang="ko-KR" b="0" i="0" dirty="0">
                <a:solidFill>
                  <a:srgbClr val="757575"/>
                </a:solidFill>
                <a:effectLst/>
                <a:latin typeface="맑은 고딕" panose="020B0503020000020004" pitchFamily="50" charset="-127"/>
              </a:rPr>
              <a:t>.</a:t>
            </a:r>
          </a:p>
          <a:p>
            <a:r>
              <a:rPr lang="ko-KR" altLang="en-US" b="0" i="0" dirty="0">
                <a:solidFill>
                  <a:srgbClr val="757575"/>
                </a:solidFill>
                <a:effectLst/>
                <a:latin typeface="맑은 고딕" panose="020B0503020000020004" pitchFamily="50" charset="-127"/>
                <a:ea typeface="맑은 고딕" panose="020B0503020000020004" pitchFamily="50" charset="-127"/>
              </a:rPr>
              <a:t>또한 </a:t>
            </a:r>
            <a:r>
              <a:rPr lang="ko-KR" altLang="en-US" b="0" i="0" dirty="0" err="1">
                <a:solidFill>
                  <a:srgbClr val="757575"/>
                </a:solidFill>
                <a:effectLst/>
                <a:latin typeface="맑은 고딕" panose="020B0503020000020004" pitchFamily="50" charset="-127"/>
                <a:ea typeface="맑은 고딕" panose="020B0503020000020004" pitchFamily="50" charset="-127"/>
              </a:rPr>
              <a:t>리듀스</a:t>
            </a:r>
            <a:r>
              <a:rPr lang="ko-KR" altLang="en-US" b="0" i="0" dirty="0">
                <a:solidFill>
                  <a:srgbClr val="757575"/>
                </a:solidFill>
                <a:effectLst/>
                <a:latin typeface="맑은 고딕" panose="020B0503020000020004" pitchFamily="50" charset="-127"/>
                <a:ea typeface="맑은 고딕" panose="020B0503020000020004" pitchFamily="50" charset="-127"/>
              </a:rPr>
              <a:t> 작업은 각각 별개의 결과 파일로 생성되기 때문에 </a:t>
            </a:r>
            <a:r>
              <a:rPr lang="en-US" altLang="ko-KR" b="0" i="0" dirty="0">
                <a:solidFill>
                  <a:srgbClr val="757575"/>
                </a:solidFill>
                <a:effectLst/>
                <a:latin typeface="맑은 고딕" panose="020B0503020000020004" pitchFamily="50" charset="-127"/>
              </a:rPr>
              <a:t>R</a:t>
            </a:r>
            <a:r>
              <a:rPr lang="ko-KR" altLang="en-US" b="0" i="0" dirty="0">
                <a:solidFill>
                  <a:srgbClr val="757575"/>
                </a:solidFill>
                <a:effectLst/>
                <a:latin typeface="맑은 고딕" panose="020B0503020000020004" pitchFamily="50" charset="-127"/>
                <a:ea typeface="맑은 고딕" panose="020B0503020000020004" pitchFamily="50" charset="-127"/>
              </a:rPr>
              <a:t>은 사용자 자체적으로 제한을 둡니다</a:t>
            </a:r>
            <a:r>
              <a:rPr lang="en-US" altLang="ko-KR" b="0" i="0" dirty="0">
                <a:solidFill>
                  <a:srgbClr val="757575"/>
                </a:solidFill>
                <a:effectLst/>
                <a:latin typeface="맑은 고딕" panose="020B0503020000020004" pitchFamily="50" charset="-127"/>
              </a:rPr>
              <a:t>.</a:t>
            </a:r>
          </a:p>
          <a:p>
            <a:r>
              <a:rPr lang="ko-KR" altLang="en-US" b="0" i="0" dirty="0">
                <a:solidFill>
                  <a:srgbClr val="757575"/>
                </a:solidFill>
                <a:effectLst/>
                <a:latin typeface="맑은 고딕" panose="020B0503020000020004" pitchFamily="50" charset="-127"/>
                <a:ea typeface="맑은 고딕" panose="020B0503020000020004" pitchFamily="50" charset="-127"/>
              </a:rPr>
              <a:t>따라서 통상적으로 </a:t>
            </a:r>
            <a:r>
              <a:rPr lang="en-US" altLang="ko-KR" b="0" i="0" dirty="0">
                <a:solidFill>
                  <a:srgbClr val="757575"/>
                </a:solidFill>
                <a:effectLst/>
                <a:latin typeface="맑은 고딕" panose="020B0503020000020004" pitchFamily="50" charset="-127"/>
              </a:rPr>
              <a:t>M</a:t>
            </a:r>
            <a:r>
              <a:rPr lang="ko-KR" altLang="en-US" b="0" i="0" dirty="0">
                <a:solidFill>
                  <a:srgbClr val="757575"/>
                </a:solidFill>
                <a:effectLst/>
                <a:latin typeface="맑은 고딕" panose="020B0503020000020004" pitchFamily="50" charset="-127"/>
                <a:ea typeface="맑은 고딕" panose="020B0503020000020004" pitchFamily="50" charset="-127"/>
              </a:rPr>
              <a:t>은 각각이 대략</a:t>
            </a:r>
            <a:r>
              <a:rPr lang="ko-KR" altLang="en-US" b="0" i="0" dirty="0">
                <a:solidFill>
                  <a:srgbClr val="757575"/>
                </a:solidFill>
                <a:effectLst/>
                <a:latin typeface="맑은 고딕" panose="020B0503020000020004" pitchFamily="50" charset="-127"/>
              </a:rPr>
              <a:t> </a:t>
            </a:r>
            <a:r>
              <a:rPr lang="en-US" altLang="ko-KR" b="0" i="0" dirty="0">
                <a:solidFill>
                  <a:srgbClr val="757575"/>
                </a:solidFill>
                <a:effectLst/>
                <a:latin typeface="맑은 고딕" panose="020B0503020000020004" pitchFamily="50" charset="-127"/>
              </a:rPr>
              <a:t>16~64MB</a:t>
            </a:r>
            <a:r>
              <a:rPr lang="ko-KR" altLang="en-US" b="0" i="0" dirty="0">
                <a:solidFill>
                  <a:srgbClr val="757575"/>
                </a:solidFill>
                <a:effectLst/>
                <a:latin typeface="맑은 고딕" panose="020B0503020000020004" pitchFamily="50" charset="-127"/>
                <a:ea typeface="맑은 고딕" panose="020B0503020000020004" pitchFamily="50" charset="-127"/>
              </a:rPr>
              <a:t>가 되도록 골라서 </a:t>
            </a:r>
            <a:r>
              <a:rPr lang="en-US" altLang="ko-KR" b="0" i="0" dirty="0">
                <a:solidFill>
                  <a:srgbClr val="757575"/>
                </a:solidFill>
                <a:effectLst/>
                <a:latin typeface="맑은 고딕" panose="020B0503020000020004" pitchFamily="50" charset="-127"/>
              </a:rPr>
              <a:t>locality</a:t>
            </a:r>
            <a:r>
              <a:rPr lang="ko-KR" altLang="en-US" b="0" i="0" dirty="0">
                <a:solidFill>
                  <a:srgbClr val="757575"/>
                </a:solidFill>
                <a:effectLst/>
                <a:latin typeface="맑은 고딕" panose="020B0503020000020004" pitchFamily="50" charset="-127"/>
                <a:ea typeface="맑은 고딕" panose="020B0503020000020004" pitchFamily="50" charset="-127"/>
              </a:rPr>
              <a:t>가 효율적으로 활용될 수 있도록 한다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그리고 </a:t>
            </a:r>
            <a:r>
              <a:rPr lang="en-US" altLang="ko-KR" b="0" i="0" dirty="0">
                <a:solidFill>
                  <a:srgbClr val="757575"/>
                </a:solidFill>
                <a:effectLst/>
                <a:latin typeface="맑은 고딕" panose="020B0503020000020004" pitchFamily="50" charset="-127"/>
              </a:rPr>
              <a:t>R</a:t>
            </a:r>
            <a:r>
              <a:rPr lang="ko-KR" altLang="en-US" b="0" i="0" dirty="0">
                <a:solidFill>
                  <a:srgbClr val="757575"/>
                </a:solidFill>
                <a:effectLst/>
                <a:latin typeface="맑은 고딕" panose="020B0503020000020004" pitchFamily="50" charset="-127"/>
                <a:ea typeface="맑은 고딕" panose="020B0503020000020004" pitchFamily="50" charset="-127"/>
              </a:rPr>
              <a:t>은 </a:t>
            </a:r>
            <a:r>
              <a:rPr lang="en-US" altLang="ko-KR" b="0" i="0" dirty="0">
                <a:solidFill>
                  <a:srgbClr val="757575"/>
                </a:solidFill>
                <a:effectLst/>
                <a:latin typeface="맑은 고딕" panose="020B0503020000020004" pitchFamily="50" charset="-127"/>
              </a:rPr>
              <a:t>worker </a:t>
            </a:r>
            <a:r>
              <a:rPr lang="ko-KR" altLang="en-US" b="0" i="0" dirty="0">
                <a:solidFill>
                  <a:srgbClr val="757575"/>
                </a:solidFill>
                <a:effectLst/>
                <a:latin typeface="맑은 고딕" panose="020B0503020000020004" pitchFamily="50" charset="-127"/>
                <a:ea typeface="맑은 고딕" panose="020B0503020000020004" pitchFamily="50" charset="-127"/>
              </a:rPr>
              <a:t>수의</a:t>
            </a:r>
            <a:r>
              <a:rPr lang="ko-KR" altLang="en-US" b="0" i="0" dirty="0">
                <a:solidFill>
                  <a:srgbClr val="757575"/>
                </a:solidFill>
                <a:effectLst/>
                <a:latin typeface="맑은 고딕" panose="020B0503020000020004" pitchFamily="50" charset="-127"/>
              </a:rPr>
              <a:t> </a:t>
            </a:r>
            <a:r>
              <a:rPr lang="en-US" altLang="ko-KR" b="0" i="0" dirty="0">
                <a:solidFill>
                  <a:srgbClr val="757575"/>
                </a:solidFill>
                <a:effectLst/>
                <a:latin typeface="맑은 고딕" panose="020B0503020000020004" pitchFamily="50" charset="-127"/>
              </a:rPr>
              <a:t>2~3</a:t>
            </a:r>
            <a:r>
              <a:rPr lang="ko-KR" altLang="en-US" b="0" i="0" dirty="0">
                <a:solidFill>
                  <a:srgbClr val="757575"/>
                </a:solidFill>
                <a:effectLst/>
                <a:latin typeface="맑은 고딕" panose="020B0503020000020004" pitchFamily="50" charset="-127"/>
                <a:ea typeface="맑은 고딕" panose="020B0503020000020004" pitchFamily="50" charset="-127"/>
              </a:rPr>
              <a:t>배 정도로 설정한다</a:t>
            </a:r>
            <a:r>
              <a:rPr lang="en-US" altLang="ko-KR" b="0" i="0" dirty="0">
                <a:solidFill>
                  <a:srgbClr val="757575"/>
                </a:solidFill>
                <a:effectLst/>
                <a:latin typeface="맑은 고딕" panose="020B0503020000020004" pitchFamily="50" charset="-127"/>
              </a:rPr>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11</a:t>
            </a:fld>
            <a:endParaRPr kumimoji="1" lang="ko-KR" altLang="en-US"/>
          </a:p>
        </p:txBody>
      </p:sp>
    </p:spTree>
    <p:extLst>
      <p:ext uri="{BB962C8B-B14F-4D97-AF65-F5344CB8AC3E}">
        <p14:creationId xmlns:p14="http://schemas.microsoft.com/office/powerpoint/2010/main" val="664426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757575"/>
                </a:solidFill>
                <a:effectLst/>
                <a:latin typeface="맑은 고딕" panose="020B0503020000020004" pitchFamily="50" charset="-127"/>
                <a:ea typeface="맑은 고딕" panose="020B0503020000020004" pitchFamily="50" charset="-127"/>
              </a:rPr>
              <a:t>다음은 </a:t>
            </a:r>
            <a:r>
              <a:rPr lang="en-US" altLang="ko-KR" b="0" i="0" dirty="0">
                <a:solidFill>
                  <a:srgbClr val="757575"/>
                </a:solidFill>
                <a:effectLst/>
                <a:latin typeface="맑은 고딕" panose="020B0503020000020004" pitchFamily="50" charset="-127"/>
                <a:ea typeface="맑은 고딕" panose="020B0503020000020004" pitchFamily="50" charset="-127"/>
              </a:rPr>
              <a:t>backup task</a:t>
            </a:r>
            <a:r>
              <a:rPr lang="ko-KR" altLang="en-US" b="0" i="0" dirty="0">
                <a:solidFill>
                  <a:srgbClr val="757575"/>
                </a:solidFill>
                <a:effectLst/>
                <a:latin typeface="맑은 고딕" panose="020B0503020000020004" pitchFamily="50" charset="-127"/>
                <a:ea typeface="맑은 고딕" panose="020B0503020000020004" pitchFamily="50" charset="-127"/>
              </a:rPr>
              <a:t>입니다</a:t>
            </a:r>
            <a:r>
              <a:rPr lang="en-US" altLang="ko-KR" b="0" i="0" dirty="0">
                <a:solidFill>
                  <a:srgbClr val="757575"/>
                </a:solidFill>
                <a:effectLst/>
                <a:latin typeface="맑은 고딕" panose="020B0503020000020004" pitchFamily="50" charset="-127"/>
                <a:ea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전체 시간을 늦추는 흔한 원인 중 하나는 어떤 태스크를 할 때 마지막 몇 </a:t>
            </a:r>
            <a:r>
              <a:rPr lang="en-US" altLang="ko-KR" b="0" i="0" dirty="0">
                <a:solidFill>
                  <a:srgbClr val="757575"/>
                </a:solidFill>
                <a:effectLst/>
                <a:latin typeface="맑은 고딕" panose="020B0503020000020004" pitchFamily="50" charset="-127"/>
              </a:rPr>
              <a:t>step</a:t>
            </a:r>
            <a:r>
              <a:rPr lang="ko-KR" altLang="en-US" b="0" i="0" dirty="0">
                <a:solidFill>
                  <a:srgbClr val="757575"/>
                </a:solidFill>
                <a:effectLst/>
                <a:latin typeface="맑은 고딕" panose="020B0503020000020004" pitchFamily="50" charset="-127"/>
                <a:ea typeface="맑은 고딕" panose="020B0503020000020004" pitchFamily="50" charset="-127"/>
              </a:rPr>
              <a:t>들을 비정상적으로 길게 처리하는 머신</a:t>
            </a:r>
            <a:r>
              <a:rPr lang="en-US" altLang="ko-KR" b="0" i="0" dirty="0">
                <a:solidFill>
                  <a:srgbClr val="757575"/>
                </a:solidFill>
                <a:effectLst/>
                <a:latin typeface="맑은 고딕" panose="020B0503020000020004" pitchFamily="50" charset="-127"/>
              </a:rPr>
              <a:t>(straggler)</a:t>
            </a:r>
            <a:r>
              <a:rPr lang="ko-KR" altLang="en-US" b="0" i="0" dirty="0">
                <a:solidFill>
                  <a:srgbClr val="757575"/>
                </a:solidFill>
                <a:effectLst/>
                <a:latin typeface="맑은 고딕" panose="020B0503020000020004" pitchFamily="50" charset="-127"/>
              </a:rPr>
              <a:t>때문</a:t>
            </a:r>
            <a:r>
              <a:rPr lang="ko-KR" altLang="en-US" b="0" i="0" dirty="0">
                <a:solidFill>
                  <a:srgbClr val="757575"/>
                </a:solidFill>
                <a:effectLst/>
                <a:latin typeface="맑은 고딕" panose="020B0503020000020004" pitchFamily="50" charset="-127"/>
                <a:ea typeface="맑은 고딕" panose="020B0503020000020004" pitchFamily="50" charset="-127"/>
              </a:rPr>
              <a:t>입니다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디스크 문제일 수도</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캐시 문제일 수도 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이런 </a:t>
            </a:r>
            <a:r>
              <a:rPr lang="en-US" altLang="ko-KR" b="0" i="0" dirty="0">
                <a:solidFill>
                  <a:srgbClr val="757575"/>
                </a:solidFill>
                <a:effectLst/>
                <a:latin typeface="맑은 고딕" panose="020B0503020000020004" pitchFamily="50" charset="-127"/>
              </a:rPr>
              <a:t>straggler</a:t>
            </a:r>
            <a:r>
              <a:rPr lang="ko-KR" altLang="en-US" b="0" i="0" dirty="0">
                <a:solidFill>
                  <a:srgbClr val="757575"/>
                </a:solidFill>
                <a:effectLst/>
                <a:latin typeface="맑은 고딕" panose="020B0503020000020004" pitchFamily="50" charset="-127"/>
                <a:ea typeface="맑은 고딕" panose="020B0503020000020004" pitchFamily="50" charset="-127"/>
              </a:rPr>
              <a:t>의 방해를 줄이기 위해서 마스터가 어떤 작업이 끝나갈 때 남은 </a:t>
            </a:r>
            <a:r>
              <a:rPr lang="en-US" altLang="ko-KR" b="0" i="0" dirty="0">
                <a:solidFill>
                  <a:srgbClr val="757575"/>
                </a:solidFill>
                <a:effectLst/>
                <a:latin typeface="맑은 고딕" panose="020B0503020000020004" pitchFamily="50" charset="-127"/>
              </a:rPr>
              <a:t>in-progress </a:t>
            </a:r>
            <a:r>
              <a:rPr lang="ko-KR" altLang="en-US" b="0" i="0" dirty="0">
                <a:solidFill>
                  <a:srgbClr val="757575"/>
                </a:solidFill>
                <a:effectLst/>
                <a:latin typeface="맑은 고딕" panose="020B0503020000020004" pitchFamily="50" charset="-127"/>
                <a:ea typeface="맑은 고딕" panose="020B0503020000020004" pitchFamily="50" charset="-127"/>
              </a:rPr>
              <a:t>작업에 대해 </a:t>
            </a:r>
            <a:r>
              <a:rPr lang="en-US" altLang="ko-KR" b="0" i="0" dirty="0">
                <a:solidFill>
                  <a:srgbClr val="757575"/>
                </a:solidFill>
                <a:effectLst/>
                <a:latin typeface="맑은 고딕" panose="020B0503020000020004" pitchFamily="50" charset="-127"/>
              </a:rPr>
              <a:t>backup </a:t>
            </a:r>
            <a:r>
              <a:rPr lang="en-US" altLang="ko-KR" b="0" i="0" dirty="0" err="1">
                <a:solidFill>
                  <a:srgbClr val="757575"/>
                </a:solidFill>
                <a:effectLst/>
                <a:latin typeface="맑은 고딕" panose="020B0503020000020004" pitchFamily="50" charset="-127"/>
              </a:rPr>
              <a:t>executio</a:t>
            </a:r>
            <a:r>
              <a:rPr lang="ko-KR" altLang="en-US" b="0" i="0" dirty="0">
                <a:solidFill>
                  <a:srgbClr val="757575"/>
                </a:solidFill>
                <a:effectLst/>
                <a:latin typeface="맑은 고딕" panose="020B0503020000020004" pitchFamily="50" charset="-127"/>
                <a:ea typeface="맑은 고딕" panose="020B0503020000020004" pitchFamily="50" charset="-127"/>
              </a:rPr>
              <a:t>을 </a:t>
            </a:r>
            <a:r>
              <a:rPr lang="ko-KR" altLang="en-US" b="0" i="0" dirty="0" err="1">
                <a:solidFill>
                  <a:srgbClr val="757575"/>
                </a:solidFill>
                <a:effectLst/>
                <a:latin typeface="맑은 고딕" panose="020B0503020000020004" pitchFamily="50" charset="-127"/>
                <a:ea typeface="맑은 고딕" panose="020B0503020000020004" pitchFamily="50" charset="-127"/>
              </a:rPr>
              <a:t>스케줄링합니다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그래서 그 작업은 원래의 처리나 백업 처리</a:t>
            </a:r>
            <a:r>
              <a:rPr lang="en-US" altLang="ko-KR" b="0" i="0" dirty="0">
                <a:solidFill>
                  <a:srgbClr val="757575"/>
                </a:solidFill>
                <a:effectLst/>
                <a:latin typeface="맑은 고딕" panose="020B0503020000020004" pitchFamily="50" charset="-127"/>
                <a:ea typeface="맑은 고딕" panose="020B0503020000020004" pitchFamily="50" charset="-127"/>
              </a:rPr>
              <a:t>,</a:t>
            </a:r>
            <a:r>
              <a:rPr lang="ko-KR" altLang="en-US" b="0" i="0" dirty="0">
                <a:solidFill>
                  <a:srgbClr val="757575"/>
                </a:solidFill>
                <a:effectLst/>
                <a:latin typeface="맑은 고딕" panose="020B0503020000020004" pitchFamily="50" charset="-127"/>
                <a:ea typeface="맑은 고딕" panose="020B0503020000020004" pitchFamily="50" charset="-127"/>
              </a:rPr>
              <a:t> 둘 중 하나가 완료가 되면 </a:t>
            </a:r>
            <a:r>
              <a:rPr lang="en-US" altLang="ko-KR" b="0" i="0" dirty="0">
                <a:solidFill>
                  <a:srgbClr val="757575"/>
                </a:solidFill>
                <a:effectLst/>
                <a:latin typeface="맑은 고딕" panose="020B0503020000020004" pitchFamily="50" charset="-127"/>
              </a:rPr>
              <a:t>complete</a:t>
            </a:r>
            <a:r>
              <a:rPr lang="ko-KR" altLang="en-US" b="0" i="0" dirty="0">
                <a:solidFill>
                  <a:srgbClr val="757575"/>
                </a:solidFill>
                <a:effectLst/>
                <a:latin typeface="맑은 고딕" panose="020B0503020000020004" pitchFamily="50" charset="-127"/>
                <a:ea typeface="맑은 고딕" panose="020B0503020000020004" pitchFamily="50" charset="-127"/>
              </a:rPr>
              <a:t>상태가 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이 메커니즘은 자원을 단지 몇 퍼센트도 소모하지 않지만 </a:t>
            </a:r>
            <a:r>
              <a:rPr lang="en-US" altLang="ko-KR" b="0" i="0" dirty="0">
                <a:solidFill>
                  <a:srgbClr val="757575"/>
                </a:solidFill>
                <a:effectLst/>
                <a:latin typeface="맑은 고딕" panose="020B0503020000020004" pitchFamily="50" charset="-127"/>
              </a:rPr>
              <a:t>backup task </a:t>
            </a:r>
            <a:r>
              <a:rPr lang="ko-KR" altLang="en-US" b="0" i="0" dirty="0">
                <a:solidFill>
                  <a:srgbClr val="757575"/>
                </a:solidFill>
                <a:effectLst/>
                <a:latin typeface="맑은 고딕" panose="020B0503020000020004" pitchFamily="50" charset="-127"/>
                <a:ea typeface="맑은 고딕" panose="020B0503020000020004" pitchFamily="50" charset="-127"/>
              </a:rPr>
              <a:t>메커니즘을 사용하지 않을 경우</a:t>
            </a:r>
            <a:r>
              <a:rPr lang="ko-KR" altLang="en-US" b="0" i="0" dirty="0">
                <a:solidFill>
                  <a:srgbClr val="757575"/>
                </a:solidFill>
                <a:effectLst/>
                <a:latin typeface="맑은 고딕" panose="020B0503020000020004" pitchFamily="50" charset="-127"/>
              </a:rPr>
              <a:t> </a:t>
            </a:r>
            <a:r>
              <a:rPr lang="en-US" altLang="ko-KR" b="0" i="0" dirty="0">
                <a:solidFill>
                  <a:srgbClr val="757575"/>
                </a:solidFill>
                <a:effectLst/>
                <a:latin typeface="맑은 고딕" panose="020B0503020000020004" pitchFamily="50" charset="-127"/>
              </a:rPr>
              <a:t>44</a:t>
            </a:r>
            <a:r>
              <a:rPr lang="ko-KR" altLang="en-US" b="0" i="0" dirty="0">
                <a:solidFill>
                  <a:srgbClr val="757575"/>
                </a:solidFill>
                <a:effectLst/>
                <a:latin typeface="맑은 고딕" panose="020B0503020000020004" pitchFamily="50" charset="-127"/>
                <a:ea typeface="맑은 고딕" panose="020B0503020000020004" pitchFamily="50" charset="-127"/>
              </a:rPr>
              <a:t>퍼센트까지 전체 </a:t>
            </a:r>
            <a:r>
              <a:rPr lang="en-US" altLang="ko-KR" b="0" i="0" dirty="0">
                <a:solidFill>
                  <a:srgbClr val="757575"/>
                </a:solidFill>
                <a:effectLst/>
                <a:latin typeface="맑은 고딕" panose="020B0503020000020004" pitchFamily="50" charset="-127"/>
                <a:ea typeface="맑은 고딕" panose="020B0503020000020004" pitchFamily="50" charset="-127"/>
              </a:rPr>
              <a:t>process</a:t>
            </a:r>
            <a:r>
              <a:rPr lang="ko-KR" altLang="en-US" b="0" i="0" dirty="0">
                <a:solidFill>
                  <a:srgbClr val="757575"/>
                </a:solidFill>
                <a:effectLst/>
                <a:latin typeface="맑은 고딕" panose="020B0503020000020004" pitchFamily="50" charset="-127"/>
                <a:ea typeface="맑은 고딕" panose="020B0503020000020004" pitchFamily="50" charset="-127"/>
              </a:rPr>
              <a:t>가 </a:t>
            </a:r>
            <a:r>
              <a:rPr lang="ko-KR" altLang="en-US" b="0" i="0" dirty="0" err="1">
                <a:solidFill>
                  <a:srgbClr val="757575"/>
                </a:solidFill>
                <a:effectLst/>
                <a:latin typeface="맑은 고딕" panose="020B0503020000020004" pitchFamily="50" charset="-127"/>
                <a:ea typeface="맑은 고딕" panose="020B0503020000020004" pitchFamily="50" charset="-127"/>
              </a:rPr>
              <a:t>느려지는</a:t>
            </a:r>
            <a:r>
              <a:rPr lang="ko-KR" altLang="en-US" b="0" i="0" dirty="0">
                <a:solidFill>
                  <a:srgbClr val="757575"/>
                </a:solidFill>
                <a:effectLst/>
                <a:latin typeface="맑은 고딕" panose="020B0503020000020004" pitchFamily="50" charset="-127"/>
                <a:ea typeface="맑은 고딕" panose="020B0503020000020004" pitchFamily="50" charset="-127"/>
              </a:rPr>
              <a:t> 경우도 있다고 합니다</a:t>
            </a:r>
            <a:r>
              <a:rPr lang="en-US" altLang="ko-KR" b="0" i="0" dirty="0">
                <a:solidFill>
                  <a:srgbClr val="757575"/>
                </a:solidFill>
                <a:effectLst/>
                <a:latin typeface="맑은 고딕" panose="020B0503020000020004" pitchFamily="50" charset="-127"/>
              </a:rPr>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12</a:t>
            </a:fld>
            <a:endParaRPr kumimoji="1" lang="ko-KR" altLang="en-US"/>
          </a:p>
        </p:txBody>
      </p:sp>
    </p:spTree>
    <p:extLst>
      <p:ext uri="{BB962C8B-B14F-4D97-AF65-F5344CB8AC3E}">
        <p14:creationId xmlns:p14="http://schemas.microsoft.com/office/powerpoint/2010/main" val="3441906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a:t>
            </a:r>
            <a:r>
              <a:rPr lang="en-US" altLang="ko-KR" dirty="0"/>
              <a:t>4</a:t>
            </a:r>
            <a:r>
              <a:rPr lang="ko-KR" altLang="en-US" dirty="0"/>
              <a:t>번</a:t>
            </a:r>
            <a:r>
              <a:rPr lang="en-US" altLang="ko-KR" dirty="0"/>
              <a:t>, Refinements, </a:t>
            </a:r>
            <a:r>
              <a:rPr lang="ko-KR" altLang="en-US" dirty="0"/>
              <a:t>유용한 추가 기능들에 대한 설명입니다</a:t>
            </a:r>
            <a:r>
              <a:rPr lang="en-US" altLang="ko-KR" dirty="0"/>
              <a:t>.</a:t>
            </a:r>
          </a:p>
          <a:p>
            <a:r>
              <a:rPr lang="en-US" altLang="ko-KR" dirty="0"/>
              <a:t>Map reduce</a:t>
            </a:r>
            <a:r>
              <a:rPr lang="ko-KR" altLang="en-US" dirty="0"/>
              <a:t>는 </a:t>
            </a:r>
            <a:r>
              <a:rPr lang="en-US" altLang="ko-KR" dirty="0"/>
              <a:t>map</a:t>
            </a:r>
            <a:r>
              <a:rPr lang="ko-KR" altLang="en-US" dirty="0"/>
              <a:t>과 </a:t>
            </a:r>
            <a:r>
              <a:rPr lang="en-US" altLang="ko-KR" dirty="0"/>
              <a:t>reduce </a:t>
            </a:r>
            <a:r>
              <a:rPr lang="ko-KR" altLang="en-US" dirty="0"/>
              <a:t>함수만으로 충분히 잘 작동하지만 몇가지 유용한 추가 기능이 사용가능해 소개하려고 합니다</a:t>
            </a:r>
            <a:r>
              <a:rPr lang="en-US" altLang="ko-KR" dirty="0"/>
              <a:t>.</a:t>
            </a:r>
          </a:p>
          <a:p>
            <a:endParaRPr lang="en-US" altLang="ko-KR" dirty="0"/>
          </a:p>
          <a:p>
            <a:r>
              <a:rPr lang="ko-KR" altLang="en-US" dirty="0"/>
              <a:t>첫째로</a:t>
            </a:r>
            <a:r>
              <a:rPr lang="en-US" altLang="ko-KR" dirty="0"/>
              <a:t>, partitioning Function</a:t>
            </a:r>
            <a:r>
              <a:rPr lang="ko-KR" altLang="en-US" dirty="0"/>
              <a:t>입니다</a:t>
            </a:r>
            <a:r>
              <a:rPr lang="en-US" altLang="ko-KR" dirty="0"/>
              <a:t>. </a:t>
            </a:r>
            <a:r>
              <a:rPr lang="en-US" altLang="ko-KR" b="0" i="0" dirty="0">
                <a:solidFill>
                  <a:srgbClr val="757575"/>
                </a:solidFill>
                <a:effectLst/>
                <a:latin typeface="맑은 고딕" panose="020B0503020000020004" pitchFamily="50" charset="-127"/>
              </a:rPr>
              <a:t>intermediate data</a:t>
            </a:r>
            <a:r>
              <a:rPr lang="ko-KR" altLang="en-US" b="0" i="0" dirty="0">
                <a:solidFill>
                  <a:srgbClr val="757575"/>
                </a:solidFill>
                <a:effectLst/>
                <a:latin typeface="맑은 고딕" panose="020B0503020000020004" pitchFamily="50" charset="-127"/>
                <a:ea typeface="맑은 고딕" panose="020B0503020000020004" pitchFamily="50" charset="-127"/>
              </a:rPr>
              <a:t>에 대해 </a:t>
            </a:r>
            <a:r>
              <a:rPr lang="en-US" altLang="ko-KR" b="0" i="0" dirty="0">
                <a:solidFill>
                  <a:srgbClr val="757575"/>
                </a:solidFill>
                <a:effectLst/>
                <a:latin typeface="맑은 고딕" panose="020B0503020000020004" pitchFamily="50" charset="-127"/>
              </a:rPr>
              <a:t>partitioning</a:t>
            </a:r>
            <a:r>
              <a:rPr lang="ko-KR" altLang="en-US" b="0" i="0" dirty="0">
                <a:solidFill>
                  <a:srgbClr val="757575"/>
                </a:solidFill>
                <a:effectLst/>
                <a:latin typeface="맑은 고딕" panose="020B0503020000020004" pitchFamily="50" charset="-127"/>
                <a:ea typeface="맑은 고딕" panose="020B0503020000020004" pitchFamily="50" charset="-127"/>
              </a:rPr>
              <a:t>하는 함수는 </a:t>
            </a:r>
            <a:r>
              <a:rPr lang="ko-KR" altLang="en-US" b="0" i="0" dirty="0">
                <a:solidFill>
                  <a:srgbClr val="757575"/>
                </a:solidFill>
                <a:effectLst/>
                <a:latin typeface="맑은 고딕" panose="020B0503020000020004" pitchFamily="50" charset="-127"/>
              </a:rPr>
              <a:t>기본값으</a:t>
            </a:r>
            <a:r>
              <a:rPr lang="ko-KR" altLang="en-US" b="0" i="0" dirty="0">
                <a:solidFill>
                  <a:srgbClr val="757575"/>
                </a:solidFill>
                <a:effectLst/>
                <a:latin typeface="맑은 고딕" panose="020B0503020000020004" pitchFamily="50" charset="-127"/>
                <a:ea typeface="맑은 고딕" panose="020B0503020000020004" pitchFamily="50" charset="-127"/>
              </a:rPr>
              <a:t>로 </a:t>
            </a:r>
            <a:r>
              <a:rPr lang="en-US" altLang="ko-KR" b="0" i="0" dirty="0">
                <a:solidFill>
                  <a:srgbClr val="757575"/>
                </a:solidFill>
                <a:effectLst/>
                <a:latin typeface="맑은 고딕" panose="020B0503020000020004" pitchFamily="50" charset="-127"/>
              </a:rPr>
              <a:t>mod</a:t>
            </a:r>
            <a:r>
              <a:rPr lang="ko-KR" altLang="en-US" b="0" i="0" dirty="0">
                <a:solidFill>
                  <a:srgbClr val="757575"/>
                </a:solidFill>
                <a:effectLst/>
                <a:latin typeface="맑은 고딕" panose="020B0503020000020004" pitchFamily="50" charset="-127"/>
                <a:ea typeface="맑은 고딕" panose="020B0503020000020004" pitchFamily="50" charset="-127"/>
              </a:rPr>
              <a:t>를 이용한 </a:t>
            </a:r>
            <a:r>
              <a:rPr lang="ko-KR" altLang="en-US" b="0" i="0" dirty="0" err="1">
                <a:solidFill>
                  <a:srgbClr val="757575"/>
                </a:solidFill>
                <a:effectLst/>
                <a:latin typeface="맑은 고딕" panose="020B0503020000020004" pitchFamily="50" charset="-127"/>
                <a:ea typeface="맑은 고딕" panose="020B0503020000020004" pitchFamily="50" charset="-127"/>
              </a:rPr>
              <a:t>해싱이</a:t>
            </a:r>
            <a:r>
              <a:rPr lang="ko-KR" altLang="en-US" b="0" i="0" dirty="0">
                <a:solidFill>
                  <a:srgbClr val="757575"/>
                </a:solidFill>
                <a:effectLst/>
                <a:latin typeface="맑은 고딕" panose="020B0503020000020004" pitchFamily="50" charset="-127"/>
                <a:ea typeface="맑은 고딕" panose="020B0503020000020004" pitchFamily="50" charset="-127"/>
              </a:rPr>
              <a:t> 설정되어 있습니다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하지만 단순히 </a:t>
            </a:r>
            <a:r>
              <a:rPr lang="en-US" altLang="ko-KR" b="0" i="0" dirty="0">
                <a:solidFill>
                  <a:srgbClr val="757575"/>
                </a:solidFill>
                <a:effectLst/>
                <a:latin typeface="맑은 고딕" panose="020B0503020000020004" pitchFamily="50" charset="-127"/>
              </a:rPr>
              <a:t>mod</a:t>
            </a:r>
            <a:r>
              <a:rPr lang="ko-KR" altLang="en-US" b="0" i="0" dirty="0">
                <a:solidFill>
                  <a:srgbClr val="757575"/>
                </a:solidFill>
                <a:effectLst/>
                <a:latin typeface="맑은 고딕" panose="020B0503020000020004" pitchFamily="50" charset="-127"/>
                <a:ea typeface="맑은 고딕" panose="020B0503020000020004" pitchFamily="50" charset="-127"/>
              </a:rPr>
              <a:t>말고 다른 함수가 유용할 때가 있습니다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만약 입력이 </a:t>
            </a:r>
            <a:r>
              <a:rPr lang="en-US" altLang="ko-KR" b="0" i="0" dirty="0" err="1">
                <a:solidFill>
                  <a:srgbClr val="757575"/>
                </a:solidFill>
                <a:effectLst/>
                <a:latin typeface="맑은 고딕" panose="020B0503020000020004" pitchFamily="50" charset="-127"/>
              </a:rPr>
              <a:t>url</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주소이고 리듀스의 결과 파일이 같은 </a:t>
            </a:r>
            <a:r>
              <a:rPr lang="en-US" altLang="ko-KR" b="0" i="0" dirty="0">
                <a:solidFill>
                  <a:srgbClr val="757575"/>
                </a:solidFill>
                <a:effectLst/>
                <a:latin typeface="맑은 고딕" panose="020B0503020000020004" pitchFamily="50" charset="-127"/>
              </a:rPr>
              <a:t>hostname </a:t>
            </a:r>
            <a:r>
              <a:rPr lang="ko-KR" altLang="en-US" b="0" i="0" dirty="0">
                <a:solidFill>
                  <a:srgbClr val="757575"/>
                </a:solidFill>
                <a:effectLst/>
                <a:latin typeface="맑은 고딕" panose="020B0503020000020004" pitchFamily="50" charset="-127"/>
                <a:ea typeface="맑은 고딕" panose="020B0503020000020004" pitchFamily="50" charset="-127"/>
              </a:rPr>
              <a:t>별로 생성되길 바란다면 </a:t>
            </a:r>
            <a:r>
              <a:rPr lang="en-US" altLang="ko-KR" b="0" i="0" dirty="0">
                <a:solidFill>
                  <a:srgbClr val="757575"/>
                </a:solidFill>
                <a:effectLst/>
                <a:latin typeface="맑은 고딕" panose="020B0503020000020004" pitchFamily="50" charset="-127"/>
              </a:rPr>
              <a:t>partitioning </a:t>
            </a:r>
            <a:r>
              <a:rPr lang="ko-KR" altLang="en-US" b="0" i="0" dirty="0">
                <a:solidFill>
                  <a:srgbClr val="757575"/>
                </a:solidFill>
                <a:effectLst/>
                <a:latin typeface="맑은 고딕" panose="020B0503020000020004" pitchFamily="50" charset="-127"/>
                <a:ea typeface="맑은 고딕" panose="020B0503020000020004" pitchFamily="50" charset="-127"/>
              </a:rPr>
              <a:t>함수를 그게 맞게 수정해야합니다</a:t>
            </a:r>
            <a:r>
              <a:rPr lang="en-US" altLang="ko-KR" b="0" i="0" dirty="0">
                <a:solidFill>
                  <a:srgbClr val="757575"/>
                </a:solidFill>
                <a:effectLst/>
                <a:latin typeface="맑은 고딕" panose="020B0503020000020004" pitchFamily="50" charset="-127"/>
              </a:rPr>
              <a:t>.</a:t>
            </a:r>
            <a:endParaRPr lang="en-US" altLang="ko-KR" dirty="0"/>
          </a:p>
          <a:p>
            <a:endParaRPr lang="en-US" altLang="ko-KR" dirty="0"/>
          </a:p>
          <a:p>
            <a:r>
              <a:rPr lang="ko-KR" altLang="en-US" dirty="0"/>
              <a:t>다음은 </a:t>
            </a:r>
            <a:r>
              <a:rPr lang="en-US" altLang="ko-KR" dirty="0"/>
              <a:t>Ordering Guarantee</a:t>
            </a:r>
            <a:r>
              <a:rPr lang="ko-KR" altLang="en-US" dirty="0"/>
              <a:t>로 한 </a:t>
            </a:r>
            <a:r>
              <a:rPr lang="en-US" altLang="ko-KR" dirty="0"/>
              <a:t>partition</a:t>
            </a:r>
            <a:r>
              <a:rPr lang="ko-KR" altLang="en-US" dirty="0"/>
              <a:t>에 대해 </a:t>
            </a:r>
            <a:r>
              <a:rPr lang="en-US" altLang="ko-KR" dirty="0"/>
              <a:t>intermediate key/value </a:t>
            </a:r>
            <a:r>
              <a:rPr lang="ko-KR" altLang="en-US" dirty="0"/>
              <a:t>쌍이 오름차순으로 정렬된 기능입니다</a:t>
            </a:r>
            <a:r>
              <a:rPr lang="en-US" altLang="ko-KR" dirty="0"/>
              <a:t>. </a:t>
            </a:r>
            <a:r>
              <a:rPr lang="ko-KR" altLang="en-US" dirty="0"/>
              <a:t>이를 통해 결과 파일에서 </a:t>
            </a:r>
            <a:r>
              <a:rPr lang="en-US" altLang="ko-KR" dirty="0"/>
              <a:t>key </a:t>
            </a:r>
            <a:r>
              <a:rPr lang="ko-KR" altLang="en-US" dirty="0"/>
              <a:t>기반 </a:t>
            </a:r>
            <a:r>
              <a:rPr lang="en-US" altLang="ko-KR" dirty="0"/>
              <a:t>lookup</a:t>
            </a:r>
            <a:r>
              <a:rPr lang="ko-KR" altLang="en-US" dirty="0"/>
              <a:t>도 효율적으로 이뤄질 수 있습니다</a:t>
            </a:r>
            <a:r>
              <a:rPr lang="en-US" altLang="ko-KR" dirty="0"/>
              <a:t>.</a:t>
            </a:r>
          </a:p>
          <a:p>
            <a:endParaRPr lang="en-US" altLang="ko-KR" dirty="0"/>
          </a:p>
          <a:p>
            <a:r>
              <a:rPr lang="en-US" altLang="ko-KR" dirty="0"/>
              <a:t>Combiner Function</a:t>
            </a:r>
            <a:r>
              <a:rPr lang="ko-KR" altLang="en-US" dirty="0"/>
              <a:t>은 특정 경우에서 </a:t>
            </a:r>
            <a:r>
              <a:rPr lang="en-US" altLang="ko-KR" dirty="0"/>
              <a:t>Reduce</a:t>
            </a:r>
            <a:r>
              <a:rPr lang="ko-KR" altLang="en-US" dirty="0"/>
              <a:t>작업이 </a:t>
            </a:r>
            <a:r>
              <a:rPr lang="en-US" altLang="ko-KR" dirty="0"/>
              <a:t>commutative and associative</a:t>
            </a:r>
            <a:r>
              <a:rPr lang="ko-KR" altLang="en-US" dirty="0"/>
              <a:t>하고</a:t>
            </a:r>
            <a:r>
              <a:rPr lang="en-US" altLang="ko-KR" dirty="0"/>
              <a:t>, Map </a:t>
            </a:r>
            <a:r>
              <a:rPr lang="ko-KR" altLang="en-US" dirty="0"/>
              <a:t>작업에서는 </a:t>
            </a:r>
            <a:r>
              <a:rPr lang="en-US" altLang="ko-KR" dirty="0"/>
              <a:t>intermediate key</a:t>
            </a:r>
            <a:r>
              <a:rPr lang="ko-KR" altLang="en-US" dirty="0"/>
              <a:t>가 매우 반복적으로 등장할 때가 잇습니다</a:t>
            </a:r>
            <a:r>
              <a:rPr lang="en-US" altLang="ko-KR" dirty="0"/>
              <a:t>. </a:t>
            </a:r>
            <a:r>
              <a:rPr lang="ko-KR" altLang="en-US" dirty="0"/>
              <a:t>예를 들어 </a:t>
            </a:r>
            <a:r>
              <a:rPr lang="en-US" altLang="ko-KR" dirty="0"/>
              <a:t>word count</a:t>
            </a:r>
            <a:r>
              <a:rPr lang="ko-KR" altLang="en-US" dirty="0"/>
              <a:t>에서</a:t>
            </a:r>
            <a:r>
              <a:rPr lang="en-US" altLang="ko-KR" dirty="0"/>
              <a:t>, &lt;the,1&gt;</a:t>
            </a:r>
            <a:r>
              <a:rPr lang="ko-KR" altLang="en-US" dirty="0"/>
              <a:t>이라는 </a:t>
            </a:r>
            <a:r>
              <a:rPr lang="en-US" altLang="ko-KR" dirty="0"/>
              <a:t>pair</a:t>
            </a:r>
            <a:r>
              <a:rPr lang="ko-KR" altLang="en-US" dirty="0"/>
              <a:t>가 굉장히 많을 것인데</a:t>
            </a:r>
            <a:r>
              <a:rPr lang="en-US" altLang="ko-KR" dirty="0"/>
              <a:t>, </a:t>
            </a:r>
            <a:r>
              <a:rPr lang="ko-KR" altLang="en-US" dirty="0"/>
              <a:t>이 데이터들이 네트워크를 통해 반복적으로 전송될 것입니다</a:t>
            </a:r>
            <a:r>
              <a:rPr lang="en-US" altLang="ko-KR" dirty="0"/>
              <a:t>. </a:t>
            </a:r>
            <a:r>
              <a:rPr lang="ko-KR" altLang="en-US" dirty="0"/>
              <a:t>따라서 </a:t>
            </a:r>
            <a:r>
              <a:rPr lang="en-US" altLang="ko-KR" dirty="0"/>
              <a:t>Combiner </a:t>
            </a:r>
            <a:r>
              <a:rPr lang="ko-KR" altLang="en-US" dirty="0"/>
              <a:t>함수를 통해 네트워크로 보내기 전</a:t>
            </a:r>
            <a:r>
              <a:rPr lang="en-US" altLang="ko-KR" dirty="0"/>
              <a:t>, </a:t>
            </a:r>
            <a:r>
              <a:rPr lang="ko-KR" altLang="en-US" dirty="0"/>
              <a:t>일부분을 결합해 반복 작업이 덜 이뤄지게 도와주는 기능입니다</a:t>
            </a:r>
            <a:r>
              <a:rPr lang="en-US" altLang="ko-KR" dirty="0"/>
              <a:t>.</a:t>
            </a:r>
          </a:p>
          <a:p>
            <a:endParaRPr lang="en-US" altLang="ko-KR" dirty="0"/>
          </a:p>
          <a:p>
            <a:r>
              <a:rPr lang="en-US" altLang="ko-KR" dirty="0"/>
              <a:t>Input and Output Types</a:t>
            </a:r>
            <a:r>
              <a:rPr lang="ko-KR" altLang="en-US" dirty="0"/>
              <a:t>는 </a:t>
            </a:r>
            <a:r>
              <a:rPr lang="en-US" altLang="ko-KR" dirty="0"/>
              <a:t>map reduce library</a:t>
            </a:r>
            <a:r>
              <a:rPr lang="ko-KR" altLang="en-US" dirty="0"/>
              <a:t>에서 입력 데이터를 다양한 포맷으로 읽는 것을 지원합니다</a:t>
            </a:r>
            <a:r>
              <a:rPr lang="en-US" altLang="ko-KR" dirty="0"/>
              <a:t>. </a:t>
            </a:r>
            <a:r>
              <a:rPr lang="ko-KR" altLang="en-US" dirty="0"/>
              <a:t>텍스트 파일을 읽을 때 </a:t>
            </a:r>
            <a:r>
              <a:rPr lang="en-US" altLang="ko-KR" dirty="0"/>
              <a:t>key</a:t>
            </a:r>
            <a:r>
              <a:rPr lang="ko-KR" altLang="en-US" dirty="0"/>
              <a:t>는 파일의 </a:t>
            </a:r>
            <a:r>
              <a:rPr lang="en-US" altLang="ko-KR" dirty="0"/>
              <a:t>offset</a:t>
            </a:r>
            <a:r>
              <a:rPr lang="ko-KR" altLang="en-US" dirty="0"/>
              <a:t>이고</a:t>
            </a:r>
            <a:r>
              <a:rPr lang="en-US" altLang="ko-KR" dirty="0"/>
              <a:t>, value</a:t>
            </a:r>
            <a:r>
              <a:rPr lang="ko-KR" altLang="en-US" dirty="0"/>
              <a:t>는 각 줄의 내용이 되는 등의 예시가 있습니다</a:t>
            </a:r>
            <a:r>
              <a:rPr lang="en-US" altLang="ko-KR" dirty="0"/>
              <a:t>.</a:t>
            </a:r>
          </a:p>
          <a:p>
            <a:endParaRPr lang="en-US" altLang="ko-KR" dirty="0"/>
          </a:p>
          <a:p>
            <a:r>
              <a:rPr lang="ko-KR" altLang="en-US" dirty="0" err="1"/>
              <a:t>다섯번째</a:t>
            </a:r>
            <a:r>
              <a:rPr lang="ko-KR" altLang="en-US" dirty="0"/>
              <a:t> </a:t>
            </a:r>
            <a:r>
              <a:rPr lang="en-US" altLang="ko-KR" dirty="0"/>
              <a:t>side effects</a:t>
            </a:r>
            <a:r>
              <a:rPr lang="ko-KR" altLang="en-US" dirty="0"/>
              <a:t>는 한 작업에 대해 하나의 결과 파일 말고 추가적인 보조 결과 파일을 만들고 싶어할 수 있으므로 여분의 파일을 미리 생성하는 작업을 뜻합니다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13</a:t>
            </a:fld>
            <a:endParaRPr kumimoji="1" lang="ko-KR" altLang="en-US"/>
          </a:p>
        </p:txBody>
      </p:sp>
    </p:spTree>
    <p:extLst>
      <p:ext uri="{BB962C8B-B14F-4D97-AF65-F5344CB8AC3E}">
        <p14:creationId xmlns:p14="http://schemas.microsoft.com/office/powerpoint/2010/main" val="86882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여섯번째</a:t>
            </a:r>
            <a:r>
              <a:rPr lang="en-US" altLang="ko-KR" dirty="0"/>
              <a:t>, </a:t>
            </a:r>
            <a:r>
              <a:rPr lang="ko-KR" altLang="en-US" dirty="0" err="1"/>
              <a:t>스키핑</a:t>
            </a:r>
            <a:r>
              <a:rPr lang="ko-KR" altLang="en-US" dirty="0"/>
              <a:t> </a:t>
            </a:r>
            <a:r>
              <a:rPr lang="ko-KR" altLang="en-US" dirty="0" err="1"/>
              <a:t>배드</a:t>
            </a:r>
            <a:r>
              <a:rPr lang="ko-KR" altLang="en-US" dirty="0"/>
              <a:t> 레코드는 작성한 코드에 버그가 있어 </a:t>
            </a:r>
            <a:r>
              <a:rPr lang="en-US" altLang="ko-KR" dirty="0"/>
              <a:t>map</a:t>
            </a:r>
            <a:r>
              <a:rPr lang="ko-KR" altLang="en-US" dirty="0"/>
              <a:t>이나 </a:t>
            </a:r>
            <a:r>
              <a:rPr lang="en-US" altLang="ko-KR" dirty="0"/>
              <a:t>reduce </a:t>
            </a:r>
            <a:r>
              <a:rPr lang="ko-KR" altLang="en-US" dirty="0"/>
              <a:t>함수에서 결과가 충돌할 수 있습니다</a:t>
            </a:r>
            <a:r>
              <a:rPr lang="en-US" altLang="ko-KR" dirty="0"/>
              <a:t>. </a:t>
            </a:r>
            <a:r>
              <a:rPr lang="ko-KR" altLang="en-US" dirty="0"/>
              <a:t>이런 버그는 </a:t>
            </a:r>
            <a:r>
              <a:rPr lang="ko-KR" altLang="en-US" dirty="0" err="1"/>
              <a:t>맵리듀스</a:t>
            </a:r>
            <a:r>
              <a:rPr lang="ko-KR" altLang="en-US" dirty="0"/>
              <a:t> 실행 작업을 끝내는 데 방해가 될 뿐더러 때로는 고치기 어려운 버그가 있을 수 있습니다</a:t>
            </a:r>
            <a:r>
              <a:rPr lang="en-US" altLang="ko-KR" dirty="0"/>
              <a:t>. </a:t>
            </a:r>
            <a:r>
              <a:rPr lang="ko-KR" altLang="en-US" dirty="0"/>
              <a:t>따라서 </a:t>
            </a:r>
            <a:r>
              <a:rPr lang="en-US" altLang="ko-KR" dirty="0"/>
              <a:t>map reduce library</a:t>
            </a:r>
            <a:r>
              <a:rPr lang="ko-KR" altLang="en-US" dirty="0"/>
              <a:t>에서 어떤 </a:t>
            </a:r>
            <a:r>
              <a:rPr lang="en-US" altLang="ko-KR" dirty="0"/>
              <a:t>record</a:t>
            </a:r>
            <a:r>
              <a:rPr lang="ko-KR" altLang="en-US" dirty="0"/>
              <a:t>가 충돌을 유발하는지 감지하고 이 </a:t>
            </a:r>
            <a:r>
              <a:rPr lang="en-US" altLang="ko-KR" dirty="0"/>
              <a:t>record</a:t>
            </a:r>
            <a:r>
              <a:rPr lang="ko-KR" altLang="en-US" dirty="0"/>
              <a:t>를 건너뛰는 모드를 제공합니다</a:t>
            </a:r>
            <a:r>
              <a:rPr lang="en-US" altLang="ko-KR" dirty="0"/>
              <a:t>.</a:t>
            </a:r>
          </a:p>
          <a:p>
            <a:endParaRPr lang="en-US" altLang="ko-KR" dirty="0"/>
          </a:p>
          <a:p>
            <a:r>
              <a:rPr lang="ko-KR" altLang="en-US" dirty="0"/>
              <a:t>다음은 </a:t>
            </a:r>
            <a:r>
              <a:rPr lang="en-US" altLang="ko-KR" dirty="0"/>
              <a:t>local execution</a:t>
            </a:r>
            <a:r>
              <a:rPr lang="ko-KR" altLang="en-US" dirty="0"/>
              <a:t>으로 연산들이 </a:t>
            </a:r>
            <a:r>
              <a:rPr lang="en-US" altLang="ko-KR" dirty="0"/>
              <a:t>master</a:t>
            </a:r>
            <a:r>
              <a:rPr lang="ko-KR" altLang="en-US" dirty="0"/>
              <a:t>에 의해 동적으로 분산되어 처리되므로 디버깅이 까다롭습니다</a:t>
            </a:r>
            <a:r>
              <a:rPr lang="en-US" altLang="ko-KR" dirty="0"/>
              <a:t>. </a:t>
            </a:r>
            <a:r>
              <a:rPr lang="ko-KR" altLang="en-US" dirty="0"/>
              <a:t>이런 점을 보완하기 위해 로컬 </a:t>
            </a:r>
            <a:r>
              <a:rPr lang="ko-KR" altLang="en-US" dirty="0" err="1"/>
              <a:t>머신에서</a:t>
            </a:r>
            <a:r>
              <a:rPr lang="ko-KR" altLang="en-US" dirty="0"/>
              <a:t> </a:t>
            </a:r>
            <a:r>
              <a:rPr lang="en-US" altLang="ko-KR" dirty="0"/>
              <a:t>map reduce </a:t>
            </a:r>
            <a:r>
              <a:rPr lang="ko-KR" altLang="en-US" dirty="0"/>
              <a:t>작업을 동시에 진행할 수 있는 라이브러리를 만들었고</a:t>
            </a:r>
            <a:r>
              <a:rPr lang="en-US" altLang="ko-KR" dirty="0"/>
              <a:t>, </a:t>
            </a:r>
            <a:r>
              <a:rPr lang="ko-KR" altLang="en-US" dirty="0"/>
              <a:t>이는 사용자를 특정 작업들에 한정시켜 실행시킬 수 있고</a:t>
            </a:r>
            <a:r>
              <a:rPr lang="en-US" altLang="ko-KR" dirty="0"/>
              <a:t>, </a:t>
            </a:r>
            <a:r>
              <a:rPr lang="en-US" altLang="ko-KR" dirty="0" err="1"/>
              <a:t>gdb</a:t>
            </a:r>
            <a:r>
              <a:rPr lang="ko-KR" altLang="en-US" dirty="0"/>
              <a:t>등의 툴을 이용해 디버깅할 수 있게 </a:t>
            </a:r>
            <a:r>
              <a:rPr lang="ko-KR" altLang="en-US" dirty="0" err="1"/>
              <a:t>돕습니다</a:t>
            </a:r>
            <a:r>
              <a:rPr lang="en-US" altLang="ko-KR" dirty="0"/>
              <a:t>.</a:t>
            </a:r>
          </a:p>
          <a:p>
            <a:endParaRPr lang="en-US" altLang="ko-KR" dirty="0"/>
          </a:p>
          <a:p>
            <a:r>
              <a:rPr lang="en-US" altLang="ko-KR" dirty="0"/>
              <a:t>Status Information</a:t>
            </a:r>
            <a:r>
              <a:rPr lang="ko-KR" altLang="en-US" dirty="0"/>
              <a:t>은 마스터가 내부의 </a:t>
            </a:r>
            <a:r>
              <a:rPr lang="en-US" altLang="ko-KR" dirty="0"/>
              <a:t>HTTP </a:t>
            </a:r>
            <a:r>
              <a:rPr lang="ko-KR" altLang="en-US" dirty="0"/>
              <a:t>서버를 실행시켜 사람이 볼 수 있는 상태 페이지를 출력하게 돕고</a:t>
            </a:r>
            <a:r>
              <a:rPr lang="en-US" altLang="ko-KR" dirty="0"/>
              <a:t>, </a:t>
            </a:r>
            <a:r>
              <a:rPr lang="ko-KR" altLang="en-US" dirty="0"/>
              <a:t>이는 완료된 작업</a:t>
            </a:r>
            <a:r>
              <a:rPr lang="en-US" altLang="ko-KR" dirty="0"/>
              <a:t>, </a:t>
            </a:r>
            <a:r>
              <a:rPr lang="ko-KR" altLang="en-US" dirty="0"/>
              <a:t>진행 중인 작업</a:t>
            </a:r>
            <a:r>
              <a:rPr lang="en-US" altLang="ko-KR" dirty="0"/>
              <a:t>, </a:t>
            </a:r>
            <a:r>
              <a:rPr lang="ko-KR" altLang="en-US" dirty="0"/>
              <a:t>데이터의 크기</a:t>
            </a:r>
            <a:r>
              <a:rPr lang="en-US" altLang="ko-KR" dirty="0"/>
              <a:t>, </a:t>
            </a:r>
            <a:r>
              <a:rPr lang="ko-KR" altLang="en-US" dirty="0"/>
              <a:t>진행률</a:t>
            </a:r>
            <a:r>
              <a:rPr lang="en-US" altLang="ko-KR" dirty="0"/>
              <a:t>, worker fail, task fail</a:t>
            </a:r>
            <a:r>
              <a:rPr lang="ko-KR" altLang="en-US" dirty="0"/>
              <a:t>등의 모든 상태 메시지를 출력하게 해줍니다</a:t>
            </a:r>
            <a:r>
              <a:rPr lang="en-US" altLang="ko-KR" dirty="0"/>
              <a:t>.</a:t>
            </a:r>
          </a:p>
          <a:p>
            <a:endParaRPr lang="en-US" altLang="ko-KR" dirty="0"/>
          </a:p>
          <a:p>
            <a:r>
              <a:rPr lang="ko-KR" altLang="en-US" dirty="0"/>
              <a:t>마지막으로 </a:t>
            </a:r>
            <a:r>
              <a:rPr lang="en-US" altLang="ko-KR" dirty="0"/>
              <a:t>counter</a:t>
            </a:r>
            <a:r>
              <a:rPr lang="ko-KR" altLang="en-US" dirty="0"/>
              <a:t>는 처리되는 입력</a:t>
            </a:r>
            <a:r>
              <a:rPr lang="en-US" altLang="ko-KR" dirty="0"/>
              <a:t> </a:t>
            </a:r>
            <a:r>
              <a:rPr lang="en-US" altLang="ko-KR" dirty="0" err="1"/>
              <a:t>ky</a:t>
            </a:r>
            <a:r>
              <a:rPr lang="en-US" altLang="ko-KR" dirty="0"/>
              <a:t>/value </a:t>
            </a:r>
            <a:r>
              <a:rPr lang="ko-KR" altLang="en-US" dirty="0"/>
              <a:t>쌍에 대해 자동으로 </a:t>
            </a:r>
            <a:r>
              <a:rPr lang="en-US" altLang="ko-KR" dirty="0"/>
              <a:t>counting </a:t>
            </a:r>
            <a:r>
              <a:rPr lang="ko-KR" altLang="en-US" dirty="0"/>
              <a:t>되고</a:t>
            </a:r>
            <a:r>
              <a:rPr lang="en-US" altLang="ko-KR" dirty="0"/>
              <a:t>, </a:t>
            </a:r>
            <a:r>
              <a:rPr lang="ko-KR" altLang="en-US" dirty="0"/>
              <a:t>자동으로 카운트 되지 않았을 경우에도 프로그램에 </a:t>
            </a:r>
            <a:r>
              <a:rPr lang="en-US" altLang="ko-KR" dirty="0"/>
              <a:t>counting </a:t>
            </a:r>
            <a:r>
              <a:rPr lang="ko-KR" altLang="en-US" dirty="0"/>
              <a:t>코드를 자체적으로 추가할 수 있습니다</a:t>
            </a:r>
            <a:r>
              <a:rPr lang="en-US" altLang="ko-KR" dirty="0"/>
              <a:t>. Input</a:t>
            </a:r>
            <a:r>
              <a:rPr lang="ko-KR" altLang="en-US" dirty="0"/>
              <a:t>과 </a:t>
            </a:r>
            <a:r>
              <a:rPr lang="en-US" altLang="ko-KR" dirty="0"/>
              <a:t>output</a:t>
            </a:r>
            <a:r>
              <a:rPr lang="ko-KR" altLang="en-US" dirty="0"/>
              <a:t>의 수가 같은 지 등의 오류 검출에 사용될 수 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14</a:t>
            </a:fld>
            <a:endParaRPr kumimoji="1" lang="ko-KR" altLang="en-US"/>
          </a:p>
        </p:txBody>
      </p:sp>
    </p:spTree>
    <p:extLst>
      <p:ext uri="{BB962C8B-B14F-4D97-AF65-F5344CB8AC3E}">
        <p14:creationId xmlns:p14="http://schemas.microsoft.com/office/powerpoint/2010/main" val="410621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여기까지 제가 준비한 </a:t>
            </a:r>
            <a:r>
              <a:rPr lang="en-US" altLang="ko-KR" dirty="0"/>
              <a:t>Map reduce </a:t>
            </a:r>
            <a:r>
              <a:rPr lang="ko-KR" altLang="en-US" dirty="0"/>
              <a:t>발표자료 였습니다</a:t>
            </a:r>
            <a:r>
              <a:rPr lang="en-US" altLang="ko-KR" dirty="0"/>
              <a:t>. </a:t>
            </a:r>
            <a:r>
              <a:rPr lang="ko-KR" altLang="en-US" dirty="0"/>
              <a:t>다음 주에는 </a:t>
            </a:r>
            <a:r>
              <a:rPr lang="en-US" altLang="ko-KR" dirty="0"/>
              <a:t>map reduce</a:t>
            </a:r>
            <a:r>
              <a:rPr lang="ko-KR" altLang="en-US" dirty="0"/>
              <a:t>의 실질적인 구동 능력과 구글에서의 사용</a:t>
            </a:r>
            <a:r>
              <a:rPr lang="en-US" altLang="ko-KR" dirty="0"/>
              <a:t>, </a:t>
            </a:r>
            <a:r>
              <a:rPr lang="ko-KR" altLang="en-US" dirty="0"/>
              <a:t>관련 연구와 마무리</a:t>
            </a:r>
            <a:r>
              <a:rPr lang="en-US" altLang="ko-KR" dirty="0"/>
              <a:t>, </a:t>
            </a:r>
            <a:r>
              <a:rPr lang="ko-KR" altLang="en-US" dirty="0"/>
              <a:t>그리고 교수님께서 추천해주신 </a:t>
            </a:r>
            <a:r>
              <a:rPr lang="en-US" altLang="ko-KR" dirty="0"/>
              <a:t>Hadoop map reduce program in python</a:t>
            </a:r>
            <a:r>
              <a:rPr lang="ko-KR" altLang="en-US" dirty="0"/>
              <a:t>을 설치 및 실행해보도록 하겠습니다</a:t>
            </a:r>
            <a:r>
              <a:rPr lang="en-US" altLang="ko-KR" dirty="0"/>
              <a:t>. </a:t>
            </a:r>
            <a:r>
              <a:rPr lang="ko-KR" altLang="en-US" dirty="0"/>
              <a:t>감사합니다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15</a:t>
            </a:fld>
            <a:endParaRPr kumimoji="1" lang="ko-KR" altLang="en-US"/>
          </a:p>
        </p:txBody>
      </p:sp>
    </p:spTree>
    <p:extLst>
      <p:ext uri="{BB962C8B-B14F-4D97-AF65-F5344CB8AC3E}">
        <p14:creationId xmlns:p14="http://schemas.microsoft.com/office/powerpoint/2010/main" val="311336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spcAft>
                <a:spcPts val="0"/>
              </a:spcAft>
            </a:pPr>
            <a:r>
              <a:rPr lang="ko-KR" altLang="en-US" sz="1800" b="0" i="0" dirty="0">
                <a:solidFill>
                  <a:srgbClr val="757575"/>
                </a:solidFill>
                <a:effectLst/>
                <a:latin typeface="맑은 고딕" panose="020B0503020000020004" pitchFamily="50" charset="-127"/>
                <a:ea typeface="맑은 고딕" panose="020B0503020000020004" pitchFamily="50" charset="-127"/>
              </a:rPr>
              <a:t>먼저 </a:t>
            </a:r>
            <a:r>
              <a:rPr lang="en-US" altLang="ko-KR" sz="1800" b="0" i="0" dirty="0">
                <a:solidFill>
                  <a:srgbClr val="757575"/>
                </a:solidFill>
                <a:effectLst/>
                <a:latin typeface="맑은 고딕" panose="020B0503020000020004" pitchFamily="50" charset="-127"/>
                <a:ea typeface="맑은 고딕" panose="020B0503020000020004" pitchFamily="50" charset="-127"/>
              </a:rPr>
              <a:t>abstract, </a:t>
            </a:r>
            <a:r>
              <a:rPr lang="ko-KR" altLang="en-US" sz="1800" b="0" i="0" dirty="0">
                <a:solidFill>
                  <a:srgbClr val="757575"/>
                </a:solidFill>
                <a:effectLst/>
                <a:latin typeface="맑은 고딕" panose="020B0503020000020004" pitchFamily="50" charset="-127"/>
                <a:ea typeface="맑은 고딕" panose="020B0503020000020004" pitchFamily="50" charset="-127"/>
              </a:rPr>
              <a:t>요약입니다</a:t>
            </a:r>
            <a:r>
              <a:rPr lang="en-US" altLang="ko-KR" sz="1800" b="0" i="0" dirty="0">
                <a:solidFill>
                  <a:srgbClr val="757575"/>
                </a:solidFill>
                <a:effectLst/>
                <a:latin typeface="맑은 고딕" panose="020B0503020000020004" pitchFamily="50" charset="-127"/>
                <a:ea typeface="맑은 고딕" panose="020B0503020000020004" pitchFamily="50" charset="-127"/>
              </a:rPr>
              <a:t>.</a:t>
            </a:r>
          </a:p>
          <a:p>
            <a:pPr algn="just">
              <a:spcAft>
                <a:spcPts val="0"/>
              </a:spcAft>
            </a:pPr>
            <a:r>
              <a:rPr lang="ko-KR" altLang="en-US" sz="1800" b="0" i="0" dirty="0" err="1">
                <a:solidFill>
                  <a:srgbClr val="757575"/>
                </a:solidFill>
                <a:effectLst/>
                <a:latin typeface="맑은 고딕" panose="020B0503020000020004" pitchFamily="50" charset="-127"/>
                <a:ea typeface="맑은 고딕" panose="020B0503020000020004" pitchFamily="50" charset="-127"/>
              </a:rPr>
              <a:t>맵리듀스란</a:t>
            </a:r>
            <a:r>
              <a:rPr lang="ko-KR" altLang="en-US" sz="1800" b="0" i="0" dirty="0">
                <a:solidFill>
                  <a:srgbClr val="757575"/>
                </a:solidFill>
                <a:effectLst/>
                <a:latin typeface="맑은 고딕" panose="020B0503020000020004" pitchFamily="50" charset="-127"/>
                <a:ea typeface="맑은 고딕" panose="020B0503020000020004" pitchFamily="50" charset="-127"/>
              </a:rPr>
              <a:t> 큰 데이터 셋을 다루는 프로그래밍 모델입니다</a:t>
            </a:r>
            <a:r>
              <a:rPr lang="en-US" altLang="ko-KR" sz="1800" b="0" i="0" dirty="0">
                <a:solidFill>
                  <a:srgbClr val="757575"/>
                </a:solidFill>
                <a:effectLst/>
                <a:latin typeface="맑은 고딕" panose="020B0503020000020004" pitchFamily="50" charset="-127"/>
                <a:ea typeface="맑은 고딕" panose="020B0503020000020004" pitchFamily="50" charset="-127"/>
              </a:rPr>
              <a:t>.</a:t>
            </a:r>
          </a:p>
          <a:p>
            <a:pPr algn="just">
              <a:spcAft>
                <a:spcPts val="0"/>
              </a:spcAft>
            </a:pPr>
            <a:r>
              <a:rPr lang="ko-KR" altLang="en-US" sz="1800" b="0" i="0" dirty="0">
                <a:solidFill>
                  <a:srgbClr val="757575"/>
                </a:solidFill>
                <a:effectLst/>
                <a:latin typeface="맑은 고딕" panose="020B0503020000020004" pitchFamily="50" charset="-127"/>
                <a:ea typeface="맑은 고딕" panose="020B0503020000020004" pitchFamily="50" charset="-127"/>
              </a:rPr>
              <a:t>사용자는 </a:t>
            </a:r>
            <a:r>
              <a:rPr lang="en-US" altLang="ko-KR" sz="1800" b="0" i="0" dirty="0">
                <a:solidFill>
                  <a:srgbClr val="757575"/>
                </a:solidFill>
                <a:effectLst/>
                <a:latin typeface="맑은 고딕" panose="020B0503020000020004" pitchFamily="50" charset="-127"/>
                <a:ea typeface="맑은 고딕" panose="020B0503020000020004" pitchFamily="50" charset="-127"/>
              </a:rPr>
              <a:t>map </a:t>
            </a:r>
            <a:r>
              <a:rPr lang="ko-KR" altLang="en-US" sz="1800" b="0" i="0" dirty="0">
                <a:solidFill>
                  <a:srgbClr val="757575"/>
                </a:solidFill>
                <a:effectLst/>
                <a:latin typeface="맑은 고딕" panose="020B0503020000020004" pitchFamily="50" charset="-127"/>
                <a:ea typeface="맑은 고딕" panose="020B0503020000020004" pitchFamily="50" charset="-127"/>
              </a:rPr>
              <a:t>함수를 통해서 키</a:t>
            </a:r>
            <a:r>
              <a:rPr lang="en-US" altLang="ko-KR" sz="1800" b="0" i="0" dirty="0">
                <a:solidFill>
                  <a:srgbClr val="757575"/>
                </a:solidFill>
                <a:effectLst/>
                <a:latin typeface="맑은 고딕" panose="020B0503020000020004" pitchFamily="50" charset="-127"/>
                <a:ea typeface="맑은 고딕" panose="020B0503020000020004" pitchFamily="50" charset="-127"/>
              </a:rPr>
              <a:t>/</a:t>
            </a:r>
            <a:r>
              <a:rPr lang="ko-KR" altLang="en-US" sz="1800" b="0" i="0" dirty="0" err="1">
                <a:solidFill>
                  <a:srgbClr val="757575"/>
                </a:solidFill>
                <a:effectLst/>
                <a:latin typeface="맑은 고딕" panose="020B0503020000020004" pitchFamily="50" charset="-127"/>
                <a:ea typeface="맑은 고딕" panose="020B0503020000020004" pitchFamily="50" charset="-127"/>
              </a:rPr>
              <a:t>밸류</a:t>
            </a:r>
            <a:r>
              <a:rPr lang="ko-KR" altLang="en-US" sz="1800" b="0" i="0" dirty="0">
                <a:solidFill>
                  <a:srgbClr val="757575"/>
                </a:solidFill>
                <a:effectLst/>
                <a:latin typeface="맑은 고딕" panose="020B0503020000020004" pitchFamily="50" charset="-127"/>
                <a:ea typeface="맑은 고딕" panose="020B0503020000020004" pitchFamily="50" charset="-127"/>
              </a:rPr>
              <a:t> 쌍을 이용하여 </a:t>
            </a:r>
            <a:r>
              <a:rPr lang="en-US" altLang="ko-KR" sz="1800" b="0" i="0" dirty="0">
                <a:solidFill>
                  <a:srgbClr val="757575"/>
                </a:solidFill>
                <a:effectLst/>
                <a:latin typeface="맑은 고딕" panose="020B0503020000020004" pitchFamily="50" charset="-127"/>
                <a:ea typeface="맑은 고딕" panose="020B0503020000020004" pitchFamily="50" charset="-127"/>
              </a:rPr>
              <a:t>intermediate key/value pair</a:t>
            </a:r>
            <a:r>
              <a:rPr lang="ko-KR" altLang="en-US" sz="1800" b="0" i="0" dirty="0">
                <a:solidFill>
                  <a:srgbClr val="757575"/>
                </a:solidFill>
                <a:effectLst/>
                <a:latin typeface="맑은 고딕" panose="020B0503020000020004" pitchFamily="50" charset="-127"/>
                <a:ea typeface="맑은 고딕" panose="020B0503020000020004" pitchFamily="50" charset="-127"/>
              </a:rPr>
              <a:t>를 만들고 </a:t>
            </a:r>
            <a:r>
              <a:rPr lang="en-US" altLang="ko-KR" sz="1800" b="0" i="0" dirty="0">
                <a:solidFill>
                  <a:srgbClr val="757575"/>
                </a:solidFill>
                <a:effectLst/>
                <a:latin typeface="맑은 고딕" panose="020B0503020000020004" pitchFamily="50" charset="-127"/>
                <a:ea typeface="맑은 고딕" panose="020B0503020000020004" pitchFamily="50" charset="-127"/>
              </a:rPr>
              <a:t>reduce </a:t>
            </a:r>
            <a:r>
              <a:rPr lang="ko-KR" altLang="en-US" sz="1800" b="0" i="0" dirty="0">
                <a:solidFill>
                  <a:srgbClr val="757575"/>
                </a:solidFill>
                <a:effectLst/>
                <a:latin typeface="맑은 고딕" panose="020B0503020000020004" pitchFamily="50" charset="-127"/>
                <a:ea typeface="맑은 고딕" panose="020B0503020000020004" pitchFamily="50" charset="-127"/>
              </a:rPr>
              <a:t>함수를 통해서 그 </a:t>
            </a:r>
            <a:r>
              <a:rPr lang="en-US" altLang="ko-KR" sz="1800" b="0" i="0" dirty="0">
                <a:solidFill>
                  <a:srgbClr val="757575"/>
                </a:solidFill>
                <a:effectLst/>
                <a:latin typeface="맑은 고딕" panose="020B0503020000020004" pitchFamily="50" charset="-127"/>
                <a:ea typeface="맑은 고딕" panose="020B0503020000020004" pitchFamily="50" charset="-127"/>
              </a:rPr>
              <a:t>intermediate pair</a:t>
            </a:r>
            <a:r>
              <a:rPr lang="ko-KR" altLang="en-US" sz="1800" b="0" i="0" dirty="0">
                <a:solidFill>
                  <a:srgbClr val="757575"/>
                </a:solidFill>
                <a:effectLst/>
                <a:latin typeface="맑은 고딕" panose="020B0503020000020004" pitchFamily="50" charset="-127"/>
                <a:ea typeface="맑은 고딕" panose="020B0503020000020004" pitchFamily="50" charset="-127"/>
              </a:rPr>
              <a:t>들을 같은 </a:t>
            </a:r>
            <a:r>
              <a:rPr lang="en-US" altLang="ko-KR" sz="1800" b="0" i="0" dirty="0">
                <a:solidFill>
                  <a:srgbClr val="757575"/>
                </a:solidFill>
                <a:effectLst/>
                <a:latin typeface="맑은 고딕" panose="020B0503020000020004" pitchFamily="50" charset="-127"/>
                <a:ea typeface="맑은 고딕" panose="020B0503020000020004" pitchFamily="50" charset="-127"/>
              </a:rPr>
              <a:t>key </a:t>
            </a:r>
            <a:r>
              <a:rPr lang="ko-KR" altLang="en-US" sz="1800" b="0" i="0" dirty="0">
                <a:solidFill>
                  <a:srgbClr val="757575"/>
                </a:solidFill>
                <a:effectLst/>
                <a:latin typeface="맑은 고딕" panose="020B0503020000020004" pitchFamily="50" charset="-127"/>
                <a:ea typeface="맑은 고딕" panose="020B0503020000020004" pitchFamily="50" charset="-127"/>
              </a:rPr>
              <a:t>별로 묶어서 결과를 도출하게 됩니다</a:t>
            </a:r>
            <a:r>
              <a:rPr lang="en-US" altLang="ko-KR" sz="1800" b="0" i="0" dirty="0">
                <a:solidFill>
                  <a:srgbClr val="757575"/>
                </a:solidFill>
                <a:effectLst/>
                <a:latin typeface="맑은 고딕" panose="020B0503020000020004" pitchFamily="50" charset="-127"/>
                <a:ea typeface="맑은 고딕" panose="020B0503020000020004" pitchFamily="50" charset="-127"/>
              </a:rPr>
              <a:t>.</a:t>
            </a:r>
          </a:p>
          <a:p>
            <a:pPr algn="just">
              <a:spcAft>
                <a:spcPts val="0"/>
              </a:spcAft>
            </a:pPr>
            <a:r>
              <a:rPr lang="ko-KR" altLang="en-US" sz="1800" b="0" i="0" dirty="0">
                <a:solidFill>
                  <a:srgbClr val="757575"/>
                </a:solidFill>
                <a:effectLst/>
                <a:latin typeface="맑은 고딕" panose="020B0503020000020004" pitchFamily="50" charset="-127"/>
                <a:ea typeface="맑은 고딕" panose="020B0503020000020004" pitchFamily="50" charset="-127"/>
              </a:rPr>
              <a:t>이 모델은 분산 시스템이나 병렬 시스템에 대한 경험이 부족하더라도 분산 시스템의 자원을 쉽게 사용할 수 있게 해준다고 합니다</a:t>
            </a:r>
            <a:r>
              <a:rPr lang="en-US" altLang="ko-KR" sz="1800" b="0" i="0" dirty="0">
                <a:solidFill>
                  <a:srgbClr val="757575"/>
                </a:solidFill>
                <a:effectLst/>
                <a:latin typeface="맑은 고딕" panose="020B0503020000020004" pitchFamily="50" charset="-127"/>
                <a:ea typeface="맑은 고딕" panose="020B0503020000020004" pitchFamily="50" charset="-127"/>
              </a:rPr>
              <a:t>.</a:t>
            </a:r>
            <a:endParaRPr lang="ko-KR" altLang="en-US" sz="1800" b="0" i="0" dirty="0">
              <a:solidFill>
                <a:srgbClr val="757575"/>
              </a:solidFill>
              <a:effectLst/>
              <a:latin typeface="맑은 고딕" panose="020B0503020000020004" pitchFamily="50" charset="-127"/>
              <a:ea typeface="맑은 고딕" panose="020B0503020000020004" pitchFamily="50" charset="-127"/>
            </a:endParaRPr>
          </a:p>
          <a:p>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2</a:t>
            </a:fld>
            <a:endParaRPr kumimoji="1" lang="ko-KR" altLang="en-US"/>
          </a:p>
        </p:txBody>
      </p:sp>
    </p:spTree>
    <p:extLst>
      <p:ext uri="{BB962C8B-B14F-4D97-AF65-F5344CB8AC3E}">
        <p14:creationId xmlns:p14="http://schemas.microsoft.com/office/powerpoint/2010/main" val="100177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a:t>
            </a:r>
            <a:r>
              <a:rPr lang="ko-KR" altLang="en-US" dirty="0"/>
              <a:t>번</a:t>
            </a:r>
            <a:r>
              <a:rPr lang="en-US" altLang="ko-KR" dirty="0"/>
              <a:t>, introduction </a:t>
            </a:r>
            <a:r>
              <a:rPr lang="ko-KR" altLang="en-US" dirty="0"/>
              <a:t>입니다</a:t>
            </a:r>
            <a:r>
              <a:rPr lang="en-US" altLang="ko-KR" dirty="0"/>
              <a:t>.</a:t>
            </a:r>
          </a:p>
          <a:p>
            <a:r>
              <a:rPr lang="ko-KR" altLang="en-US" dirty="0"/>
              <a:t>맵 리듀스는 </a:t>
            </a:r>
            <a:r>
              <a:rPr lang="en-US" altLang="ko-KR" dirty="0"/>
              <a:t>large cluster</a:t>
            </a:r>
            <a:r>
              <a:rPr lang="ko-KR" altLang="en-US" dirty="0"/>
              <a:t>상에서 </a:t>
            </a:r>
            <a:r>
              <a:rPr lang="en-US" altLang="ko-KR" dirty="0"/>
              <a:t>data</a:t>
            </a:r>
            <a:r>
              <a:rPr lang="ko-KR" altLang="en-US" dirty="0"/>
              <a:t>를 </a:t>
            </a:r>
            <a:r>
              <a:rPr lang="en-US" altLang="ko-KR" dirty="0"/>
              <a:t>simplify</a:t>
            </a:r>
            <a:r>
              <a:rPr lang="ko-KR" altLang="en-US" dirty="0"/>
              <a:t>하게 </a:t>
            </a:r>
            <a:r>
              <a:rPr lang="en-US" altLang="ko-KR" dirty="0"/>
              <a:t>processing </a:t>
            </a:r>
            <a:r>
              <a:rPr lang="ko-KR" altLang="en-US" dirty="0"/>
              <a:t>하는 과정으로</a:t>
            </a:r>
            <a:r>
              <a:rPr lang="en-US" altLang="ko-KR" dirty="0"/>
              <a:t>, </a:t>
            </a:r>
            <a:r>
              <a:rPr lang="ko-KR" altLang="en-US" dirty="0"/>
              <a:t>최근 방대한 양의 데이터가 쏟아지는 환경에서</a:t>
            </a:r>
            <a:r>
              <a:rPr lang="en-US" altLang="ko-KR" dirty="0"/>
              <a:t>, </a:t>
            </a:r>
            <a:r>
              <a:rPr lang="ko-KR" altLang="en-US" dirty="0"/>
              <a:t>이런 데이터를 </a:t>
            </a:r>
            <a:r>
              <a:rPr lang="en-US" altLang="ko-KR" dirty="0"/>
              <a:t>control</a:t>
            </a:r>
            <a:r>
              <a:rPr lang="ko-KR" altLang="en-US" dirty="0"/>
              <a:t>하고 </a:t>
            </a:r>
            <a:r>
              <a:rPr lang="en-US" altLang="ko-KR" dirty="0"/>
              <a:t>organize</a:t>
            </a:r>
            <a:r>
              <a:rPr lang="ko-KR" altLang="en-US" dirty="0"/>
              <a:t>하는 모델이 필요하며</a:t>
            </a:r>
            <a:r>
              <a:rPr lang="en-US" altLang="ko-KR" dirty="0"/>
              <a:t>,</a:t>
            </a:r>
          </a:p>
          <a:p>
            <a:r>
              <a:rPr lang="ko-KR" altLang="en-US" dirty="0"/>
              <a:t>이때</a:t>
            </a:r>
            <a:r>
              <a:rPr lang="en-US" altLang="ko-KR" dirty="0"/>
              <a:t>, </a:t>
            </a:r>
            <a:r>
              <a:rPr lang="ko-KR" altLang="en-US" dirty="0"/>
              <a:t>데이터를 어떻게 병렬화하고</a:t>
            </a:r>
            <a:r>
              <a:rPr lang="en-US" altLang="ko-KR" dirty="0"/>
              <a:t>, </a:t>
            </a:r>
            <a:r>
              <a:rPr lang="ko-KR" altLang="en-US" dirty="0"/>
              <a:t>분산시키고</a:t>
            </a:r>
            <a:r>
              <a:rPr lang="en-US" altLang="ko-KR" dirty="0"/>
              <a:t>, </a:t>
            </a:r>
            <a:r>
              <a:rPr lang="ko-KR" altLang="en-US" dirty="0"/>
              <a:t>실패 작업을 어떻게 처리할지가 이슈가 되었습니다</a:t>
            </a:r>
            <a:r>
              <a:rPr lang="en-US" altLang="ko-KR" dirty="0"/>
              <a:t>.</a:t>
            </a:r>
          </a:p>
          <a:p>
            <a:r>
              <a:rPr lang="ko-KR" altLang="en-US" dirty="0"/>
              <a:t>이런 복잡한 문제들을 해결하기 위해 병렬화의 세세한 부분은 숨기고</a:t>
            </a:r>
            <a:r>
              <a:rPr lang="en-US" altLang="ko-KR" dirty="0"/>
              <a:t>, </a:t>
            </a:r>
            <a:r>
              <a:rPr lang="ko-KR" altLang="en-US" dirty="0"/>
              <a:t>대형 연산을 분산시키며</a:t>
            </a:r>
            <a:r>
              <a:rPr lang="en-US" altLang="ko-KR" dirty="0"/>
              <a:t>, fault tolerance</a:t>
            </a:r>
            <a:r>
              <a:rPr lang="ko-KR" altLang="en-US" dirty="0"/>
              <a:t>를 활성화 시켜주는 등의 로드 </a:t>
            </a:r>
            <a:r>
              <a:rPr lang="ko-KR" altLang="en-US" dirty="0" err="1"/>
              <a:t>밸런싱</a:t>
            </a:r>
            <a:r>
              <a:rPr lang="ko-KR" altLang="en-US" dirty="0"/>
              <a:t> 기능을 통해 </a:t>
            </a:r>
            <a:r>
              <a:rPr lang="en-US" altLang="ko-KR" dirty="0"/>
              <a:t>map</a:t>
            </a:r>
            <a:r>
              <a:rPr lang="ko-KR" altLang="en-US" dirty="0"/>
              <a:t>과 </a:t>
            </a:r>
            <a:r>
              <a:rPr lang="en-US" altLang="ko-KR" dirty="0"/>
              <a:t>reduce </a:t>
            </a:r>
            <a:r>
              <a:rPr lang="ko-KR" altLang="en-US" dirty="0"/>
              <a:t>모델을 완성해 </a:t>
            </a:r>
            <a:r>
              <a:rPr lang="en-US" altLang="ko-KR" dirty="0"/>
              <a:t>map reduce</a:t>
            </a:r>
            <a:r>
              <a:rPr lang="ko-KR" altLang="en-US" dirty="0"/>
              <a:t>라는 프로세스가 완성되게 되었다고 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3</a:t>
            </a:fld>
            <a:endParaRPr kumimoji="1" lang="ko-KR" altLang="en-US"/>
          </a:p>
        </p:txBody>
      </p:sp>
    </p:spTree>
    <p:extLst>
      <p:ext uri="{BB962C8B-B14F-4D97-AF65-F5344CB8AC3E}">
        <p14:creationId xmlns:p14="http://schemas.microsoft.com/office/powerpoint/2010/main" val="4027814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섹션 설명입니다</a:t>
            </a:r>
            <a:r>
              <a:rPr lang="en-US" altLang="ko-KR" dirty="0"/>
              <a:t>.</a:t>
            </a:r>
          </a:p>
          <a:p>
            <a:r>
              <a:rPr lang="ko-KR" altLang="en-US" dirty="0"/>
              <a:t>이 논문은 </a:t>
            </a:r>
            <a:r>
              <a:rPr lang="en-US" altLang="ko-KR" dirty="0"/>
              <a:t>8</a:t>
            </a:r>
            <a:r>
              <a:rPr lang="ko-KR" altLang="en-US" dirty="0"/>
              <a:t>개의 </a:t>
            </a:r>
            <a:r>
              <a:rPr lang="ko-KR" altLang="en-US" dirty="0" err="1"/>
              <a:t>섹션으로</a:t>
            </a:r>
            <a:r>
              <a:rPr lang="ko-KR" altLang="en-US" dirty="0"/>
              <a:t> 나눠져 있으며</a:t>
            </a:r>
            <a:r>
              <a:rPr lang="en-US" altLang="ko-KR" dirty="0"/>
              <a:t>,</a:t>
            </a:r>
          </a:p>
          <a:p>
            <a:r>
              <a:rPr lang="en-US" altLang="ko-KR" dirty="0"/>
              <a:t>2</a:t>
            </a:r>
            <a:r>
              <a:rPr lang="ko-KR" altLang="en-US" dirty="0"/>
              <a:t>번부터</a:t>
            </a:r>
            <a:r>
              <a:rPr lang="en-US" altLang="ko-KR" dirty="0"/>
              <a:t>, programming model, </a:t>
            </a:r>
            <a:r>
              <a:rPr lang="ko-KR" altLang="en-US" dirty="0"/>
              <a:t>기본적 프로그래밍 모델과 예시를 설명해주는 부분</a:t>
            </a:r>
            <a:r>
              <a:rPr lang="en-US" altLang="ko-KR" dirty="0"/>
              <a:t>,</a:t>
            </a:r>
          </a:p>
          <a:p>
            <a:r>
              <a:rPr lang="en-US" altLang="ko-KR" dirty="0"/>
              <a:t>3</a:t>
            </a:r>
            <a:r>
              <a:rPr lang="ko-KR" altLang="en-US" dirty="0"/>
              <a:t>번</a:t>
            </a:r>
            <a:r>
              <a:rPr lang="en-US" altLang="ko-KR" dirty="0"/>
              <a:t>, implementation</a:t>
            </a:r>
            <a:r>
              <a:rPr lang="ko-KR" altLang="en-US" dirty="0"/>
              <a:t>으로 클러스터 기반 컴퓨팅 환경에서의 </a:t>
            </a:r>
            <a:r>
              <a:rPr lang="en-US" altLang="ko-KR" dirty="0"/>
              <a:t>map reduce </a:t>
            </a:r>
            <a:r>
              <a:rPr lang="ko-KR" altLang="en-US" dirty="0"/>
              <a:t>적용</a:t>
            </a:r>
            <a:r>
              <a:rPr lang="en-US" altLang="ko-KR" dirty="0"/>
              <a:t>,</a:t>
            </a:r>
          </a:p>
          <a:p>
            <a:r>
              <a:rPr lang="en-US" altLang="ko-KR" dirty="0"/>
              <a:t>4</a:t>
            </a:r>
            <a:r>
              <a:rPr lang="ko-KR" altLang="en-US" dirty="0"/>
              <a:t>번</a:t>
            </a:r>
            <a:r>
              <a:rPr lang="en-US" altLang="ko-KR" dirty="0"/>
              <a:t>, Refinements</a:t>
            </a:r>
            <a:r>
              <a:rPr lang="ko-KR" altLang="en-US" dirty="0"/>
              <a:t>로 유용한 프로그래밍 모델 소개가 있습니다</a:t>
            </a:r>
            <a:r>
              <a:rPr lang="en-US" altLang="ko-KR" dirty="0"/>
              <a:t>.</a:t>
            </a:r>
          </a:p>
          <a:p>
            <a:r>
              <a:rPr lang="en-US" altLang="ko-KR" dirty="0"/>
              <a:t>5</a:t>
            </a:r>
            <a:r>
              <a:rPr lang="ko-KR" altLang="en-US" dirty="0"/>
              <a:t>번에서는 </a:t>
            </a:r>
            <a:r>
              <a:rPr lang="en-US" altLang="ko-KR" dirty="0"/>
              <a:t>performance, map</a:t>
            </a:r>
            <a:r>
              <a:rPr lang="ko-KR" altLang="en-US" dirty="0"/>
              <a:t> </a:t>
            </a:r>
            <a:r>
              <a:rPr lang="en-US" altLang="ko-KR" dirty="0"/>
              <a:t>reduce</a:t>
            </a:r>
            <a:r>
              <a:rPr lang="ko-KR" altLang="en-US" dirty="0"/>
              <a:t>가 다양한 </a:t>
            </a:r>
            <a:r>
              <a:rPr lang="en-US" altLang="ko-KR" dirty="0"/>
              <a:t>task</a:t>
            </a:r>
            <a:r>
              <a:rPr lang="ko-KR" altLang="en-US" dirty="0"/>
              <a:t>를 처리할 때에 대한 측정 결과</a:t>
            </a:r>
            <a:r>
              <a:rPr lang="en-US" altLang="ko-KR" dirty="0"/>
              <a:t>,</a:t>
            </a:r>
          </a:p>
          <a:p>
            <a:r>
              <a:rPr lang="en-US" altLang="ko-KR" dirty="0"/>
              <a:t>6</a:t>
            </a:r>
            <a:r>
              <a:rPr lang="ko-KR" altLang="en-US" dirty="0"/>
              <a:t>번은 </a:t>
            </a:r>
            <a:r>
              <a:rPr lang="en-US" altLang="ko-KR" dirty="0"/>
              <a:t>Experience</a:t>
            </a:r>
            <a:r>
              <a:rPr lang="ko-KR" altLang="en-US" dirty="0"/>
              <a:t>로 구글 안에서 </a:t>
            </a:r>
            <a:r>
              <a:rPr lang="en-US" altLang="ko-KR" dirty="0"/>
              <a:t>map reduce</a:t>
            </a:r>
            <a:r>
              <a:rPr lang="ko-KR" altLang="en-US" dirty="0"/>
              <a:t>를 사용하는 과정</a:t>
            </a:r>
            <a:r>
              <a:rPr lang="en-US" altLang="ko-KR" dirty="0"/>
              <a:t>,</a:t>
            </a:r>
          </a:p>
          <a:p>
            <a:r>
              <a:rPr lang="en-US" altLang="ko-KR" dirty="0"/>
              <a:t>7</a:t>
            </a:r>
            <a:r>
              <a:rPr lang="ko-KR" altLang="en-US" dirty="0"/>
              <a:t>번은 관련 연구와 이후 연구 계획</a:t>
            </a:r>
            <a:r>
              <a:rPr lang="en-US" altLang="ko-KR" dirty="0"/>
              <a:t>,</a:t>
            </a:r>
          </a:p>
          <a:p>
            <a:r>
              <a:rPr lang="en-US" altLang="ko-KR" dirty="0"/>
              <a:t>8</a:t>
            </a:r>
            <a:r>
              <a:rPr lang="ko-KR" altLang="en-US" dirty="0"/>
              <a:t>번은 마무리입니다</a:t>
            </a:r>
            <a:r>
              <a:rPr lang="en-US" altLang="ko-KR" dirty="0"/>
              <a:t>.</a:t>
            </a:r>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4</a:t>
            </a:fld>
            <a:endParaRPr kumimoji="1" lang="ko-KR" altLang="en-US"/>
          </a:p>
        </p:txBody>
      </p:sp>
    </p:spTree>
    <p:extLst>
      <p:ext uri="{BB962C8B-B14F-4D97-AF65-F5344CB8AC3E}">
        <p14:creationId xmlns:p14="http://schemas.microsoft.com/office/powerpoint/2010/main" val="3712952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2</a:t>
            </a:r>
            <a:r>
              <a:rPr lang="ko-KR" altLang="en-US" dirty="0"/>
              <a:t>번</a:t>
            </a:r>
            <a:r>
              <a:rPr lang="en-US" altLang="ko-KR" dirty="0"/>
              <a:t>, Programming model</a:t>
            </a:r>
            <a:r>
              <a:rPr lang="ko-KR" altLang="en-US" dirty="0"/>
              <a:t>에 대해 알아보도록 하겠습니다</a:t>
            </a:r>
            <a:r>
              <a:rPr lang="en-US" altLang="ko-KR" dirty="0"/>
              <a:t>.</a:t>
            </a:r>
          </a:p>
          <a:p>
            <a:r>
              <a:rPr lang="en-US" altLang="ko-KR" dirty="0"/>
              <a:t>Map reduce</a:t>
            </a:r>
            <a:r>
              <a:rPr lang="ko-KR" altLang="en-US" dirty="0"/>
              <a:t>는 기본적으로 데이터의 키와 값 쌍을 입력 받고 출력합니다</a:t>
            </a:r>
            <a:r>
              <a:rPr lang="en-US" altLang="ko-KR" dirty="0"/>
              <a:t>.</a:t>
            </a:r>
          </a:p>
          <a:p>
            <a:r>
              <a:rPr lang="ko-KR" altLang="en-US" dirty="0"/>
              <a:t>이때 </a:t>
            </a:r>
            <a:r>
              <a:rPr lang="en-US" altLang="ko-KR" dirty="0"/>
              <a:t>Map</a:t>
            </a:r>
            <a:r>
              <a:rPr lang="ko-KR" altLang="en-US" dirty="0"/>
              <a:t>과 </a:t>
            </a:r>
            <a:r>
              <a:rPr lang="en-US" altLang="ko-KR" dirty="0"/>
              <a:t>Reduce</a:t>
            </a:r>
            <a:r>
              <a:rPr lang="ko-KR" altLang="en-US" dirty="0"/>
              <a:t>의 과정을 거치는데</a:t>
            </a:r>
            <a:r>
              <a:rPr lang="en-US" altLang="ko-KR" dirty="0"/>
              <a:t>,</a:t>
            </a:r>
          </a:p>
          <a:p>
            <a:r>
              <a:rPr lang="en-US" altLang="ko-KR" dirty="0"/>
              <a:t>Map</a:t>
            </a:r>
            <a:r>
              <a:rPr lang="ko-KR" altLang="en-US" dirty="0"/>
              <a:t>은 사용자에 의해 작성되며</a:t>
            </a:r>
            <a:r>
              <a:rPr lang="en-US" altLang="ko-KR" dirty="0"/>
              <a:t>, </a:t>
            </a:r>
            <a:r>
              <a:rPr lang="ko-KR" altLang="en-US" dirty="0"/>
              <a:t>입력으로 </a:t>
            </a:r>
            <a:r>
              <a:rPr lang="en-US" altLang="ko-KR" dirty="0"/>
              <a:t>key, value </a:t>
            </a:r>
            <a:r>
              <a:rPr lang="ko-KR" altLang="en-US" dirty="0"/>
              <a:t>쌍을 받아서 </a:t>
            </a:r>
            <a:r>
              <a:rPr lang="en-US" altLang="ko-KR" dirty="0"/>
              <a:t>intermediate </a:t>
            </a:r>
            <a:r>
              <a:rPr lang="en-US" altLang="ko-KR" dirty="0" err="1"/>
              <a:t>key,value</a:t>
            </a:r>
            <a:r>
              <a:rPr lang="en-US" altLang="ko-KR" dirty="0"/>
              <a:t> </a:t>
            </a:r>
            <a:r>
              <a:rPr lang="ko-KR" altLang="en-US" dirty="0"/>
              <a:t>쌍을 생성합니다</a:t>
            </a:r>
            <a:r>
              <a:rPr lang="en-US" altLang="ko-KR" dirty="0"/>
              <a:t>.</a:t>
            </a:r>
          </a:p>
          <a:p>
            <a:r>
              <a:rPr lang="ko-KR" altLang="en-US" dirty="0"/>
              <a:t>그럼 이 </a:t>
            </a:r>
            <a:r>
              <a:rPr lang="en-US" altLang="ko-KR" dirty="0"/>
              <a:t>intermediate key, value</a:t>
            </a:r>
            <a:r>
              <a:rPr lang="ko-KR" altLang="en-US" dirty="0"/>
              <a:t>쌍에 대해 </a:t>
            </a:r>
            <a:r>
              <a:rPr lang="en-US" altLang="ko-KR" dirty="0"/>
              <a:t>map reduce</a:t>
            </a:r>
            <a:r>
              <a:rPr lang="ko-KR" altLang="en-US" dirty="0"/>
              <a:t> 라이브러리가 같은 </a:t>
            </a:r>
            <a:r>
              <a:rPr lang="en-US" altLang="ko-KR" dirty="0"/>
              <a:t>key</a:t>
            </a:r>
            <a:r>
              <a:rPr lang="ko-KR" altLang="en-US" dirty="0"/>
              <a:t>값 별로 </a:t>
            </a:r>
            <a:r>
              <a:rPr lang="en-US" altLang="ko-KR" dirty="0"/>
              <a:t>value </a:t>
            </a:r>
            <a:r>
              <a:rPr lang="ko-KR" altLang="en-US" dirty="0"/>
              <a:t>들을 묶어 </a:t>
            </a:r>
            <a:r>
              <a:rPr lang="en-US" altLang="ko-KR" dirty="0"/>
              <a:t>Reduce </a:t>
            </a:r>
            <a:r>
              <a:rPr lang="ko-KR" altLang="en-US" dirty="0"/>
              <a:t>함수로 보내주게 됩니다</a:t>
            </a:r>
            <a:r>
              <a:rPr lang="en-US" altLang="ko-KR" dirty="0"/>
              <a:t>.</a:t>
            </a:r>
          </a:p>
          <a:p>
            <a:r>
              <a:rPr lang="en-US" altLang="ko-KR" dirty="0"/>
              <a:t>Reduce </a:t>
            </a:r>
            <a:r>
              <a:rPr lang="ko-KR" altLang="en-US" dirty="0"/>
              <a:t>함수 또한 사용자에 의해 작성되며</a:t>
            </a:r>
            <a:r>
              <a:rPr lang="en-US" altLang="ko-KR" dirty="0"/>
              <a:t>,</a:t>
            </a:r>
            <a:r>
              <a:rPr lang="ko-KR" altLang="en-US" dirty="0"/>
              <a:t> 전달된 </a:t>
            </a:r>
            <a:r>
              <a:rPr lang="en-US" altLang="ko-KR" dirty="0"/>
              <a:t>intermediate </a:t>
            </a:r>
            <a:r>
              <a:rPr lang="ko-KR" altLang="en-US" dirty="0"/>
              <a:t>데이터는 </a:t>
            </a:r>
            <a:r>
              <a:rPr lang="en-US" altLang="ko-KR" dirty="0"/>
              <a:t>iterator</a:t>
            </a:r>
            <a:r>
              <a:rPr lang="ko-KR" altLang="en-US" dirty="0"/>
              <a:t>의 형태로 전달되기 때문에 메모리 안에 다 안 들어갈 정도로 큰 데이터도 쉽게 처리할 수 있다고 합니다</a:t>
            </a:r>
            <a:r>
              <a:rPr lang="en-US" altLang="ko-KR" dirty="0"/>
              <a:t>. </a:t>
            </a:r>
          </a:p>
          <a:p>
            <a:r>
              <a:rPr lang="ko-KR" altLang="en-US" dirty="0"/>
              <a:t>즉</a:t>
            </a:r>
            <a:r>
              <a:rPr lang="en-US" altLang="ko-KR" dirty="0"/>
              <a:t>, </a:t>
            </a:r>
            <a:r>
              <a:rPr lang="ko-KR" altLang="en-US" dirty="0"/>
              <a:t>요약하자면</a:t>
            </a:r>
            <a:r>
              <a:rPr lang="en-US" altLang="ko-KR" dirty="0"/>
              <a:t>, Map</a:t>
            </a:r>
            <a:r>
              <a:rPr lang="ko-KR" altLang="en-US" dirty="0"/>
              <a:t>이란 비 정형화된 </a:t>
            </a:r>
            <a:r>
              <a:rPr lang="en-US" altLang="ko-KR" dirty="0"/>
              <a:t>input</a:t>
            </a:r>
            <a:r>
              <a:rPr lang="ko-KR" altLang="en-US" dirty="0"/>
              <a:t>을 받아 </a:t>
            </a:r>
            <a:r>
              <a:rPr lang="en-US" altLang="ko-KR" dirty="0"/>
              <a:t>formatting, filtering, converting</a:t>
            </a:r>
            <a:r>
              <a:rPr lang="ko-KR" altLang="en-US" dirty="0"/>
              <a:t>을 통해서 </a:t>
            </a:r>
            <a:r>
              <a:rPr lang="en-US" altLang="ko-KR" dirty="0"/>
              <a:t>Reduce</a:t>
            </a:r>
            <a:r>
              <a:rPr lang="ko-KR" altLang="en-US" dirty="0"/>
              <a:t>에서 쉽게 병렬 처리될 수 있도록 해주는 정형화된 포맷의 </a:t>
            </a:r>
            <a:r>
              <a:rPr lang="en-US" altLang="ko-KR" dirty="0"/>
              <a:t>intermediate key value </a:t>
            </a:r>
            <a:r>
              <a:rPr lang="ko-KR" altLang="en-US" dirty="0"/>
              <a:t>쌍을 만들어주는 모듈이고</a:t>
            </a:r>
            <a:r>
              <a:rPr lang="en-US" altLang="ko-KR" dirty="0"/>
              <a:t>, Reduce</a:t>
            </a:r>
            <a:r>
              <a:rPr lang="ko-KR" altLang="en-US" dirty="0"/>
              <a:t>는 정형화된 데이터를 </a:t>
            </a:r>
            <a:r>
              <a:rPr lang="en-US" altLang="ko-KR" dirty="0"/>
              <a:t>key value </a:t>
            </a:r>
            <a:r>
              <a:rPr lang="ko-KR" altLang="en-US" dirty="0"/>
              <a:t>쌍으로 전달받아 실제 병렬 처리를 수행하는 모듈이라고 볼 수 있습니다</a:t>
            </a:r>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5</a:t>
            </a:fld>
            <a:endParaRPr kumimoji="1" lang="ko-KR" altLang="en-US"/>
          </a:p>
        </p:txBody>
      </p:sp>
    </p:spTree>
    <p:extLst>
      <p:ext uri="{BB962C8B-B14F-4D97-AF65-F5344CB8AC3E}">
        <p14:creationId xmlns:p14="http://schemas.microsoft.com/office/powerpoint/2010/main" val="281635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대용량 데이터 셋으로부터 각 </a:t>
            </a:r>
            <a:r>
              <a:rPr lang="en-US" altLang="ko-KR" dirty="0"/>
              <a:t>word</a:t>
            </a:r>
            <a:r>
              <a:rPr lang="ko-KR" altLang="en-US" dirty="0"/>
              <a:t>에 대해 발생 개수인 </a:t>
            </a:r>
            <a:r>
              <a:rPr lang="en-US" altLang="ko-KR" dirty="0"/>
              <a:t>word occurrence</a:t>
            </a:r>
            <a:r>
              <a:rPr lang="ko-KR" altLang="en-US" dirty="0"/>
              <a:t>를 카운트 해주는 수도 코드 입니다</a:t>
            </a:r>
            <a:r>
              <a:rPr lang="en-US" altLang="ko-KR" dirty="0"/>
              <a:t>.</a:t>
            </a:r>
          </a:p>
          <a:p>
            <a:r>
              <a:rPr lang="en-US" altLang="ko-KR" dirty="0"/>
              <a:t>Map</a:t>
            </a:r>
            <a:r>
              <a:rPr lang="ko-KR" altLang="en-US" dirty="0"/>
              <a:t>은 단어를 받을 때마다 각 단어를 </a:t>
            </a:r>
            <a:r>
              <a:rPr lang="en-US" altLang="ko-KR" dirty="0"/>
              <a:t>key</a:t>
            </a:r>
            <a:r>
              <a:rPr lang="ko-KR" altLang="en-US" dirty="0"/>
              <a:t>값으로</a:t>
            </a:r>
            <a:r>
              <a:rPr lang="en-US" altLang="ko-KR" dirty="0"/>
              <a:t>, value 1</a:t>
            </a:r>
            <a:r>
              <a:rPr lang="ko-KR" altLang="en-US" dirty="0"/>
              <a:t>을</a:t>
            </a:r>
            <a:r>
              <a:rPr lang="en-US" altLang="ko-KR" dirty="0"/>
              <a:t> </a:t>
            </a:r>
            <a:r>
              <a:rPr lang="ko-KR" altLang="en-US" dirty="0"/>
              <a:t>지정해 </a:t>
            </a:r>
            <a:r>
              <a:rPr lang="en-US" altLang="ko-KR" dirty="0"/>
              <a:t>intermediate key/value </a:t>
            </a:r>
            <a:r>
              <a:rPr lang="ko-KR" altLang="en-US" dirty="0"/>
              <a:t>쌍을 만듭니다</a:t>
            </a:r>
            <a:r>
              <a:rPr lang="en-US" altLang="ko-KR" dirty="0"/>
              <a:t>.</a:t>
            </a:r>
          </a:p>
          <a:p>
            <a:r>
              <a:rPr lang="ko-KR" altLang="en-US" dirty="0"/>
              <a:t>이 값을 전달받은 </a:t>
            </a:r>
            <a:r>
              <a:rPr lang="en-US" altLang="ko-KR" dirty="0"/>
              <a:t>Reduce</a:t>
            </a:r>
            <a:r>
              <a:rPr lang="ko-KR" altLang="en-US" dirty="0"/>
              <a:t>는 </a:t>
            </a:r>
            <a:r>
              <a:rPr lang="en-US" altLang="ko-KR" dirty="0"/>
              <a:t>key </a:t>
            </a:r>
            <a:r>
              <a:rPr lang="ko-KR" altLang="en-US" dirty="0"/>
              <a:t>값인 </a:t>
            </a:r>
            <a:r>
              <a:rPr lang="en-US" altLang="ko-KR" dirty="0"/>
              <a:t>v</a:t>
            </a:r>
            <a:r>
              <a:rPr lang="ko-KR" altLang="en-US" dirty="0"/>
              <a:t>마다 </a:t>
            </a:r>
            <a:r>
              <a:rPr lang="en-US" altLang="ko-KR" dirty="0"/>
              <a:t>value 1</a:t>
            </a:r>
            <a:r>
              <a:rPr lang="ko-KR" altLang="en-US" dirty="0"/>
              <a:t>을 통해 </a:t>
            </a:r>
            <a:r>
              <a:rPr lang="en-US" altLang="ko-KR" dirty="0"/>
              <a:t>result</a:t>
            </a:r>
            <a:r>
              <a:rPr lang="ko-KR" altLang="en-US" dirty="0"/>
              <a:t>를 </a:t>
            </a:r>
            <a:r>
              <a:rPr lang="en-US" altLang="ko-KR" dirty="0"/>
              <a:t>1</a:t>
            </a:r>
            <a:r>
              <a:rPr lang="ko-KR" altLang="en-US" dirty="0"/>
              <a:t>씩 증가시키게 됩니다</a:t>
            </a:r>
            <a:r>
              <a:rPr lang="en-US" altLang="ko-KR" dirty="0"/>
              <a:t>.</a:t>
            </a:r>
          </a:p>
          <a:p>
            <a:r>
              <a:rPr lang="ko-KR" altLang="en-US" dirty="0"/>
              <a:t>즉</a:t>
            </a:r>
            <a:r>
              <a:rPr lang="en-US" altLang="ko-KR" dirty="0"/>
              <a:t>, </a:t>
            </a:r>
            <a:r>
              <a:rPr lang="en-US" altLang="ko-KR" b="0" i="0" dirty="0">
                <a:solidFill>
                  <a:srgbClr val="0000FF"/>
                </a:solidFill>
                <a:effectLst/>
                <a:latin typeface="Arial" panose="020B0604020202020204" pitchFamily="34" charset="0"/>
              </a:rPr>
              <a:t>map</a:t>
            </a:r>
            <a:r>
              <a:rPr lang="ko-KR" altLang="en-US" b="0" i="0" dirty="0">
                <a:solidFill>
                  <a:srgbClr val="0000FF"/>
                </a:solidFill>
                <a:effectLst/>
                <a:latin typeface="Arial" panose="020B0604020202020204" pitchFamily="34" charset="0"/>
              </a:rPr>
              <a:t>에서는 </a:t>
            </a:r>
            <a:r>
              <a:rPr lang="en-US" altLang="ko-KR" b="0" i="0" dirty="0">
                <a:solidFill>
                  <a:srgbClr val="0000FF"/>
                </a:solidFill>
                <a:effectLst/>
                <a:latin typeface="Arial" panose="020B0604020202020204" pitchFamily="34" charset="0"/>
              </a:rPr>
              <a:t>document</a:t>
            </a:r>
            <a:r>
              <a:rPr lang="ko-KR" altLang="en-US" b="0" i="0" dirty="0">
                <a:solidFill>
                  <a:srgbClr val="0000FF"/>
                </a:solidFill>
                <a:effectLst/>
                <a:latin typeface="Arial" panose="020B0604020202020204" pitchFamily="34" charset="0"/>
              </a:rPr>
              <a:t>를 받아 각 </a:t>
            </a:r>
            <a:r>
              <a:rPr lang="en-US" altLang="ko-KR" b="0" i="0" dirty="0">
                <a:solidFill>
                  <a:srgbClr val="0000FF"/>
                </a:solidFill>
                <a:effectLst/>
                <a:latin typeface="Arial" panose="020B0604020202020204" pitchFamily="34" charset="0"/>
              </a:rPr>
              <a:t>word </a:t>
            </a:r>
            <a:r>
              <a:rPr lang="ko-KR" altLang="en-US" b="0" i="0" dirty="0">
                <a:solidFill>
                  <a:srgbClr val="0000FF"/>
                </a:solidFill>
                <a:effectLst/>
                <a:latin typeface="Arial" panose="020B0604020202020204" pitchFamily="34" charset="0"/>
              </a:rPr>
              <a:t>별로 잘게 잘라서 중간결과를 만들고</a:t>
            </a:r>
            <a:r>
              <a:rPr lang="en-US" altLang="ko-KR" b="0" i="0" dirty="0">
                <a:solidFill>
                  <a:srgbClr val="0000FF"/>
                </a:solidFill>
                <a:effectLst/>
                <a:latin typeface="Arial" panose="020B0604020202020204" pitchFamily="34" charset="0"/>
              </a:rPr>
              <a:t>, reduce</a:t>
            </a:r>
            <a:r>
              <a:rPr lang="ko-KR" altLang="en-US" b="0" i="0" dirty="0">
                <a:solidFill>
                  <a:srgbClr val="0000FF"/>
                </a:solidFill>
                <a:effectLst/>
                <a:latin typeface="Arial" panose="020B0604020202020204" pitchFamily="34" charset="0"/>
              </a:rPr>
              <a:t>에서는 각 </a:t>
            </a:r>
            <a:r>
              <a:rPr lang="en-US" altLang="ko-KR" b="0" i="0" dirty="0">
                <a:solidFill>
                  <a:srgbClr val="0000FF"/>
                </a:solidFill>
                <a:effectLst/>
                <a:latin typeface="Arial" panose="020B0604020202020204" pitchFamily="34" charset="0"/>
              </a:rPr>
              <a:t>word</a:t>
            </a:r>
            <a:r>
              <a:rPr lang="ko-KR" altLang="en-US" b="0" i="0" dirty="0">
                <a:solidFill>
                  <a:srgbClr val="0000FF"/>
                </a:solidFill>
                <a:effectLst/>
                <a:latin typeface="Arial" panose="020B0604020202020204" pitchFamily="34" charset="0"/>
              </a:rPr>
              <a:t>별로 </a:t>
            </a:r>
            <a:r>
              <a:rPr lang="en-US" altLang="ko-KR" b="0" i="0" dirty="0">
                <a:solidFill>
                  <a:srgbClr val="0000FF"/>
                </a:solidFill>
                <a:effectLst/>
                <a:latin typeface="Arial" panose="020B0604020202020204" pitchFamily="34" charset="0"/>
              </a:rPr>
              <a:t>merge</a:t>
            </a:r>
            <a:r>
              <a:rPr lang="ko-KR" altLang="en-US" b="0" i="0" dirty="0">
                <a:solidFill>
                  <a:srgbClr val="0000FF"/>
                </a:solidFill>
                <a:effectLst/>
                <a:latin typeface="Arial" panose="020B0604020202020204" pitchFamily="34" charset="0"/>
              </a:rPr>
              <a:t>를 한 후 최종적으로 하고자 하는 </a:t>
            </a:r>
            <a:r>
              <a:rPr lang="en-US" altLang="ko-KR" b="0" i="0" dirty="0">
                <a:solidFill>
                  <a:srgbClr val="0000FF"/>
                </a:solidFill>
                <a:effectLst/>
                <a:latin typeface="Arial" panose="020B0604020202020204" pitchFamily="34" charset="0"/>
              </a:rPr>
              <a:t>word count</a:t>
            </a:r>
            <a:r>
              <a:rPr lang="ko-KR" altLang="en-US" b="0" i="0" dirty="0">
                <a:solidFill>
                  <a:srgbClr val="0000FF"/>
                </a:solidFill>
                <a:effectLst/>
                <a:latin typeface="Arial" panose="020B0604020202020204" pitchFamily="34" charset="0"/>
              </a:rPr>
              <a:t>를 처리하게 됩니다</a:t>
            </a:r>
            <a:r>
              <a:rPr lang="en-US" altLang="ko-KR" b="0" i="0" dirty="0">
                <a:solidFill>
                  <a:srgbClr val="0000FF"/>
                </a:solidFill>
                <a:effectLst/>
                <a:latin typeface="Arial" panose="020B0604020202020204" pitchFamily="34" charset="0"/>
              </a:rPr>
              <a:t>.</a:t>
            </a:r>
          </a:p>
          <a:p>
            <a:endParaRPr lang="en-US" altLang="ko-KR" b="0" i="0" dirty="0">
              <a:solidFill>
                <a:srgbClr val="0000FF"/>
              </a:solidFill>
              <a:effectLst/>
              <a:latin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결국 </a:t>
            </a:r>
            <a:r>
              <a:rPr lang="en-US" altLang="ko-KR" dirty="0"/>
              <a:t>map</a:t>
            </a:r>
            <a:r>
              <a:rPr lang="ko-KR" altLang="en-US" dirty="0"/>
              <a:t>과 </a:t>
            </a:r>
            <a:r>
              <a:rPr lang="en-US" altLang="ko-KR" dirty="0"/>
              <a:t>reduce</a:t>
            </a:r>
            <a:r>
              <a:rPr lang="ko-KR" altLang="en-US" dirty="0"/>
              <a:t>가 실행하는 결과 및 </a:t>
            </a:r>
            <a:r>
              <a:rPr lang="en-US" altLang="ko-KR" dirty="0"/>
              <a:t>type</a:t>
            </a:r>
            <a:r>
              <a:rPr lang="ko-KR" altLang="en-US" dirty="0"/>
              <a:t>은 아래 그림과 같습니다</a:t>
            </a:r>
            <a:r>
              <a:rPr lang="en-US" altLang="ko-KR" dirty="0"/>
              <a:t>. </a:t>
            </a:r>
            <a:r>
              <a:rPr lang="ko-KR" altLang="en-US" dirty="0"/>
              <a:t>예시에서는 단순히 한 단어마다 </a:t>
            </a:r>
            <a:r>
              <a:rPr lang="en-US" altLang="ko-KR" dirty="0"/>
              <a:t>1</a:t>
            </a:r>
            <a:r>
              <a:rPr lang="ko-KR" altLang="en-US" dirty="0"/>
              <a:t>을 지정해 그것을 모두 더해주는 과정이었으나</a:t>
            </a:r>
            <a:r>
              <a:rPr lang="en-US" altLang="ko-KR" dirty="0"/>
              <a:t>, </a:t>
            </a:r>
            <a:r>
              <a:rPr lang="ko-KR" altLang="en-US" dirty="0"/>
              <a:t>실질적으로는 </a:t>
            </a:r>
            <a:r>
              <a:rPr lang="en-US" altLang="ko-KR" dirty="0"/>
              <a:t>k1, v1</a:t>
            </a:r>
            <a:r>
              <a:rPr lang="ko-KR" altLang="en-US" dirty="0"/>
              <a:t>에 대해 </a:t>
            </a:r>
            <a:r>
              <a:rPr lang="en-US" altLang="ko-KR" dirty="0"/>
              <a:t>k2, v2</a:t>
            </a:r>
            <a:r>
              <a:rPr lang="ko-KR" altLang="en-US" dirty="0"/>
              <a:t>를 대응시킨 </a:t>
            </a:r>
            <a:r>
              <a:rPr lang="en-US" altLang="ko-KR" dirty="0"/>
              <a:t>list </a:t>
            </a:r>
            <a:r>
              <a:rPr lang="ko-KR" altLang="en-US" dirty="0"/>
              <a:t>값에서 </a:t>
            </a:r>
            <a:r>
              <a:rPr lang="en-US" altLang="ko-KR" dirty="0"/>
              <a:t>reduce</a:t>
            </a:r>
            <a:r>
              <a:rPr lang="ko-KR" altLang="en-US" dirty="0"/>
              <a:t>가 </a:t>
            </a:r>
            <a:r>
              <a:rPr lang="en-US" altLang="ko-KR" dirty="0"/>
              <a:t>v2</a:t>
            </a:r>
            <a:r>
              <a:rPr lang="ko-KR" altLang="en-US" dirty="0"/>
              <a:t>를 계산해 결과를 추출해내는 과정인 것입니다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6</a:t>
            </a:fld>
            <a:endParaRPr kumimoji="1" lang="ko-KR" altLang="en-US"/>
          </a:p>
        </p:txBody>
      </p:sp>
    </p:spTree>
    <p:extLst>
      <p:ext uri="{BB962C8B-B14F-4D97-AF65-F5344CB8AC3E}">
        <p14:creationId xmlns:p14="http://schemas.microsoft.com/office/powerpoint/2010/main" val="72402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논문에서 제시된 몇가지 예시 </a:t>
            </a:r>
            <a:r>
              <a:rPr lang="en-US" altLang="ko-KR" dirty="0"/>
              <a:t>map, reduce </a:t>
            </a:r>
            <a:r>
              <a:rPr lang="ko-KR" altLang="en-US" dirty="0"/>
              <a:t>과정에 대해 알아보겠습니다</a:t>
            </a:r>
            <a:r>
              <a:rPr lang="en-US" altLang="ko-KR" dirty="0"/>
              <a:t>.</a:t>
            </a:r>
          </a:p>
          <a:p>
            <a:r>
              <a:rPr lang="ko-KR" altLang="en-US" dirty="0"/>
              <a:t>이 표와 같이 </a:t>
            </a:r>
            <a:r>
              <a:rPr lang="en-US" altLang="ko-KR" dirty="0"/>
              <a:t>Distributed Grep, Count of URL Access Frequency</a:t>
            </a:r>
            <a:r>
              <a:rPr lang="ko-KR" altLang="en-US" dirty="0"/>
              <a:t>와 같은 예시가 제시되었고</a:t>
            </a:r>
            <a:r>
              <a:rPr lang="en-US" altLang="ko-KR" dirty="0"/>
              <a:t>,</a:t>
            </a:r>
          </a:p>
          <a:p>
            <a:r>
              <a:rPr lang="en-US" altLang="ko-KR" dirty="0"/>
              <a:t>map</a:t>
            </a:r>
            <a:r>
              <a:rPr lang="ko-KR" altLang="en-US" dirty="0"/>
              <a:t>에서는 간단하거나 각각의 경우의 수에 대한 횟수</a:t>
            </a:r>
            <a:r>
              <a:rPr lang="en-US" altLang="ko-KR" dirty="0"/>
              <a:t>, </a:t>
            </a:r>
            <a:r>
              <a:rPr lang="ko-KR" altLang="en-US" dirty="0"/>
              <a:t>기록 등을 추출하고</a:t>
            </a:r>
            <a:r>
              <a:rPr lang="en-US" altLang="ko-KR" dirty="0"/>
              <a:t>, reduce</a:t>
            </a:r>
            <a:r>
              <a:rPr lang="ko-KR" altLang="en-US" dirty="0"/>
              <a:t>에서 전체적인 기록을 계산하는 과정을 거친다는 것을 알 수 있었습니다</a:t>
            </a:r>
            <a:r>
              <a:rPr lang="en-US" altLang="ko-KR" dirty="0"/>
              <a:t>.</a:t>
            </a:r>
          </a:p>
          <a:p>
            <a:r>
              <a:rPr lang="ko-KR" altLang="en-US" dirty="0"/>
              <a:t>특히</a:t>
            </a:r>
            <a:r>
              <a:rPr lang="en-US" altLang="ko-KR" dirty="0"/>
              <a:t>, Distributed Grep</a:t>
            </a:r>
            <a:r>
              <a:rPr lang="ko-KR" altLang="en-US" dirty="0"/>
              <a:t>이나 </a:t>
            </a:r>
            <a:r>
              <a:rPr lang="en-US" altLang="ko-KR" dirty="0"/>
              <a:t>Sort</a:t>
            </a:r>
            <a:r>
              <a:rPr lang="ko-KR" altLang="en-US" dirty="0"/>
              <a:t>를 보면</a:t>
            </a:r>
            <a:r>
              <a:rPr lang="en-US" altLang="ko-KR" dirty="0"/>
              <a:t>, Map</a:t>
            </a:r>
            <a:r>
              <a:rPr lang="ko-KR" altLang="en-US" dirty="0"/>
              <a:t>에서 세분화된 과정이 끝이라 </a:t>
            </a:r>
            <a:r>
              <a:rPr lang="en-US" altLang="ko-KR" dirty="0"/>
              <a:t>Reduce </a:t>
            </a:r>
            <a:r>
              <a:rPr lang="ko-KR" altLang="en-US" dirty="0"/>
              <a:t>과정을 그저 </a:t>
            </a:r>
            <a:r>
              <a:rPr lang="ko-KR" altLang="en-US" dirty="0" err="1"/>
              <a:t>스킵하는</a:t>
            </a:r>
            <a:r>
              <a:rPr lang="ko-KR" altLang="en-US" dirty="0"/>
              <a:t> 몇가지 예시도 있음을 알 수 있습니다</a:t>
            </a:r>
            <a:r>
              <a:rPr lang="en-US" altLang="ko-KR" dirty="0"/>
              <a:t>.</a:t>
            </a:r>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7</a:t>
            </a:fld>
            <a:endParaRPr kumimoji="1" lang="ko-KR" altLang="en-US"/>
          </a:p>
        </p:txBody>
      </p:sp>
    </p:spTree>
    <p:extLst>
      <p:ext uri="{BB962C8B-B14F-4D97-AF65-F5344CB8AC3E}">
        <p14:creationId xmlns:p14="http://schemas.microsoft.com/office/powerpoint/2010/main" val="223305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a:t>
            </a:r>
            <a:r>
              <a:rPr lang="en-US" altLang="ko-KR" dirty="0"/>
              <a:t>3</a:t>
            </a:r>
            <a:r>
              <a:rPr lang="ko-KR" altLang="en-US" dirty="0"/>
              <a:t>번 </a:t>
            </a:r>
            <a:r>
              <a:rPr lang="en-US" altLang="ko-KR" dirty="0"/>
              <a:t>implementation</a:t>
            </a:r>
            <a:r>
              <a:rPr lang="ko-KR" altLang="en-US" dirty="0"/>
              <a:t>으로 </a:t>
            </a:r>
            <a:r>
              <a:rPr lang="en-US" altLang="ko-KR" dirty="0"/>
              <a:t>execution overview</a:t>
            </a:r>
            <a:r>
              <a:rPr lang="ko-KR" altLang="en-US" dirty="0"/>
              <a:t>에 대해 알아보겠습니다</a:t>
            </a:r>
            <a:r>
              <a:rPr lang="en-US" altLang="ko-KR" dirty="0"/>
              <a:t>.</a:t>
            </a:r>
          </a:p>
          <a:p>
            <a:r>
              <a:rPr lang="ko-KR" altLang="en-US" dirty="0"/>
              <a:t>먼저 기본적으로 </a:t>
            </a:r>
            <a:r>
              <a:rPr lang="en-US" altLang="ko-KR" dirty="0"/>
              <a:t>map</a:t>
            </a:r>
            <a:r>
              <a:rPr lang="ko-KR" altLang="en-US" dirty="0"/>
              <a:t> 동작은 다수의 기계에 </a:t>
            </a:r>
            <a:r>
              <a:rPr lang="ko-KR" altLang="en-US" dirty="0" err="1"/>
              <a:t>분산되어있어</a:t>
            </a:r>
            <a:r>
              <a:rPr lang="ko-KR" altLang="en-US" dirty="0"/>
              <a:t> 자동으로 입력 데이터를 </a:t>
            </a:r>
            <a:r>
              <a:rPr lang="en-US" altLang="ko-KR" dirty="0"/>
              <a:t>M</a:t>
            </a:r>
            <a:r>
              <a:rPr lang="ko-KR" altLang="en-US" dirty="0"/>
              <a:t>개의 </a:t>
            </a:r>
            <a:r>
              <a:rPr lang="en-US" altLang="ko-KR" dirty="0"/>
              <a:t>split</a:t>
            </a:r>
            <a:r>
              <a:rPr lang="ko-KR" altLang="en-US" dirty="0"/>
              <a:t>으로 쪼개져 다른 </a:t>
            </a:r>
            <a:r>
              <a:rPr lang="ko-KR" altLang="en-US" dirty="0" err="1"/>
              <a:t>머신들에</a:t>
            </a:r>
            <a:r>
              <a:rPr lang="ko-KR" altLang="en-US" dirty="0"/>
              <a:t> 의해 병렬 처리될 수 있음을 알아야합니다</a:t>
            </a:r>
            <a:r>
              <a:rPr lang="en-US" altLang="ko-KR" dirty="0"/>
              <a:t>. Reduce </a:t>
            </a:r>
            <a:r>
              <a:rPr lang="ko-KR" altLang="en-US" dirty="0"/>
              <a:t>작업 또한 </a:t>
            </a:r>
            <a:r>
              <a:rPr lang="en-US" altLang="ko-KR" dirty="0"/>
              <a:t>R</a:t>
            </a:r>
            <a:r>
              <a:rPr lang="ko-KR" altLang="en-US" dirty="0"/>
              <a:t>개로 </a:t>
            </a:r>
            <a:r>
              <a:rPr lang="en-US" altLang="ko-KR" dirty="0"/>
              <a:t>intermediate key space</a:t>
            </a:r>
            <a:r>
              <a:rPr lang="ko-KR" altLang="en-US" dirty="0"/>
              <a:t>를 쪼개 분산 처리하게 됩니다</a:t>
            </a:r>
            <a:r>
              <a:rPr lang="en-US" altLang="ko-KR" dirty="0"/>
              <a:t>.</a:t>
            </a:r>
          </a:p>
          <a:p>
            <a:r>
              <a:rPr lang="ko-KR" altLang="en-US" dirty="0"/>
              <a:t>이 그림은 전반적인 </a:t>
            </a:r>
            <a:r>
              <a:rPr lang="en-US" altLang="ko-KR" dirty="0"/>
              <a:t>map reduce </a:t>
            </a:r>
            <a:r>
              <a:rPr lang="ko-KR" altLang="en-US" dirty="0"/>
              <a:t>처리 방식을 나타낸 그림입니다</a:t>
            </a:r>
            <a:r>
              <a:rPr lang="en-US" altLang="ko-KR" dirty="0"/>
              <a:t>.</a:t>
            </a:r>
          </a:p>
          <a:p>
            <a:r>
              <a:rPr lang="ko-KR" altLang="en-US" dirty="0"/>
              <a:t>첫번째로</a:t>
            </a:r>
            <a:r>
              <a:rPr lang="en-US" altLang="ko-KR" dirty="0"/>
              <a:t>, </a:t>
            </a:r>
            <a:r>
              <a:rPr lang="ko-KR" altLang="en-US" dirty="0"/>
              <a:t>라이브러리가 입력 파일을 </a:t>
            </a:r>
            <a:r>
              <a:rPr lang="en-US" altLang="ko-KR" dirty="0"/>
              <a:t>16</a:t>
            </a:r>
            <a:r>
              <a:rPr lang="ko-KR" altLang="en-US" dirty="0"/>
              <a:t>에서 </a:t>
            </a:r>
            <a:r>
              <a:rPr lang="en-US" altLang="ko-KR" dirty="0"/>
              <a:t>64 MB</a:t>
            </a:r>
            <a:r>
              <a:rPr lang="ko-KR" altLang="en-US" dirty="0"/>
              <a:t>정도의 크기로 쪼개 </a:t>
            </a:r>
            <a:r>
              <a:rPr lang="en-US" altLang="ko-KR" dirty="0"/>
              <a:t>M</a:t>
            </a:r>
            <a:r>
              <a:rPr lang="ko-KR" altLang="en-US" dirty="0"/>
              <a:t>개의 </a:t>
            </a:r>
            <a:r>
              <a:rPr lang="en-US" altLang="ko-KR" dirty="0"/>
              <a:t>split</a:t>
            </a:r>
            <a:r>
              <a:rPr lang="ko-KR" altLang="en-US" dirty="0"/>
              <a:t>을 만들고 클러스터에 프로그램을 복사하기 시작합니다</a:t>
            </a:r>
            <a:r>
              <a:rPr lang="en-US" altLang="ko-KR" dirty="0"/>
              <a:t>.</a:t>
            </a:r>
          </a:p>
          <a:p>
            <a:r>
              <a:rPr lang="ko-KR" altLang="en-US" dirty="0"/>
              <a:t>두번째는</a:t>
            </a:r>
            <a:r>
              <a:rPr lang="en-US" altLang="ko-KR" dirty="0"/>
              <a:t>, </a:t>
            </a:r>
            <a:r>
              <a:rPr lang="ko-KR" altLang="en-US" dirty="0"/>
              <a:t>각 복사본 중 하나가 </a:t>
            </a:r>
            <a:r>
              <a:rPr lang="en-US" altLang="ko-KR" dirty="0"/>
              <a:t>master</a:t>
            </a:r>
            <a:r>
              <a:rPr lang="ko-KR" altLang="en-US" dirty="0"/>
              <a:t>이고</a:t>
            </a:r>
            <a:r>
              <a:rPr lang="en-US" altLang="ko-KR" dirty="0"/>
              <a:t>, </a:t>
            </a:r>
            <a:r>
              <a:rPr lang="ko-KR" altLang="en-US" dirty="0"/>
              <a:t>그 </a:t>
            </a:r>
            <a:r>
              <a:rPr lang="en-US" altLang="ko-KR" dirty="0"/>
              <a:t>master</a:t>
            </a:r>
            <a:r>
              <a:rPr lang="ko-KR" altLang="en-US" dirty="0"/>
              <a:t>에게 일을 받는 </a:t>
            </a:r>
            <a:r>
              <a:rPr lang="en-US" altLang="ko-KR" dirty="0"/>
              <a:t>worker</a:t>
            </a:r>
            <a:r>
              <a:rPr lang="ko-KR" altLang="en-US" dirty="0"/>
              <a:t>로 구성됩니다</a:t>
            </a:r>
            <a:r>
              <a:rPr lang="en-US" altLang="ko-KR" dirty="0"/>
              <a:t>. M</a:t>
            </a:r>
            <a:r>
              <a:rPr lang="ko-KR" altLang="en-US" dirty="0"/>
              <a:t>개의 </a:t>
            </a:r>
            <a:r>
              <a:rPr lang="en-US" altLang="ko-KR" dirty="0"/>
              <a:t>map </a:t>
            </a:r>
            <a:r>
              <a:rPr lang="ko-KR" altLang="en-US" dirty="0"/>
              <a:t>작업과 </a:t>
            </a:r>
            <a:r>
              <a:rPr lang="en-US" altLang="ko-KR" dirty="0"/>
              <a:t>R</a:t>
            </a:r>
            <a:r>
              <a:rPr lang="ko-KR" altLang="en-US" dirty="0"/>
              <a:t>개의 </a:t>
            </a:r>
            <a:r>
              <a:rPr lang="en-US" altLang="ko-KR" dirty="0"/>
              <a:t>reduce</a:t>
            </a:r>
            <a:r>
              <a:rPr lang="ko-KR" altLang="en-US" dirty="0"/>
              <a:t>작업이 있는데 </a:t>
            </a:r>
            <a:r>
              <a:rPr lang="en-US" altLang="ko-KR" dirty="0"/>
              <a:t>master</a:t>
            </a:r>
            <a:r>
              <a:rPr lang="ko-KR" altLang="en-US" dirty="0"/>
              <a:t>는 쉬고있는 </a:t>
            </a:r>
            <a:r>
              <a:rPr lang="en-US" altLang="ko-KR" dirty="0"/>
              <a:t>worker</a:t>
            </a:r>
            <a:r>
              <a:rPr lang="ko-KR" altLang="en-US" dirty="0"/>
              <a:t>에게 </a:t>
            </a:r>
            <a:r>
              <a:rPr lang="en-US" altLang="ko-KR" dirty="0"/>
              <a:t>map / reduce </a:t>
            </a:r>
            <a:r>
              <a:rPr lang="ko-KR" altLang="en-US" dirty="0"/>
              <a:t>작업을 적절히 배분해주게 됩니다</a:t>
            </a:r>
            <a:r>
              <a:rPr lang="en-US" altLang="ko-KR" dirty="0"/>
              <a:t>.</a:t>
            </a:r>
          </a:p>
          <a:p>
            <a:r>
              <a:rPr lang="ko-KR" altLang="en-US" dirty="0"/>
              <a:t>세번째로</a:t>
            </a:r>
            <a:r>
              <a:rPr lang="en-US" altLang="ko-KR" dirty="0"/>
              <a:t>, map</a:t>
            </a:r>
            <a:r>
              <a:rPr lang="ko-KR" altLang="en-US" dirty="0"/>
              <a:t>을 수행하는 </a:t>
            </a:r>
            <a:r>
              <a:rPr lang="en-US" altLang="ko-KR" dirty="0"/>
              <a:t>worker</a:t>
            </a:r>
            <a:r>
              <a:rPr lang="ko-KR" altLang="en-US" dirty="0"/>
              <a:t>는 해당하는 </a:t>
            </a:r>
            <a:r>
              <a:rPr lang="en-US" altLang="ko-KR" dirty="0"/>
              <a:t>split</a:t>
            </a:r>
            <a:r>
              <a:rPr lang="ko-KR" altLang="en-US" dirty="0"/>
              <a:t>을 읽어 들여 </a:t>
            </a:r>
            <a:r>
              <a:rPr lang="en-US" altLang="ko-KR" dirty="0"/>
              <a:t>key/value </a:t>
            </a:r>
            <a:r>
              <a:rPr lang="ko-KR" altLang="en-US" dirty="0"/>
              <a:t>쌍을 </a:t>
            </a:r>
            <a:r>
              <a:rPr lang="en-US" altLang="ko-KR" dirty="0"/>
              <a:t>map </a:t>
            </a:r>
            <a:r>
              <a:rPr lang="ko-KR" altLang="en-US" dirty="0"/>
              <a:t>함수로 넘겨줍니다</a:t>
            </a:r>
            <a:r>
              <a:rPr lang="en-US" altLang="ko-KR" dirty="0"/>
              <a:t>. </a:t>
            </a:r>
            <a:r>
              <a:rPr lang="ko-KR" altLang="en-US" dirty="0"/>
              <a:t>이때 </a:t>
            </a:r>
            <a:r>
              <a:rPr lang="en-US" altLang="ko-KR" dirty="0"/>
              <a:t>intermediate data</a:t>
            </a:r>
            <a:r>
              <a:rPr lang="ko-KR" altLang="en-US" dirty="0"/>
              <a:t>는 메모리에 저장되게 됩니다</a:t>
            </a:r>
            <a:r>
              <a:rPr lang="en-US" altLang="ko-KR" dirty="0"/>
              <a:t>.</a:t>
            </a:r>
          </a:p>
          <a:p>
            <a:r>
              <a:rPr lang="ko-KR" altLang="en-US" dirty="0"/>
              <a:t>네번째로</a:t>
            </a:r>
            <a:r>
              <a:rPr lang="en-US" altLang="ko-KR" dirty="0"/>
              <a:t>, </a:t>
            </a:r>
            <a:r>
              <a:rPr lang="ko-KR" altLang="en-US" dirty="0"/>
              <a:t>주기적으로 메모리에 있는 데이터는 </a:t>
            </a:r>
            <a:r>
              <a:rPr lang="en-US" altLang="ko-KR" dirty="0"/>
              <a:t>partitioning </a:t>
            </a:r>
            <a:r>
              <a:rPr lang="ko-KR" altLang="en-US" dirty="0"/>
              <a:t>함수에 의해 </a:t>
            </a:r>
            <a:r>
              <a:rPr lang="en-US" altLang="ko-KR" dirty="0"/>
              <a:t>R</a:t>
            </a:r>
            <a:r>
              <a:rPr lang="ko-KR" altLang="en-US" dirty="0"/>
              <a:t>개의 영역에 나눠져 로컬 디스크에 저장됩니다</a:t>
            </a:r>
            <a:r>
              <a:rPr lang="en-US" altLang="ko-KR" dirty="0"/>
              <a:t>. </a:t>
            </a:r>
            <a:r>
              <a:rPr lang="ko-KR" altLang="en-US" dirty="0"/>
              <a:t>각 위치는 </a:t>
            </a:r>
            <a:r>
              <a:rPr lang="en-US" altLang="ko-KR" dirty="0"/>
              <a:t>master</a:t>
            </a:r>
            <a:r>
              <a:rPr lang="ko-KR" altLang="en-US" dirty="0"/>
              <a:t>에게 전달됩니다</a:t>
            </a:r>
            <a:r>
              <a:rPr lang="en-US" altLang="ko-KR" dirty="0"/>
              <a:t>.</a:t>
            </a:r>
          </a:p>
          <a:p>
            <a:r>
              <a:rPr lang="ko-KR" altLang="en-US" dirty="0" err="1"/>
              <a:t>다섯번째로</a:t>
            </a:r>
            <a:r>
              <a:rPr lang="en-US" altLang="ko-KR" dirty="0"/>
              <a:t>, reduce </a:t>
            </a:r>
            <a:r>
              <a:rPr lang="ko-KR" altLang="en-US" dirty="0"/>
              <a:t>작업을 맡은 </a:t>
            </a:r>
            <a:r>
              <a:rPr lang="en-US" altLang="ko-KR" dirty="0"/>
              <a:t>worker</a:t>
            </a:r>
            <a:r>
              <a:rPr lang="ko-KR" altLang="en-US" dirty="0"/>
              <a:t>는 마스터에 의해 필요한 데이터가 있는 위치를 전달받고</a:t>
            </a:r>
            <a:r>
              <a:rPr lang="en-US" altLang="ko-KR" dirty="0"/>
              <a:t>, remote procedure call</a:t>
            </a:r>
            <a:r>
              <a:rPr lang="ko-KR" altLang="en-US" dirty="0"/>
              <a:t>을 통해 읽어옵니다</a:t>
            </a:r>
            <a:r>
              <a:rPr lang="en-US" altLang="ko-KR" dirty="0"/>
              <a:t>. </a:t>
            </a:r>
            <a:r>
              <a:rPr lang="ko-KR" altLang="en-US" dirty="0"/>
              <a:t>모든 데이터를 읽어오면 </a:t>
            </a:r>
            <a:r>
              <a:rPr lang="en-US" altLang="ko-KR" dirty="0"/>
              <a:t>key</a:t>
            </a:r>
            <a:r>
              <a:rPr lang="ko-KR" altLang="en-US" dirty="0"/>
              <a:t>에 따라 </a:t>
            </a:r>
            <a:r>
              <a:rPr lang="en-US" altLang="ko-KR" dirty="0"/>
              <a:t>sorting </a:t>
            </a:r>
            <a:r>
              <a:rPr lang="ko-KR" altLang="en-US" dirty="0"/>
              <a:t>작업을 통해 같은 </a:t>
            </a:r>
            <a:r>
              <a:rPr lang="en-US" altLang="ko-KR" dirty="0"/>
              <a:t>key</a:t>
            </a:r>
            <a:r>
              <a:rPr lang="ko-KR" altLang="en-US" dirty="0"/>
              <a:t>값끼리 뭉치게 합니다</a:t>
            </a:r>
            <a:r>
              <a:rPr lang="en-US" altLang="ko-KR" dirty="0"/>
              <a:t>.</a:t>
            </a:r>
          </a:p>
          <a:p>
            <a:r>
              <a:rPr lang="ko-KR" altLang="en-US" dirty="0" err="1"/>
              <a:t>여섯번째로는</a:t>
            </a:r>
            <a:r>
              <a:rPr lang="ko-KR" altLang="en-US" dirty="0"/>
              <a:t> </a:t>
            </a:r>
            <a:r>
              <a:rPr lang="en-US" altLang="ko-KR" dirty="0"/>
              <a:t>reduce worker</a:t>
            </a:r>
            <a:r>
              <a:rPr lang="ko-KR" altLang="en-US" dirty="0"/>
              <a:t>가 정렬된 데이터에 대해 새로운 </a:t>
            </a:r>
            <a:r>
              <a:rPr lang="en-US" altLang="ko-KR" dirty="0"/>
              <a:t>key</a:t>
            </a:r>
            <a:r>
              <a:rPr lang="ko-KR" altLang="en-US" dirty="0"/>
              <a:t>값을 만날 때마다 그 키에 해당하는 </a:t>
            </a:r>
            <a:r>
              <a:rPr lang="en-US" altLang="ko-KR" dirty="0"/>
              <a:t>value</a:t>
            </a:r>
            <a:r>
              <a:rPr lang="ko-KR" altLang="en-US" dirty="0"/>
              <a:t>를 </a:t>
            </a:r>
            <a:r>
              <a:rPr lang="en-US" altLang="ko-KR" dirty="0"/>
              <a:t>reduce</a:t>
            </a:r>
            <a:r>
              <a:rPr lang="ko-KR" altLang="en-US" dirty="0"/>
              <a:t>함수에 넘겨 그 결과가 </a:t>
            </a:r>
            <a:r>
              <a:rPr lang="en-US" altLang="ko-KR" dirty="0"/>
              <a:t>output file</a:t>
            </a:r>
            <a:r>
              <a:rPr lang="ko-KR" altLang="en-US" dirty="0"/>
              <a:t>에 저장되게 합니다</a:t>
            </a:r>
            <a:r>
              <a:rPr lang="en-US" altLang="ko-KR" dirty="0"/>
              <a:t>.</a:t>
            </a:r>
          </a:p>
          <a:p>
            <a:r>
              <a:rPr lang="ko-KR" altLang="en-US" dirty="0"/>
              <a:t>마지막으로 모든 </a:t>
            </a:r>
            <a:r>
              <a:rPr lang="en-US" altLang="ko-KR" dirty="0"/>
              <a:t>map</a:t>
            </a:r>
            <a:r>
              <a:rPr lang="ko-KR" altLang="en-US" dirty="0"/>
              <a:t>과 </a:t>
            </a:r>
            <a:r>
              <a:rPr lang="en-US" altLang="ko-KR" dirty="0"/>
              <a:t>reduce </a:t>
            </a:r>
            <a:r>
              <a:rPr lang="ko-KR" altLang="en-US" dirty="0"/>
              <a:t>작업이 끝나면 </a:t>
            </a:r>
            <a:r>
              <a:rPr lang="en-US" altLang="ko-KR" dirty="0"/>
              <a:t>master</a:t>
            </a:r>
            <a:r>
              <a:rPr lang="ko-KR" altLang="en-US" dirty="0"/>
              <a:t>가 유저 프로그램에게 알리게 됩니다</a:t>
            </a:r>
            <a:r>
              <a:rPr lang="en-US" altLang="ko-KR" dirty="0"/>
              <a:t>.</a:t>
            </a:r>
          </a:p>
          <a:p>
            <a:r>
              <a:rPr lang="ko-KR" altLang="en-US" dirty="0"/>
              <a:t>이때 </a:t>
            </a:r>
            <a:r>
              <a:rPr lang="en-US" altLang="ko-KR" dirty="0"/>
              <a:t>map reduce</a:t>
            </a:r>
            <a:r>
              <a:rPr lang="ko-KR" altLang="en-US" dirty="0"/>
              <a:t>의 결과로 </a:t>
            </a:r>
            <a:r>
              <a:rPr lang="en-US" altLang="ko-KR" dirty="0"/>
              <a:t>R</a:t>
            </a:r>
            <a:r>
              <a:rPr lang="ko-KR" altLang="en-US" dirty="0"/>
              <a:t>개의 파일이 생성되는데 대부분의 경우 이 </a:t>
            </a:r>
            <a:r>
              <a:rPr lang="en-US" altLang="ko-KR" dirty="0"/>
              <a:t>R</a:t>
            </a:r>
            <a:r>
              <a:rPr lang="ko-KR" altLang="en-US" dirty="0"/>
              <a:t>개의 파일이 하나로 합칠 필요없이 다른 </a:t>
            </a:r>
            <a:r>
              <a:rPr lang="en-US" altLang="ko-KR" dirty="0"/>
              <a:t>map reduce</a:t>
            </a:r>
            <a:r>
              <a:rPr lang="ko-KR" altLang="en-US" dirty="0"/>
              <a:t>나 다른 분산 프로그램의 입력으로 전달되게 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8</a:t>
            </a:fld>
            <a:endParaRPr kumimoji="1" lang="ko-KR" altLang="en-US"/>
          </a:p>
        </p:txBody>
      </p:sp>
    </p:spTree>
    <p:extLst>
      <p:ext uri="{BB962C8B-B14F-4D97-AF65-F5344CB8AC3E}">
        <p14:creationId xmlns:p14="http://schemas.microsoft.com/office/powerpoint/2010/main" val="190712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757575"/>
                </a:solidFill>
                <a:effectLst/>
                <a:latin typeface="맑은 고딕" panose="020B0503020000020004" pitchFamily="50" charset="-127"/>
                <a:ea typeface="맑은 고딕" panose="020B0503020000020004" pitchFamily="50" charset="-127"/>
              </a:rPr>
              <a:t>Map reduce</a:t>
            </a:r>
            <a:r>
              <a:rPr lang="ko-KR" altLang="en-US" b="0" i="0" dirty="0">
                <a:solidFill>
                  <a:srgbClr val="757575"/>
                </a:solidFill>
                <a:effectLst/>
                <a:latin typeface="맑은 고딕" panose="020B0503020000020004" pitchFamily="50" charset="-127"/>
                <a:ea typeface="맑은 고딕" panose="020B0503020000020004" pitchFamily="50" charset="-127"/>
              </a:rPr>
              <a:t>의 기본인 </a:t>
            </a:r>
            <a:r>
              <a:rPr lang="en-US" altLang="ko-KR" b="0" i="0" dirty="0">
                <a:solidFill>
                  <a:srgbClr val="757575"/>
                </a:solidFill>
                <a:effectLst/>
                <a:latin typeface="맑은 고딕" panose="020B0503020000020004" pitchFamily="50" charset="-127"/>
                <a:ea typeface="맑은 고딕" panose="020B0503020000020004" pitchFamily="50" charset="-127"/>
              </a:rPr>
              <a:t>Master Data Structure </a:t>
            </a:r>
            <a:r>
              <a:rPr lang="ko-KR" altLang="en-US" b="0" i="0" dirty="0">
                <a:solidFill>
                  <a:srgbClr val="757575"/>
                </a:solidFill>
                <a:effectLst/>
                <a:latin typeface="맑은 고딕" panose="020B0503020000020004" pitchFamily="50" charset="-127"/>
                <a:ea typeface="맑은 고딕" panose="020B0503020000020004" pitchFamily="50" charset="-127"/>
              </a:rPr>
              <a:t>구조에 대해 설명하겠습니다</a:t>
            </a:r>
            <a:r>
              <a:rPr lang="en-US" altLang="ko-KR" b="0" i="0" dirty="0">
                <a:solidFill>
                  <a:srgbClr val="757575"/>
                </a:solidFill>
                <a:effectLst/>
                <a:latin typeface="맑은 고딕" panose="020B0503020000020004" pitchFamily="50" charset="-127"/>
                <a:ea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각 </a:t>
            </a:r>
            <a:r>
              <a:rPr lang="en-US" altLang="ko-KR" b="0" i="0" dirty="0">
                <a:solidFill>
                  <a:srgbClr val="757575"/>
                </a:solidFill>
                <a:effectLst/>
                <a:latin typeface="맑은 고딕" panose="020B0503020000020004" pitchFamily="50" charset="-127"/>
                <a:ea typeface="맑은 고딕" panose="020B0503020000020004" pitchFamily="50" charset="-127"/>
              </a:rPr>
              <a:t>map</a:t>
            </a:r>
            <a:r>
              <a:rPr lang="ko-KR" altLang="en-US" b="0" i="0" dirty="0">
                <a:solidFill>
                  <a:srgbClr val="757575"/>
                </a:solidFill>
                <a:effectLst/>
                <a:latin typeface="맑은 고딕" panose="020B0503020000020004" pitchFamily="50" charset="-127"/>
                <a:ea typeface="맑은 고딕" panose="020B0503020000020004" pitchFamily="50" charset="-127"/>
              </a:rPr>
              <a:t>이나 </a:t>
            </a:r>
            <a:r>
              <a:rPr lang="en-US" altLang="ko-KR" b="0" i="0" dirty="0">
                <a:solidFill>
                  <a:srgbClr val="757575"/>
                </a:solidFill>
                <a:effectLst/>
                <a:latin typeface="맑은 고딕" panose="020B0503020000020004" pitchFamily="50" charset="-127"/>
                <a:ea typeface="맑은 고딕" panose="020B0503020000020004" pitchFamily="50" charset="-127"/>
              </a:rPr>
              <a:t>reduce</a:t>
            </a:r>
            <a:r>
              <a:rPr lang="ko-KR" altLang="en-US" b="0" i="0" dirty="0">
                <a:solidFill>
                  <a:srgbClr val="757575"/>
                </a:solidFill>
                <a:effectLst/>
                <a:latin typeface="맑은 고딕" panose="020B0503020000020004" pitchFamily="50" charset="-127"/>
                <a:ea typeface="맑은 고딕" panose="020B0503020000020004" pitchFamily="50" charset="-127"/>
              </a:rPr>
              <a:t> 작업들은 </a:t>
            </a:r>
            <a:r>
              <a:rPr lang="en-US" altLang="ko-KR" b="0" i="0" dirty="0">
                <a:solidFill>
                  <a:srgbClr val="757575"/>
                </a:solidFill>
                <a:effectLst/>
                <a:latin typeface="맑은 고딕" panose="020B0503020000020004" pitchFamily="50" charset="-127"/>
              </a:rPr>
              <a:t>idle, in-progress, completed</a:t>
            </a:r>
            <a:r>
              <a:rPr lang="ko-KR" altLang="en-US" b="0" i="0" dirty="0">
                <a:solidFill>
                  <a:srgbClr val="757575"/>
                </a:solidFill>
                <a:effectLst/>
                <a:latin typeface="맑은 고딕" panose="020B0503020000020004" pitchFamily="50" charset="-127"/>
                <a:ea typeface="맑은 고딕" panose="020B0503020000020004" pitchFamily="50" charset="-127"/>
              </a:rPr>
              <a:t>의 상태를 갖고 </a:t>
            </a:r>
            <a:r>
              <a:rPr lang="en-US" altLang="ko-KR" b="0" i="0" dirty="0">
                <a:solidFill>
                  <a:srgbClr val="757575"/>
                </a:solidFill>
                <a:effectLst/>
                <a:latin typeface="맑은 고딕" panose="020B0503020000020004" pitchFamily="50" charset="-127"/>
              </a:rPr>
              <a:t>idle </a:t>
            </a:r>
            <a:r>
              <a:rPr lang="ko-KR" altLang="en-US" b="0" i="0" dirty="0">
                <a:solidFill>
                  <a:srgbClr val="757575"/>
                </a:solidFill>
                <a:effectLst/>
                <a:latin typeface="맑은 고딕" panose="020B0503020000020004" pitchFamily="50" charset="-127"/>
                <a:ea typeface="맑은 고딕" panose="020B0503020000020004" pitchFamily="50" charset="-127"/>
              </a:rPr>
              <a:t>상태가 아니라면 해당하는 </a:t>
            </a:r>
            <a:r>
              <a:rPr lang="en-US" altLang="ko-KR" b="0" i="0" dirty="0">
                <a:solidFill>
                  <a:srgbClr val="757575"/>
                </a:solidFill>
                <a:effectLst/>
                <a:latin typeface="맑은 고딕" panose="020B0503020000020004" pitchFamily="50" charset="-127"/>
              </a:rPr>
              <a:t>worker machine</a:t>
            </a:r>
            <a:r>
              <a:rPr lang="ko-KR" altLang="en-US" b="0" i="0" dirty="0">
                <a:solidFill>
                  <a:srgbClr val="757575"/>
                </a:solidFill>
                <a:effectLst/>
                <a:latin typeface="맑은 고딕" panose="020B0503020000020004" pitchFamily="50" charset="-127"/>
                <a:ea typeface="맑은 고딕" panose="020B0503020000020004" pitchFamily="50" charset="-127"/>
              </a:rPr>
              <a:t>의 정보까지 갖고 있습니다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ea typeface="맑은 고딕" panose="020B0503020000020004" pitchFamily="50" charset="-127"/>
              </a:rPr>
              <a:t>맵 작업이 끝나게 되면 그 결과를 마스터가 받아서 </a:t>
            </a:r>
            <a:r>
              <a:rPr lang="en-US" altLang="ko-KR" b="0" i="0" dirty="0">
                <a:solidFill>
                  <a:srgbClr val="757575"/>
                </a:solidFill>
                <a:effectLst/>
                <a:latin typeface="맑은 고딕" panose="020B0503020000020004" pitchFamily="50" charset="-127"/>
                <a:ea typeface="맑은 고딕" panose="020B0503020000020004" pitchFamily="50" charset="-127"/>
              </a:rPr>
              <a:t>reduce</a:t>
            </a:r>
            <a:r>
              <a:rPr lang="ko-KR" altLang="en-US" b="0" i="0" dirty="0">
                <a:solidFill>
                  <a:srgbClr val="757575"/>
                </a:solidFill>
                <a:effectLst/>
                <a:latin typeface="맑은 고딕" panose="020B0503020000020004" pitchFamily="50" charset="-127"/>
                <a:ea typeface="맑은 고딕" panose="020B0503020000020004" pitchFamily="50" charset="-127"/>
              </a:rPr>
              <a:t> 태스크를 하는 </a:t>
            </a:r>
            <a:r>
              <a:rPr lang="en-US" altLang="ko-KR" b="0" i="0" dirty="0">
                <a:solidFill>
                  <a:srgbClr val="757575"/>
                </a:solidFill>
                <a:effectLst/>
                <a:latin typeface="맑은 고딕" panose="020B0503020000020004" pitchFamily="50" charset="-127"/>
              </a:rPr>
              <a:t>worker</a:t>
            </a:r>
            <a:r>
              <a:rPr lang="ko-KR" altLang="en-US" b="0" i="0" dirty="0">
                <a:solidFill>
                  <a:srgbClr val="757575"/>
                </a:solidFill>
                <a:effectLst/>
                <a:latin typeface="맑은 고딕" panose="020B0503020000020004" pitchFamily="50" charset="-127"/>
                <a:ea typeface="맑은 고딕" panose="020B0503020000020004" pitchFamily="50" charset="-127"/>
              </a:rPr>
              <a:t>에게 </a:t>
            </a:r>
            <a:r>
              <a:rPr lang="en-US" altLang="ko-KR" b="0" i="0" dirty="0">
                <a:solidFill>
                  <a:srgbClr val="757575"/>
                </a:solidFill>
                <a:effectLst/>
                <a:latin typeface="맑은 고딕" panose="020B0503020000020004" pitchFamily="50" charset="-127"/>
              </a:rPr>
              <a:t>push</a:t>
            </a:r>
            <a:r>
              <a:rPr lang="ko-KR" altLang="en-US" b="0" i="0" dirty="0">
                <a:solidFill>
                  <a:srgbClr val="757575"/>
                </a:solidFill>
                <a:effectLst/>
                <a:latin typeface="맑은 고딕" panose="020B0503020000020004" pitchFamily="50" charset="-127"/>
                <a:ea typeface="맑은 고딕" panose="020B0503020000020004" pitchFamily="50" charset="-127"/>
              </a:rPr>
              <a:t>해줍니다</a:t>
            </a:r>
            <a:r>
              <a:rPr lang="en-US" altLang="ko-KR" b="0" i="0" dirty="0">
                <a:solidFill>
                  <a:srgbClr val="757575"/>
                </a:solidFill>
                <a:effectLst/>
                <a:latin typeface="맑은 고딕" panose="020B0503020000020004" pitchFamily="50" charset="-127"/>
              </a:rPr>
              <a:t>.</a:t>
            </a:r>
          </a:p>
          <a:p>
            <a:endParaRPr lang="en-US" altLang="ko-KR" b="0" i="0" dirty="0">
              <a:solidFill>
                <a:srgbClr val="757575"/>
              </a:solidFill>
              <a:effectLst/>
              <a:latin typeface="맑은 고딕" panose="020B0503020000020004" pitchFamily="50" charset="-127"/>
            </a:endParaRPr>
          </a:p>
          <a:p>
            <a:r>
              <a:rPr lang="ko-KR" altLang="en-US" b="0" i="0" dirty="0">
                <a:solidFill>
                  <a:srgbClr val="757575"/>
                </a:solidFill>
                <a:effectLst/>
                <a:latin typeface="맑은 고딕" panose="020B0503020000020004" pitchFamily="50" charset="-127"/>
              </a:rPr>
              <a:t>지역성인 </a:t>
            </a:r>
            <a:r>
              <a:rPr lang="en-US" altLang="ko-KR" b="0" i="0" dirty="0">
                <a:solidFill>
                  <a:srgbClr val="757575"/>
                </a:solidFill>
                <a:effectLst/>
                <a:latin typeface="맑은 고딕" panose="020B0503020000020004" pitchFamily="50" charset="-127"/>
              </a:rPr>
              <a:t>Locality</a:t>
            </a:r>
            <a:r>
              <a:rPr lang="ko-KR" altLang="en-US" b="0" i="0" dirty="0">
                <a:solidFill>
                  <a:srgbClr val="757575"/>
                </a:solidFill>
                <a:effectLst/>
                <a:latin typeface="맑은 고딕" panose="020B0503020000020004" pitchFamily="50" charset="-127"/>
              </a:rPr>
              <a:t>는 </a:t>
            </a:r>
            <a:r>
              <a:rPr lang="en-US" altLang="ko-KR" b="0" i="0" dirty="0">
                <a:solidFill>
                  <a:srgbClr val="757575"/>
                </a:solidFill>
                <a:effectLst/>
                <a:latin typeface="맑은 고딕" panose="020B0503020000020004" pitchFamily="50" charset="-127"/>
              </a:rPr>
              <a:t>map reduce </a:t>
            </a:r>
            <a:r>
              <a:rPr lang="ko-KR" altLang="en-US" b="0" i="0" dirty="0">
                <a:solidFill>
                  <a:srgbClr val="757575"/>
                </a:solidFill>
                <a:effectLst/>
                <a:latin typeface="맑은 고딕" panose="020B0503020000020004" pitchFamily="50" charset="-127"/>
              </a:rPr>
              <a:t>마스터가 입력 파일의 위치 정보를 받은 뒤 해당하는 입력 데이터의 복제본이 있는 </a:t>
            </a:r>
            <a:r>
              <a:rPr lang="en-US" altLang="ko-KR" b="0" i="0" dirty="0">
                <a:solidFill>
                  <a:srgbClr val="757575"/>
                </a:solidFill>
                <a:effectLst/>
                <a:latin typeface="맑은 고딕" panose="020B0503020000020004" pitchFamily="50" charset="-127"/>
              </a:rPr>
              <a:t>machine</a:t>
            </a:r>
            <a:r>
              <a:rPr lang="ko-KR" altLang="en-US" b="0" i="0" dirty="0">
                <a:solidFill>
                  <a:srgbClr val="757575"/>
                </a:solidFill>
                <a:effectLst/>
                <a:latin typeface="맑은 고딕" panose="020B0503020000020004" pitchFamily="50" charset="-127"/>
              </a:rPr>
              <a:t>에서의 </a:t>
            </a:r>
            <a:r>
              <a:rPr lang="en-US" altLang="ko-KR" b="0" i="0" dirty="0">
                <a:solidFill>
                  <a:srgbClr val="757575"/>
                </a:solidFill>
                <a:effectLst/>
                <a:latin typeface="맑은 고딕" panose="020B0503020000020004" pitchFamily="50" charset="-127"/>
              </a:rPr>
              <a:t>map </a:t>
            </a:r>
            <a:r>
              <a:rPr lang="ko-KR" altLang="en-US" b="0" i="0" dirty="0">
                <a:solidFill>
                  <a:srgbClr val="757575"/>
                </a:solidFill>
                <a:effectLst/>
                <a:latin typeface="맑은 고딕" panose="020B0503020000020004" pitchFamily="50" charset="-127"/>
              </a:rPr>
              <a:t>작업을 </a:t>
            </a:r>
            <a:r>
              <a:rPr lang="en-US" altLang="ko-KR" b="0" i="0" dirty="0">
                <a:solidFill>
                  <a:srgbClr val="757575"/>
                </a:solidFill>
                <a:effectLst/>
                <a:latin typeface="맑은 고딕" panose="020B0503020000020004" pitchFamily="50" charset="-127"/>
              </a:rPr>
              <a:t>scheduling </a:t>
            </a:r>
            <a:r>
              <a:rPr lang="ko-KR" altLang="en-US" b="0" i="0" dirty="0">
                <a:solidFill>
                  <a:srgbClr val="757575"/>
                </a:solidFill>
                <a:effectLst/>
                <a:latin typeface="맑은 고딕" panose="020B0503020000020004" pitchFamily="50" charset="-127"/>
              </a:rPr>
              <a:t>합니다</a:t>
            </a:r>
            <a:r>
              <a:rPr lang="en-US" altLang="ko-KR" b="0" i="0" dirty="0">
                <a:solidFill>
                  <a:srgbClr val="757575"/>
                </a:solidFill>
                <a:effectLst/>
                <a:latin typeface="맑은 고딕" panose="020B0503020000020004" pitchFamily="50" charset="-127"/>
              </a:rPr>
              <a:t>. </a:t>
            </a:r>
            <a:r>
              <a:rPr lang="ko-KR" altLang="en-US" b="0" i="0" dirty="0">
                <a:solidFill>
                  <a:srgbClr val="757575"/>
                </a:solidFill>
                <a:effectLst/>
                <a:latin typeface="맑은 고딕" panose="020B0503020000020004" pitchFamily="50" charset="-127"/>
              </a:rPr>
              <a:t>이렇게 함으로써 대부분의 입력 데이터가 </a:t>
            </a:r>
            <a:r>
              <a:rPr lang="en-US" altLang="ko-KR" b="0" i="0" dirty="0">
                <a:solidFill>
                  <a:srgbClr val="757575"/>
                </a:solidFill>
                <a:effectLst/>
                <a:latin typeface="맑은 고딕" panose="020B0503020000020004" pitchFamily="50" charset="-127"/>
              </a:rPr>
              <a:t>locally</a:t>
            </a:r>
            <a:r>
              <a:rPr lang="ko-KR" altLang="en-US" b="0" i="0" dirty="0">
                <a:solidFill>
                  <a:srgbClr val="757575"/>
                </a:solidFill>
                <a:effectLst/>
                <a:latin typeface="맑은 고딕" panose="020B0503020000020004" pitchFamily="50" charset="-127"/>
              </a:rPr>
              <a:t>하게 읽히고 네트워크 </a:t>
            </a:r>
            <a:r>
              <a:rPr lang="en-US" altLang="ko-KR" b="0" i="0" dirty="0">
                <a:solidFill>
                  <a:srgbClr val="757575"/>
                </a:solidFill>
                <a:effectLst/>
                <a:latin typeface="맑은 고딕" panose="020B0503020000020004" pitchFamily="50" charset="-127"/>
              </a:rPr>
              <a:t>bandwidth</a:t>
            </a:r>
            <a:r>
              <a:rPr lang="ko-KR" altLang="en-US" b="0" i="0" dirty="0">
                <a:solidFill>
                  <a:srgbClr val="757575"/>
                </a:solidFill>
                <a:effectLst/>
                <a:latin typeface="맑은 고딕" panose="020B0503020000020004" pitchFamily="50" charset="-127"/>
              </a:rPr>
              <a:t>를 사용하지 않게 된다고 합니다</a:t>
            </a:r>
            <a:r>
              <a:rPr lang="en-US" altLang="ko-KR" b="0" i="0" dirty="0">
                <a:solidFill>
                  <a:srgbClr val="757575"/>
                </a:solidFill>
                <a:effectLst/>
                <a:latin typeface="맑은 고딕" panose="020B0503020000020004" pitchFamily="50" charset="-127"/>
              </a:rPr>
              <a:t>.</a:t>
            </a:r>
          </a:p>
        </p:txBody>
      </p:sp>
      <p:sp>
        <p:nvSpPr>
          <p:cNvPr id="4" name="슬라이드 번호 개체 틀 3"/>
          <p:cNvSpPr>
            <a:spLocks noGrp="1"/>
          </p:cNvSpPr>
          <p:nvPr>
            <p:ph type="sldNum" sz="quarter" idx="5"/>
          </p:nvPr>
        </p:nvSpPr>
        <p:spPr/>
        <p:txBody>
          <a:bodyPr/>
          <a:lstStyle/>
          <a:p>
            <a:fld id="{F25B0365-F736-8F41-960E-D203597697E3}" type="slidenum">
              <a:rPr kumimoji="1" lang="ko-KR" altLang="en-US" smtClean="0"/>
              <a:t>9</a:t>
            </a:fld>
            <a:endParaRPr kumimoji="1" lang="ko-KR" altLang="en-US"/>
          </a:p>
        </p:txBody>
      </p:sp>
    </p:spTree>
    <p:extLst>
      <p:ext uri="{BB962C8B-B14F-4D97-AF65-F5344CB8AC3E}">
        <p14:creationId xmlns:p14="http://schemas.microsoft.com/office/powerpoint/2010/main" val="331043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latin typeface="Times New Roman" panose="02020603050405020304" pitchFamily="18" charset="0"/>
                <a:ea typeface="+mj-ea"/>
                <a:cs typeface="Times New Roman" panose="02020603050405020304" pitchFamily="18" charset="0"/>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Slide Number Placeholder 5">
            <a:extLst>
              <a:ext uri="{FF2B5EF4-FFF2-40B4-BE49-F238E27FC236}">
                <a16:creationId xmlns:a16="http://schemas.microsoft.com/office/drawing/2014/main" id="{421DCB78-167B-C743-9818-3AB2239709A2}"/>
              </a:ext>
            </a:extLst>
          </p:cNvPr>
          <p:cNvSpPr>
            <a:spLocks noGrp="1"/>
          </p:cNvSpPr>
          <p:nvPr>
            <p:ph type="sldNum" sz="quarter" idx="12"/>
          </p:nvPr>
        </p:nvSpPr>
        <p:spPr>
          <a:xfrm>
            <a:off x="10753266" y="3096449"/>
            <a:ext cx="1263956" cy="365125"/>
          </a:xfrm>
          <a:prstGeom prst="rect">
            <a:avLst/>
          </a:prstGeom>
        </p:spPr>
        <p:txBody>
          <a:bodyPr anchor="b"/>
          <a:lstStyle>
            <a:lvl1pPr algn="r">
              <a:defRPr sz="1800">
                <a:solidFill>
                  <a:schemeClr val="bg1"/>
                </a:solidFill>
                <a:latin typeface="+mj-ea"/>
                <a:ea typeface="+mj-ea"/>
              </a:defRPr>
            </a:lvl1pPr>
          </a:lstStyle>
          <a:p>
            <a:fld id="{2C2372B1-790E-4769-91EC-B53FF1F07AF6}" type="slidenum">
              <a:rPr lang="ko-KR" altLang="en-US" smtClean="0"/>
              <a:pPr/>
              <a:t>‹#›</a:t>
            </a:fld>
            <a:endParaRPr lang="ko-KR" altLang="en-US"/>
          </a:p>
        </p:txBody>
      </p:sp>
    </p:spTree>
    <p:extLst>
      <p:ext uri="{BB962C8B-B14F-4D97-AF65-F5344CB8AC3E}">
        <p14:creationId xmlns:p14="http://schemas.microsoft.com/office/powerpoint/2010/main" val="77739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4" y="5994400"/>
            <a:ext cx="1263956" cy="365125"/>
          </a:xfrm>
          <a:prstGeom prst="rect">
            <a:avLst/>
          </a:prstGeom>
        </p:spPr>
        <p:txBody>
          <a:bodyPr anchor="b"/>
          <a:lstStyle>
            <a:lvl1pPr algn="r">
              <a:defRPr sz="1800">
                <a:solidFill>
                  <a:schemeClr val="tx1"/>
                </a:solidFill>
                <a:latin typeface="+mj-ea"/>
                <a:ea typeface="+mj-ea"/>
              </a:defRPr>
            </a:lvl1pPr>
          </a:lstStyle>
          <a:p>
            <a:fld id="{569837A2-31E4-42DA-8BB0-592857610C47}" type="slidenum">
              <a:rPr lang="ko-KR" altLang="en-US" smtClean="0"/>
              <a:t>‹#›</a:t>
            </a:fld>
            <a:endParaRPr lang="ko-KR" altLang="en-US"/>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918938"/>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내용 개체 틀 2"/>
          <p:cNvSpPr>
            <a:spLocks noGrp="1"/>
          </p:cNvSpPr>
          <p:nvPr>
            <p:ph idx="1"/>
          </p:nvPr>
        </p:nvSpPr>
        <p:spPr>
          <a:xfrm>
            <a:off x="838200" y="1011677"/>
            <a:ext cx="10515600" cy="5165286"/>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Tree>
    <p:extLst>
      <p:ext uri="{BB962C8B-B14F-4D97-AF65-F5344CB8AC3E}">
        <p14:creationId xmlns:p14="http://schemas.microsoft.com/office/powerpoint/2010/main" val="313430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s_2">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838200" y="1114926"/>
            <a:ext cx="5181600" cy="5062037"/>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114926"/>
            <a:ext cx="5181600" cy="5062037"/>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직사각형 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제목 20">
            <a:extLst>
              <a:ext uri="{FF2B5EF4-FFF2-40B4-BE49-F238E27FC236}">
                <a16:creationId xmlns:a16="http://schemas.microsoft.com/office/drawing/2014/main" id="{EDD18819-74D8-41D1-A6CC-381619CA3CF9}"/>
              </a:ext>
            </a:extLst>
          </p:cNvPr>
          <p:cNvSpPr txBox="1">
            <a:spLocks/>
          </p:cNvSpPr>
          <p:nvPr/>
        </p:nvSpPr>
        <p:spPr>
          <a:xfrm>
            <a:off x="117515" y="27546"/>
            <a:ext cx="10928044" cy="918938"/>
          </a:xfrm>
          <a:prstGeom prst="rect">
            <a:avLst/>
          </a:prstGeom>
        </p:spPr>
        <p:txBody>
          <a:bodyPr anchor="ctr"/>
          <a:lstStyle>
            <a:lvl1pPr algn="l" defTabSz="914400" rtl="0" eaLnBrk="1" latinLnBrk="1" hangingPunct="1">
              <a:lnSpc>
                <a:spcPct val="90000"/>
              </a:lnSpc>
              <a:spcBef>
                <a:spcPct val="0"/>
              </a:spcBef>
              <a:buNone/>
              <a:defRPr sz="4800" b="1" kern="1200">
                <a:solidFill>
                  <a:schemeClr val="bg1"/>
                </a:solidFill>
                <a:latin typeface="+mj-lt"/>
                <a:ea typeface="+mj-ea"/>
                <a:cs typeface="+mj-cs"/>
              </a:defRPr>
            </a:lvl1pPr>
          </a:lstStyle>
          <a:p>
            <a:r>
              <a:rPr lang="en-US" altLang="ko-KR"/>
              <a:t>Your Presentation Title Here!</a:t>
            </a:r>
            <a:endParaRPr lang="ko-KR" altLang="en-US" dirty="0"/>
          </a:p>
        </p:txBody>
      </p:sp>
    </p:spTree>
    <p:extLst>
      <p:ext uri="{BB962C8B-B14F-4D97-AF65-F5344CB8AC3E}">
        <p14:creationId xmlns:p14="http://schemas.microsoft.com/office/powerpoint/2010/main" val="4227662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Page">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48BF7E25-40A4-4B21-9A2F-B835EED8CA0E}"/>
              </a:ext>
            </a:extLst>
          </p:cNvPr>
          <p:cNvSpPr/>
          <p:nvPr/>
        </p:nvSpPr>
        <p:spPr>
          <a:xfrm>
            <a:off x="0" y="1836237"/>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Title 1"/>
          <p:cNvSpPr txBox="1">
            <a:spLocks/>
          </p:cNvSpPr>
          <p:nvPr/>
        </p:nvSpPr>
        <p:spPr>
          <a:xfrm>
            <a:off x="914400" y="1836237"/>
            <a:ext cx="10363200" cy="2387600"/>
          </a:xfrm>
          <a:prstGeom prst="rect">
            <a:avLst/>
          </a:prstGeom>
        </p:spPr>
        <p:txBody>
          <a:bodyPr anchor="ctr"/>
          <a:lstStyle>
            <a:lvl1pPr algn="ctr" defTabSz="914400" rtl="0" eaLnBrk="1" latinLnBrk="1" hangingPunct="1">
              <a:lnSpc>
                <a:spcPct val="90000"/>
              </a:lnSpc>
              <a:spcBef>
                <a:spcPct val="0"/>
              </a:spcBef>
              <a:buNone/>
              <a:defRPr sz="5400" b="1" kern="1200">
                <a:solidFill>
                  <a:schemeClr val="bg1"/>
                </a:solidFill>
                <a:latin typeface="+mj-lt"/>
                <a:ea typeface="+mj-ea"/>
                <a:cs typeface="+mj-cs"/>
              </a:defRPr>
            </a:lvl1pPr>
          </a:lstStyle>
          <a:p>
            <a:r>
              <a:rPr lang="en-US" altLang="ko-KR" dirty="0"/>
              <a:t> </a:t>
            </a:r>
            <a:endParaRPr lang="en-US" dirty="0"/>
          </a:p>
        </p:txBody>
      </p:sp>
      <p:sp>
        <p:nvSpPr>
          <p:cNvPr id="5" name="제목 4"/>
          <p:cNvSpPr>
            <a:spLocks noGrp="1"/>
          </p:cNvSpPr>
          <p:nvPr>
            <p:ph type="title"/>
          </p:nvPr>
        </p:nvSpPr>
        <p:spPr>
          <a:xfrm>
            <a:off x="762000" y="2367255"/>
            <a:ext cx="10515600" cy="1325563"/>
          </a:xfrm>
          <a:prstGeom prst="rect">
            <a:avLst/>
          </a:prstGeom>
        </p:spPr>
        <p:txBody>
          <a:bodyPr anchor="ctr"/>
          <a:lstStyle>
            <a:lvl1pPr algn="ctr">
              <a:defRPr b="1">
                <a:solidFill>
                  <a:schemeClr val="bg1"/>
                </a:solidFill>
                <a:latin typeface="+mj-ea"/>
                <a:ea typeface="+mj-ea"/>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259059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2887626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5028849" y="250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Tree>
    <p:extLst>
      <p:ext uri="{BB962C8B-B14F-4D97-AF65-F5344CB8AC3E}">
        <p14:creationId xmlns:p14="http://schemas.microsoft.com/office/powerpoint/2010/main" val="256579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TextBox 4">
            <a:extLst>
              <a:ext uri="{FF2B5EF4-FFF2-40B4-BE49-F238E27FC236}">
                <a16:creationId xmlns:a16="http://schemas.microsoft.com/office/drawing/2014/main" id="{56D4FD13-E095-41D6-A3F8-36B676656487}"/>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906275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4102775"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8" name="TextBox 7">
            <a:extLst>
              <a:ext uri="{FF2B5EF4-FFF2-40B4-BE49-F238E27FC236}">
                <a16:creationId xmlns:a16="http://schemas.microsoft.com/office/drawing/2014/main" id="{B4AF0E1F-3BA8-4944-9643-7CE51AFA5189}"/>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218309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735539" y="108119"/>
            <a:ext cx="1263956" cy="365125"/>
          </a:xfrm>
          <a:prstGeom prst="rect">
            <a:avLst/>
          </a:prstGeom>
        </p:spPr>
        <p:txBody>
          <a:bodyPr anchor="b"/>
          <a:lstStyle>
            <a:lvl1pPr algn="r">
              <a:defRPr sz="1800">
                <a:solidFill>
                  <a:schemeClr val="bg1"/>
                </a:solidFill>
                <a:latin typeface="+mj-ea"/>
                <a:ea typeface="+mj-ea"/>
              </a:defRPr>
            </a:lvl1pPr>
          </a:lstStyle>
          <a:p>
            <a:fld id="{2C2372B1-790E-4769-91EC-B53FF1F07AF6}" type="slidenum">
              <a:rPr lang="ko-KR" altLang="en-US" smtClean="0"/>
              <a:pPr/>
              <a:t>‹#›</a:t>
            </a:fld>
            <a:endParaRPr lang="ko-KR" altLang="en-US"/>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328863" y="13775"/>
            <a:ext cx="11478126" cy="918938"/>
          </a:xfrm>
          <a:prstGeom prst="rect">
            <a:avLst/>
          </a:prstGeom>
        </p:spPr>
        <p:txBody>
          <a:bodyPr anchor="ctr"/>
          <a:lstStyle>
            <a:lvl1pPr algn="l">
              <a:defRPr sz="4800" b="1">
                <a:solidFill>
                  <a:schemeClr val="bg1"/>
                </a:solidFill>
                <a:latin typeface="Times New Roman" panose="02020603050405020304" pitchFamily="18" charset="0"/>
                <a:ea typeface="+mj-ea"/>
                <a:cs typeface="Times New Roman" panose="02020603050405020304" pitchFamily="18" charset="0"/>
              </a:defRPr>
            </a:lvl1pPr>
          </a:lstStyle>
          <a:p>
            <a:r>
              <a:rPr lang="en-US" altLang="ko-KR" dirty="0"/>
              <a:t>Your Presentation Title Here!</a:t>
            </a:r>
            <a:endParaRPr lang="ko-KR" altLang="en-US" dirty="0"/>
          </a:p>
        </p:txBody>
      </p:sp>
      <p:sp>
        <p:nvSpPr>
          <p:cNvPr id="3" name="내용 개체 틀 2">
            <a:extLst>
              <a:ext uri="{FF2B5EF4-FFF2-40B4-BE49-F238E27FC236}">
                <a16:creationId xmlns:a16="http://schemas.microsoft.com/office/drawing/2014/main" id="{D0697F77-C710-9640-B9F1-FD223B863889}"/>
              </a:ext>
            </a:extLst>
          </p:cNvPr>
          <p:cNvSpPr>
            <a:spLocks noGrp="1"/>
          </p:cNvSpPr>
          <p:nvPr>
            <p:ph sz="quarter" idx="13"/>
          </p:nvPr>
        </p:nvSpPr>
        <p:spPr>
          <a:xfrm>
            <a:off x="328613" y="1089764"/>
            <a:ext cx="11477625" cy="4904636"/>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kumimoji="1" lang="ko-KR" altLang="en-US"/>
              <a:t>마스터 텍스트 스타일 편집
둘째 수준
셋째 수준
넷째 수준
다섯째 수준</a:t>
            </a:r>
            <a:endParaRPr kumimoji="1" lang="ko-KR" altLang="en-US" dirty="0"/>
          </a:p>
        </p:txBody>
      </p:sp>
    </p:spTree>
    <p:extLst>
      <p:ext uri="{BB962C8B-B14F-4D97-AF65-F5344CB8AC3E}">
        <p14:creationId xmlns:p14="http://schemas.microsoft.com/office/powerpoint/2010/main" val="220894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_2">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 name="제목 1"/>
          <p:cNvSpPr>
            <a:spLocks noGrp="1"/>
          </p:cNvSpPr>
          <p:nvPr>
            <p:ph type="title"/>
          </p:nvPr>
        </p:nvSpPr>
        <p:spPr>
          <a:xfrm>
            <a:off x="376988" y="4"/>
            <a:ext cx="11454063" cy="946480"/>
          </a:xfrm>
          <a:prstGeom prst="rect">
            <a:avLst/>
          </a:prstGeom>
        </p:spPr>
        <p:txBody>
          <a:bodyPr anchor="ctr"/>
          <a:lstStyle>
            <a:lvl1pPr>
              <a:defRPr b="1">
                <a:solidFill>
                  <a:schemeClr val="bg1"/>
                </a:solidFill>
                <a:latin typeface="Times New Roman" panose="02020603050405020304" pitchFamily="18" charset="0"/>
                <a:cs typeface="Times New Roman" panose="02020603050405020304" pitchFamily="18" charset="0"/>
              </a:defRPr>
            </a:lvl1pPr>
          </a:lstStyle>
          <a:p>
            <a:r>
              <a:rPr lang="ko-KR" altLang="en-US"/>
              <a:t>마스터 제목 스타일 편집</a:t>
            </a:r>
            <a:endParaRPr lang="ko-KR" altLang="en-US" dirty="0"/>
          </a:p>
        </p:txBody>
      </p:sp>
      <p:sp>
        <p:nvSpPr>
          <p:cNvPr id="6" name="내용 개체 틀 2">
            <a:extLst>
              <a:ext uri="{FF2B5EF4-FFF2-40B4-BE49-F238E27FC236}">
                <a16:creationId xmlns:a16="http://schemas.microsoft.com/office/drawing/2014/main" id="{46D3D56D-668C-0542-8D3B-37A0ED3702E7}"/>
              </a:ext>
            </a:extLst>
          </p:cNvPr>
          <p:cNvSpPr>
            <a:spLocks noGrp="1"/>
          </p:cNvSpPr>
          <p:nvPr>
            <p:ph sz="quarter" idx="13"/>
          </p:nvPr>
        </p:nvSpPr>
        <p:spPr>
          <a:xfrm>
            <a:off x="328614" y="1089764"/>
            <a:ext cx="5073120" cy="4904636"/>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kumimoji="1" lang="ko-KR" altLang="en-US"/>
              <a:t>마스터 텍스트 스타일 편집
둘째 수준
셋째 수준
넷째 수준
다섯째 수준</a:t>
            </a:r>
            <a:endParaRPr kumimoji="1" lang="ko-KR" altLang="en-US" dirty="0"/>
          </a:p>
        </p:txBody>
      </p:sp>
      <p:sp>
        <p:nvSpPr>
          <p:cNvPr id="7" name="내용 개체 틀 2">
            <a:extLst>
              <a:ext uri="{FF2B5EF4-FFF2-40B4-BE49-F238E27FC236}">
                <a16:creationId xmlns:a16="http://schemas.microsoft.com/office/drawing/2014/main" id="{1B2C18DF-019D-8C4B-8E4F-5D6F75E967E7}"/>
              </a:ext>
            </a:extLst>
          </p:cNvPr>
          <p:cNvSpPr>
            <a:spLocks noGrp="1"/>
          </p:cNvSpPr>
          <p:nvPr>
            <p:ph sz="quarter" idx="14"/>
          </p:nvPr>
        </p:nvSpPr>
        <p:spPr>
          <a:xfrm>
            <a:off x="6757931" y="1089764"/>
            <a:ext cx="5073120" cy="4904636"/>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kumimoji="1" lang="ko-KR" altLang="en-US"/>
              <a:t>마스터 텍스트 스타일 편집
둘째 수준
셋째 수준
넷째 수준
다섯째 수준</a:t>
            </a:r>
            <a:endParaRPr kumimoji="1" lang="ko-KR" altLang="en-US" dirty="0"/>
          </a:p>
        </p:txBody>
      </p:sp>
      <p:sp>
        <p:nvSpPr>
          <p:cNvPr id="8" name="Slide Number Placeholder 5">
            <a:extLst>
              <a:ext uri="{FF2B5EF4-FFF2-40B4-BE49-F238E27FC236}">
                <a16:creationId xmlns:a16="http://schemas.microsoft.com/office/drawing/2014/main" id="{F6AB601C-E537-4241-88DD-602097BA1AA0}"/>
              </a:ext>
            </a:extLst>
          </p:cNvPr>
          <p:cNvSpPr>
            <a:spLocks noGrp="1"/>
          </p:cNvSpPr>
          <p:nvPr>
            <p:ph type="sldNum" sz="quarter" idx="12"/>
          </p:nvPr>
        </p:nvSpPr>
        <p:spPr>
          <a:xfrm>
            <a:off x="10735539" y="108119"/>
            <a:ext cx="1263956" cy="365125"/>
          </a:xfrm>
          <a:prstGeom prst="rect">
            <a:avLst/>
          </a:prstGeom>
        </p:spPr>
        <p:txBody>
          <a:bodyPr anchor="b"/>
          <a:lstStyle>
            <a:lvl1pPr algn="r">
              <a:defRPr sz="1800">
                <a:solidFill>
                  <a:schemeClr val="bg1"/>
                </a:solidFill>
                <a:latin typeface="+mj-ea"/>
                <a:ea typeface="+mj-ea"/>
              </a:defRPr>
            </a:lvl1pPr>
          </a:lstStyle>
          <a:p>
            <a:fld id="{2C2372B1-790E-4769-91EC-B53FF1F07AF6}" type="slidenum">
              <a:rPr lang="ko-KR" altLang="en-US" smtClean="0"/>
              <a:pPr/>
              <a:t>‹#›</a:t>
            </a:fld>
            <a:endParaRPr lang="ko-KR" altLang="en-US"/>
          </a:p>
        </p:txBody>
      </p:sp>
    </p:spTree>
    <p:extLst>
      <p:ext uri="{BB962C8B-B14F-4D97-AF65-F5344CB8AC3E}">
        <p14:creationId xmlns:p14="http://schemas.microsoft.com/office/powerpoint/2010/main" val="54111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Page">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48BF7E25-40A4-4B21-9A2F-B835EED8CA0E}"/>
              </a:ext>
            </a:extLst>
          </p:cNvPr>
          <p:cNvSpPr/>
          <p:nvPr/>
        </p:nvSpPr>
        <p:spPr>
          <a:xfrm>
            <a:off x="0" y="1836237"/>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914400" y="1836237"/>
            <a:ext cx="10363200" cy="2387600"/>
          </a:xfrm>
          <a:prstGeom prst="rect">
            <a:avLst/>
          </a:prstGeom>
        </p:spPr>
        <p:txBody>
          <a:bodyPr anchor="ctr"/>
          <a:lstStyle>
            <a:lvl1pPr algn="ctr" defTabSz="914400" rtl="0" eaLnBrk="1" latinLnBrk="1" hangingPunct="1">
              <a:lnSpc>
                <a:spcPct val="90000"/>
              </a:lnSpc>
              <a:spcBef>
                <a:spcPct val="0"/>
              </a:spcBef>
              <a:buNone/>
              <a:defRPr sz="5400" b="1" kern="1200">
                <a:solidFill>
                  <a:schemeClr val="bg1"/>
                </a:solidFill>
                <a:latin typeface="+mj-lt"/>
                <a:ea typeface="+mj-ea"/>
                <a:cs typeface="+mj-cs"/>
              </a:defRPr>
            </a:lvl1pPr>
          </a:lstStyle>
          <a:p>
            <a:r>
              <a:rPr lang="en-US" altLang="ko-KR" dirty="0"/>
              <a:t> </a:t>
            </a:r>
            <a:endParaRPr lang="en-US" dirty="0"/>
          </a:p>
        </p:txBody>
      </p:sp>
      <p:sp>
        <p:nvSpPr>
          <p:cNvPr id="5" name="제목 4"/>
          <p:cNvSpPr>
            <a:spLocks noGrp="1"/>
          </p:cNvSpPr>
          <p:nvPr>
            <p:ph type="title"/>
          </p:nvPr>
        </p:nvSpPr>
        <p:spPr>
          <a:xfrm>
            <a:off x="762000" y="2367255"/>
            <a:ext cx="10515600" cy="1325563"/>
          </a:xfrm>
          <a:prstGeom prst="rect">
            <a:avLst/>
          </a:prstGeom>
        </p:spPr>
        <p:txBody>
          <a:bodyPr anchor="ctr"/>
          <a:lstStyle>
            <a:lvl1pPr algn="ctr">
              <a:defRPr b="1">
                <a:solidFill>
                  <a:schemeClr val="bg1"/>
                </a:solidFill>
                <a:latin typeface="+mj-ea"/>
                <a:ea typeface="+mj-ea"/>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410719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368817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5028849" y="250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Tree>
    <p:extLst>
      <p:ext uri="{BB962C8B-B14F-4D97-AF65-F5344CB8AC3E}">
        <p14:creationId xmlns:p14="http://schemas.microsoft.com/office/powerpoint/2010/main" val="162213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TextBox 4">
            <a:extLst>
              <a:ext uri="{FF2B5EF4-FFF2-40B4-BE49-F238E27FC236}">
                <a16:creationId xmlns:a16="http://schemas.microsoft.com/office/drawing/2014/main" id="{56D4FD13-E095-41D6-A3F8-36B676656487}"/>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19730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4102775"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8" name="TextBox 7">
            <a:extLst>
              <a:ext uri="{FF2B5EF4-FFF2-40B4-BE49-F238E27FC236}">
                <a16:creationId xmlns:a16="http://schemas.microsoft.com/office/drawing/2014/main" id="{B4AF0E1F-3BA8-4944-9643-7CE51AFA5189}"/>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421223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190355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343009"/>
            <a:ext cx="11575055"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6699834D-7950-40BE-93C2-BB535F5DCEE4}"/>
              </a:ext>
            </a:extLst>
          </p:cNvPr>
          <p:cNvSpPr txBox="1"/>
          <p:nvPr/>
        </p:nvSpPr>
        <p:spPr>
          <a:xfrm>
            <a:off x="1210510" y="6385784"/>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2" name="그림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362" y="6323478"/>
            <a:ext cx="1075385" cy="493947"/>
          </a:xfrm>
          <a:prstGeom prst="rect">
            <a:avLst/>
          </a:prstGeom>
        </p:spPr>
      </p:pic>
      <p:pic>
        <p:nvPicPr>
          <p:cNvPr id="3" name="그림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spTree>
    <p:extLst>
      <p:ext uri="{BB962C8B-B14F-4D97-AF65-F5344CB8AC3E}">
        <p14:creationId xmlns:p14="http://schemas.microsoft.com/office/powerpoint/2010/main" val="1643881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5028850" y="64983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5028850" y="0"/>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3475326332"/>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4102767" y="6498346"/>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4102776"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1154351041"/>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343009"/>
            <a:ext cx="11575055"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6699834D-7950-40BE-93C2-BB535F5DCEE4}"/>
              </a:ext>
            </a:extLst>
          </p:cNvPr>
          <p:cNvSpPr txBox="1"/>
          <p:nvPr/>
        </p:nvSpPr>
        <p:spPr>
          <a:xfrm>
            <a:off x="1210510" y="6385784"/>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2" name="그림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362" y="6323478"/>
            <a:ext cx="1075385" cy="493947"/>
          </a:xfrm>
          <a:prstGeom prst="rect">
            <a:avLst/>
          </a:prstGeom>
        </p:spPr>
      </p:pic>
      <p:pic>
        <p:nvPicPr>
          <p:cNvPr id="3" name="그림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pic>
        <p:nvPicPr>
          <p:cNvPr id="6" name="그림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spTree>
    <p:extLst>
      <p:ext uri="{BB962C8B-B14F-4D97-AF65-F5344CB8AC3E}">
        <p14:creationId xmlns:p14="http://schemas.microsoft.com/office/powerpoint/2010/main" val="149068444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5028850" y="64983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5028850" y="0"/>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4128719416"/>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4102767" y="6498346"/>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4102776"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3068809112"/>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BAEB9B-B72A-AA45-A2CD-9A1E195ACB1B}"/>
              </a:ext>
            </a:extLst>
          </p:cNvPr>
          <p:cNvSpPr>
            <a:spLocks noGrp="1"/>
          </p:cNvSpPr>
          <p:nvPr>
            <p:ph type="ctrTitle"/>
          </p:nvPr>
        </p:nvSpPr>
        <p:spPr/>
        <p:txBody>
          <a:bodyPr>
            <a:noAutofit/>
          </a:bodyPr>
          <a:lstStyle/>
          <a:p>
            <a:r>
              <a:rPr lang="en-US" altLang="ko-KR" sz="4000" dirty="0"/>
              <a:t>MapReduce: Simplified Data Processing on Large Clusters (1)</a:t>
            </a:r>
            <a:br>
              <a:rPr lang="en-US" altLang="ko-KR" sz="4000" dirty="0"/>
            </a:br>
            <a:br>
              <a:rPr lang="en-US" altLang="ko-KR" sz="4000" dirty="0"/>
            </a:br>
            <a:r>
              <a:rPr kumimoji="1" lang="en-US" altLang="ko-Kore-KR" sz="2400" b="0" dirty="0"/>
              <a:t>by </a:t>
            </a:r>
            <a:r>
              <a:rPr lang="en-US" altLang="ko-KR" sz="2400" b="0" dirty="0"/>
              <a:t>Jeffrey Dean and Sanjay Ghemawat</a:t>
            </a:r>
            <a:endParaRPr kumimoji="1" lang="ko-Kore-KR" altLang="en-US" sz="2400" b="0" dirty="0"/>
          </a:p>
        </p:txBody>
      </p:sp>
      <p:sp>
        <p:nvSpPr>
          <p:cNvPr id="3" name="부제목 2">
            <a:extLst>
              <a:ext uri="{FF2B5EF4-FFF2-40B4-BE49-F238E27FC236}">
                <a16:creationId xmlns:a16="http://schemas.microsoft.com/office/drawing/2014/main" id="{A3C97D02-3BFE-FE42-ACEA-2DADCB6AD1FE}"/>
              </a:ext>
            </a:extLst>
          </p:cNvPr>
          <p:cNvSpPr>
            <a:spLocks noGrp="1"/>
          </p:cNvSpPr>
          <p:nvPr>
            <p:ph type="subTitle" idx="1"/>
          </p:nvPr>
        </p:nvSpPr>
        <p:spPr>
          <a:xfrm>
            <a:off x="1524000" y="4835470"/>
            <a:ext cx="9144000" cy="598601"/>
          </a:xfrm>
        </p:spPr>
        <p:txBody>
          <a:bodyPr/>
          <a:lstStyle/>
          <a:p>
            <a:r>
              <a:rPr kumimoji="1" lang="en-US" altLang="ko-KR" dirty="0"/>
              <a:t>32161752 </a:t>
            </a:r>
            <a:r>
              <a:rPr kumimoji="1" lang="ko-KR" altLang="en-US" dirty="0"/>
              <a:t>박우석</a:t>
            </a:r>
            <a:endParaRPr kumimoji="1" lang="ko-Kore-KR" altLang="en-US" dirty="0"/>
          </a:p>
        </p:txBody>
      </p:sp>
    </p:spTree>
    <p:extLst>
      <p:ext uri="{BB962C8B-B14F-4D97-AF65-F5344CB8AC3E}">
        <p14:creationId xmlns:p14="http://schemas.microsoft.com/office/powerpoint/2010/main" val="362898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10</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3. Implementation</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pPr marL="0" indent="0">
              <a:buNone/>
            </a:pPr>
            <a:r>
              <a:rPr kumimoji="1" lang="en-US" altLang="ko-Kore-KR" dirty="0"/>
              <a:t>3.4. Fault </a:t>
            </a:r>
            <a:r>
              <a:rPr kumimoji="1" lang="en-US" altLang="ko-Kore-KR" dirty="0" err="1"/>
              <a:t>Tolerence</a:t>
            </a:r>
            <a:endParaRPr kumimoji="1" lang="en-US" altLang="ko-Kore-KR" dirty="0"/>
          </a:p>
          <a:p>
            <a:endParaRPr kumimoji="1" lang="en-US" altLang="ko-Kore-KR" sz="2000" dirty="0"/>
          </a:p>
          <a:p>
            <a:r>
              <a:rPr kumimoji="1" lang="en-US" altLang="ko-Kore-KR" sz="2000" dirty="0"/>
              <a:t>Worker Failure</a:t>
            </a:r>
          </a:p>
          <a:p>
            <a:pPr lvl="1"/>
            <a:r>
              <a:rPr kumimoji="1" lang="en-US" altLang="ko-Kore-KR" sz="1800" dirty="0"/>
              <a:t>Ping</a:t>
            </a:r>
          </a:p>
          <a:p>
            <a:pPr lvl="1"/>
            <a:endParaRPr kumimoji="1" lang="en-US" altLang="ko-Kore-KR" sz="1800" dirty="0"/>
          </a:p>
          <a:p>
            <a:r>
              <a:rPr kumimoji="1" lang="en-US" altLang="ko-Kore-KR" sz="2000" dirty="0"/>
              <a:t>Master Failure</a:t>
            </a:r>
          </a:p>
          <a:p>
            <a:pPr lvl="1"/>
            <a:r>
              <a:rPr kumimoji="1" lang="en-US" altLang="ko-Kore-KR" sz="1800" dirty="0"/>
              <a:t>Checkpoint</a:t>
            </a:r>
          </a:p>
          <a:p>
            <a:pPr lvl="1"/>
            <a:endParaRPr kumimoji="1" lang="en-US" altLang="ko-Kore-KR" sz="1800" dirty="0"/>
          </a:p>
          <a:p>
            <a:r>
              <a:rPr kumimoji="1" lang="en-US" altLang="ko-Kore-KR" sz="2000" dirty="0"/>
              <a:t>Semantics in the Presence of Failures</a:t>
            </a:r>
          </a:p>
          <a:p>
            <a:pPr lvl="1"/>
            <a:r>
              <a:rPr kumimoji="1" lang="en-US" altLang="ko-Kore-KR" sz="1600" dirty="0"/>
              <a:t>Deterministic result of process</a:t>
            </a:r>
          </a:p>
        </p:txBody>
      </p:sp>
    </p:spTree>
    <p:extLst>
      <p:ext uri="{BB962C8B-B14F-4D97-AF65-F5344CB8AC3E}">
        <p14:creationId xmlns:p14="http://schemas.microsoft.com/office/powerpoint/2010/main" val="224415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11</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3. Implementation</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pPr marL="0" indent="0">
              <a:buNone/>
            </a:pPr>
            <a:r>
              <a:rPr kumimoji="1" lang="en-US" altLang="ko-Kore-KR" dirty="0"/>
              <a:t>3.5. Task Granularity (</a:t>
            </a:r>
            <a:r>
              <a:rPr kumimoji="1" lang="ko-KR" altLang="en-US" dirty="0"/>
              <a:t>업무 </a:t>
            </a:r>
            <a:r>
              <a:rPr kumimoji="1" lang="ko-KR" altLang="en-US" dirty="0" err="1"/>
              <a:t>세분성</a:t>
            </a:r>
            <a:r>
              <a:rPr kumimoji="1" lang="en-US" altLang="ko-Kore-KR" dirty="0"/>
              <a:t>)</a:t>
            </a:r>
            <a:endParaRPr kumimoji="1" lang="en-US" altLang="ko-Kore-KR" sz="2400" dirty="0"/>
          </a:p>
          <a:p>
            <a:endParaRPr kumimoji="1" lang="en-US" altLang="ko-Kore-KR" sz="2400" dirty="0"/>
          </a:p>
          <a:p>
            <a:r>
              <a:rPr kumimoji="1" lang="en-US" altLang="ko-Kore-KR" sz="2400" dirty="0" err="1"/>
              <a:t>Ms</a:t>
            </a:r>
            <a:r>
              <a:rPr kumimoji="1" lang="en-US" altLang="ko-Kore-KR" sz="2400" dirty="0"/>
              <a:t>, Rs &gt; worker</a:t>
            </a:r>
          </a:p>
          <a:p>
            <a:pPr lvl="1"/>
            <a:r>
              <a:rPr kumimoji="1" lang="en-US" altLang="ko-Kore-KR" sz="2000" dirty="0"/>
              <a:t>Dynamic allocation</a:t>
            </a:r>
          </a:p>
          <a:p>
            <a:pPr lvl="1"/>
            <a:r>
              <a:rPr kumimoji="1" lang="en-US" altLang="ko-Kore-KR" sz="2000" dirty="0"/>
              <a:t>Can tolerate worker failure</a:t>
            </a:r>
          </a:p>
          <a:p>
            <a:r>
              <a:rPr kumimoji="1" lang="en-US" altLang="ko-Kore-KR" sz="2400" dirty="0"/>
              <a:t>O(M+R) number of Scheduling, store O(M*R) number of states</a:t>
            </a:r>
          </a:p>
          <a:p>
            <a:pPr lvl="1"/>
            <a:r>
              <a:rPr kumimoji="1" lang="en-US" altLang="ko-Kore-KR" sz="2000" dirty="0"/>
              <a:t>Limit of large </a:t>
            </a:r>
            <a:r>
              <a:rPr kumimoji="1" lang="en-US" altLang="ko-Kore-KR" sz="2000" dirty="0" err="1"/>
              <a:t>Ms</a:t>
            </a:r>
            <a:r>
              <a:rPr kumimoji="1" lang="en-US" altLang="ko-Kore-KR" sz="2000" dirty="0"/>
              <a:t> and Rs</a:t>
            </a:r>
          </a:p>
          <a:p>
            <a:r>
              <a:rPr kumimoji="1" lang="en-US" altLang="ko-Kore-KR" sz="2400" dirty="0"/>
              <a:t>Reduce operation creates different file results – user restricts the number of R</a:t>
            </a:r>
          </a:p>
          <a:p>
            <a:r>
              <a:rPr kumimoji="1" lang="en-US" altLang="ko-Kore-KR" sz="2400" dirty="0"/>
              <a:t>M = 16~64 MB</a:t>
            </a:r>
          </a:p>
          <a:p>
            <a:r>
              <a:rPr kumimoji="1" lang="en-US" altLang="ko-Kore-KR" sz="2400" dirty="0"/>
              <a:t>R = worker * 2~3</a:t>
            </a:r>
          </a:p>
        </p:txBody>
      </p:sp>
    </p:spTree>
    <p:extLst>
      <p:ext uri="{BB962C8B-B14F-4D97-AF65-F5344CB8AC3E}">
        <p14:creationId xmlns:p14="http://schemas.microsoft.com/office/powerpoint/2010/main" val="411711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12</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3. Implementation</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pPr marL="0" indent="0">
              <a:buNone/>
            </a:pPr>
            <a:r>
              <a:rPr kumimoji="1" lang="en-US" altLang="ko-Kore-KR" dirty="0"/>
              <a:t>3.6. Backup</a:t>
            </a:r>
            <a:r>
              <a:rPr kumimoji="1" lang="ko-KR" altLang="en-US" dirty="0"/>
              <a:t> </a:t>
            </a:r>
            <a:r>
              <a:rPr kumimoji="1" lang="en-US" altLang="ko-KR" dirty="0"/>
              <a:t>Tasks</a:t>
            </a:r>
            <a:endParaRPr kumimoji="1" lang="en-US" altLang="ko-Kore-KR" sz="2400" dirty="0"/>
          </a:p>
          <a:p>
            <a:endParaRPr kumimoji="1" lang="en-US" altLang="ko-Kore-KR" sz="2400" dirty="0"/>
          </a:p>
          <a:p>
            <a:r>
              <a:rPr kumimoji="1" lang="en-US" altLang="ko-Kore-KR" sz="2400" dirty="0"/>
              <a:t>Straggler</a:t>
            </a:r>
          </a:p>
          <a:p>
            <a:pPr lvl="1"/>
            <a:r>
              <a:rPr kumimoji="1" lang="en-US" altLang="ko-Kore-KR" sz="2000" dirty="0"/>
              <a:t>Caused by disk / cache</a:t>
            </a:r>
          </a:p>
          <a:p>
            <a:r>
              <a:rPr kumimoji="1" lang="en-US" altLang="ko-Kore-KR" sz="2400" dirty="0"/>
              <a:t>To solve this, master schedules backup execution.</a:t>
            </a:r>
          </a:p>
          <a:p>
            <a:pPr lvl="1"/>
            <a:r>
              <a:rPr kumimoji="1" lang="en-US" altLang="ko-Kore-KR" sz="2000" dirty="0"/>
              <a:t>After completing backup or original process, the state becomes completed.</a:t>
            </a:r>
          </a:p>
          <a:p>
            <a:r>
              <a:rPr kumimoji="1" lang="en-US" altLang="ko-Kore-KR" sz="2400" dirty="0"/>
              <a:t>Not using backup task mechanism can slow down the total process up to 44%</a:t>
            </a:r>
            <a:endParaRPr kumimoji="1" lang="en-US" altLang="ko-Kore-KR" dirty="0"/>
          </a:p>
        </p:txBody>
      </p:sp>
    </p:spTree>
    <p:extLst>
      <p:ext uri="{BB962C8B-B14F-4D97-AF65-F5344CB8AC3E}">
        <p14:creationId xmlns:p14="http://schemas.microsoft.com/office/powerpoint/2010/main" val="162636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13</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4. Refinements</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pPr marL="0" indent="0">
              <a:buNone/>
            </a:pPr>
            <a:r>
              <a:rPr kumimoji="1" lang="en-US" altLang="ko-Kore-KR" dirty="0"/>
              <a:t>4.1. Partitioning Function - split properly</a:t>
            </a:r>
          </a:p>
          <a:p>
            <a:pPr marL="457200" lvl="1" indent="0">
              <a:buNone/>
            </a:pPr>
            <a:endParaRPr kumimoji="1" lang="en-US" altLang="ko-Kore-KR" dirty="0"/>
          </a:p>
          <a:p>
            <a:pPr marL="0" indent="0">
              <a:buNone/>
            </a:pPr>
            <a:r>
              <a:rPr kumimoji="1" lang="en-US" altLang="ko-Kore-KR" dirty="0"/>
              <a:t>4.2. Ordering Guarantees - lookup</a:t>
            </a:r>
          </a:p>
          <a:p>
            <a:pPr marL="0" indent="0">
              <a:buNone/>
            </a:pPr>
            <a:endParaRPr kumimoji="1" lang="en-US" altLang="ko-Kore-KR" dirty="0"/>
          </a:p>
          <a:p>
            <a:pPr marL="0" indent="0">
              <a:buNone/>
            </a:pPr>
            <a:r>
              <a:rPr kumimoji="1" lang="en-US" altLang="ko-Kore-KR" dirty="0"/>
              <a:t>4.3. Combiner Function - word count &lt;the,1&gt;</a:t>
            </a:r>
          </a:p>
          <a:p>
            <a:pPr marL="0" indent="0">
              <a:buNone/>
            </a:pPr>
            <a:endParaRPr kumimoji="1" lang="en-US" altLang="ko-Kore-KR" dirty="0"/>
          </a:p>
          <a:p>
            <a:pPr marL="0" indent="0">
              <a:buNone/>
            </a:pPr>
            <a:r>
              <a:rPr kumimoji="1" lang="en-US" altLang="ko-Kore-KR" dirty="0"/>
              <a:t>4.4. Input and Output Types - various formats</a:t>
            </a:r>
          </a:p>
          <a:p>
            <a:pPr marL="0" indent="0">
              <a:buNone/>
            </a:pPr>
            <a:endParaRPr kumimoji="1" lang="en-US" altLang="ko-Kore-KR" dirty="0"/>
          </a:p>
          <a:p>
            <a:pPr marL="0" indent="0">
              <a:buNone/>
            </a:pPr>
            <a:r>
              <a:rPr kumimoji="1" lang="en-US" altLang="ko-Kore-KR" dirty="0"/>
              <a:t>4.5. Side-effects – auxiliary</a:t>
            </a:r>
            <a:r>
              <a:rPr kumimoji="1" lang="ko-KR" altLang="en-US" dirty="0"/>
              <a:t> </a:t>
            </a:r>
            <a:r>
              <a:rPr kumimoji="1" lang="en-US" altLang="ko-KR" dirty="0"/>
              <a:t>output</a:t>
            </a:r>
            <a:r>
              <a:rPr kumimoji="1" lang="ko-KR" altLang="en-US" dirty="0"/>
              <a:t> </a:t>
            </a:r>
            <a:r>
              <a:rPr kumimoji="1" lang="en-US" altLang="ko-KR" dirty="0"/>
              <a:t>files</a:t>
            </a:r>
            <a:endParaRPr kumimoji="1" lang="en-US" altLang="ko-Kore-KR" dirty="0"/>
          </a:p>
        </p:txBody>
      </p:sp>
    </p:spTree>
    <p:extLst>
      <p:ext uri="{BB962C8B-B14F-4D97-AF65-F5344CB8AC3E}">
        <p14:creationId xmlns:p14="http://schemas.microsoft.com/office/powerpoint/2010/main" val="1622257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14</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4. Refinements</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pPr marL="0" indent="0">
              <a:buNone/>
            </a:pPr>
            <a:r>
              <a:rPr kumimoji="1" lang="en-US" altLang="ko-Kore-KR" dirty="0"/>
              <a:t>4.6. Skipping</a:t>
            </a:r>
            <a:r>
              <a:rPr kumimoji="1" lang="ko-KR" altLang="en-US" dirty="0"/>
              <a:t> </a:t>
            </a:r>
            <a:r>
              <a:rPr kumimoji="1" lang="en-US" altLang="ko-KR" dirty="0"/>
              <a:t>Bad</a:t>
            </a:r>
            <a:r>
              <a:rPr kumimoji="1" lang="ko-KR" altLang="en-US" dirty="0"/>
              <a:t> </a:t>
            </a:r>
            <a:r>
              <a:rPr kumimoji="1" lang="en-US" altLang="ko-KR" dirty="0"/>
              <a:t>Records – finding bugs and </a:t>
            </a:r>
            <a:r>
              <a:rPr kumimoji="1" lang="en-US" altLang="ko-KR"/>
              <a:t>skip it</a:t>
            </a:r>
            <a:endParaRPr kumimoji="1" lang="en-US" altLang="ko-KR" dirty="0"/>
          </a:p>
          <a:p>
            <a:pPr marL="0" indent="0">
              <a:buNone/>
            </a:pPr>
            <a:endParaRPr kumimoji="1" lang="en-US" altLang="ko-Kore-KR" dirty="0"/>
          </a:p>
          <a:p>
            <a:pPr marL="0" indent="0">
              <a:buNone/>
            </a:pPr>
            <a:r>
              <a:rPr kumimoji="1" lang="en-US" altLang="ko-Kore-KR" dirty="0"/>
              <a:t>4.7. Local Execution – synchronizing distributed works &amp; debugging</a:t>
            </a:r>
          </a:p>
          <a:p>
            <a:pPr marL="0" indent="0">
              <a:buNone/>
            </a:pPr>
            <a:endParaRPr kumimoji="1" lang="en-US" altLang="ko-Kore-KR" dirty="0"/>
          </a:p>
          <a:p>
            <a:pPr marL="0" indent="0">
              <a:buNone/>
            </a:pPr>
            <a:r>
              <a:rPr kumimoji="1" lang="en-US" altLang="ko-Kore-KR" dirty="0"/>
              <a:t>4.8. Status Information – shows state of current progress</a:t>
            </a:r>
          </a:p>
          <a:p>
            <a:pPr marL="0" indent="0">
              <a:buNone/>
            </a:pPr>
            <a:endParaRPr kumimoji="1" lang="en-US" altLang="ko-Kore-KR" dirty="0"/>
          </a:p>
          <a:p>
            <a:pPr marL="0" indent="0">
              <a:buNone/>
            </a:pPr>
            <a:r>
              <a:rPr kumimoji="1" lang="en-US" altLang="ko-Kore-KR" dirty="0"/>
              <a:t>4.9. Counters – checking total input/output</a:t>
            </a:r>
          </a:p>
        </p:txBody>
      </p:sp>
    </p:spTree>
    <p:extLst>
      <p:ext uri="{BB962C8B-B14F-4D97-AF65-F5344CB8AC3E}">
        <p14:creationId xmlns:p14="http://schemas.microsoft.com/office/powerpoint/2010/main" val="249217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15</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Next week</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pPr marL="0" indent="0">
              <a:buNone/>
            </a:pPr>
            <a:endParaRPr kumimoji="1" lang="en-US" altLang="ko-Kore-KR" dirty="0"/>
          </a:p>
          <a:p>
            <a:r>
              <a:rPr kumimoji="1" lang="en-US" altLang="ko-Kore-KR" dirty="0"/>
              <a:t>5. Performance</a:t>
            </a:r>
          </a:p>
          <a:p>
            <a:r>
              <a:rPr kumimoji="1" lang="en-US" altLang="ko-Kore-KR" dirty="0"/>
              <a:t>6. Experience</a:t>
            </a:r>
          </a:p>
          <a:p>
            <a:r>
              <a:rPr kumimoji="1" lang="en-US" altLang="ko-Kore-KR" dirty="0"/>
              <a:t>7. Related work</a:t>
            </a:r>
          </a:p>
          <a:p>
            <a:r>
              <a:rPr kumimoji="1" lang="en-US" altLang="ko-Kore-KR" sz="3200" dirty="0"/>
              <a:t>8. Conclusion</a:t>
            </a:r>
          </a:p>
          <a:p>
            <a:r>
              <a:rPr kumimoji="1" lang="en-US" altLang="ko-Kore-KR" sz="3200" dirty="0"/>
              <a:t>Real file work : </a:t>
            </a:r>
            <a:r>
              <a:rPr lang="en-US" altLang="ko-KR" sz="3200" dirty="0"/>
              <a:t>Hadoop map reduce program in python</a:t>
            </a:r>
            <a:endParaRPr kumimoji="1" lang="en-US" altLang="ko-Kore-KR" sz="3200" dirty="0"/>
          </a:p>
        </p:txBody>
      </p:sp>
    </p:spTree>
    <p:extLst>
      <p:ext uri="{BB962C8B-B14F-4D97-AF65-F5344CB8AC3E}">
        <p14:creationId xmlns:p14="http://schemas.microsoft.com/office/powerpoint/2010/main" val="219987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FCC67B9D-E06F-FF42-BEA7-59747DA421F6}"/>
              </a:ext>
            </a:extLst>
          </p:cNvPr>
          <p:cNvSpPr>
            <a:spLocks noGrp="1"/>
          </p:cNvSpPr>
          <p:nvPr>
            <p:ph type="sldNum" sz="quarter" idx="12"/>
          </p:nvPr>
        </p:nvSpPr>
        <p:spPr/>
        <p:txBody>
          <a:bodyPr/>
          <a:lstStyle/>
          <a:p>
            <a:fld id="{2C2372B1-790E-4769-91EC-B53FF1F07AF6}" type="slidenum">
              <a:rPr lang="ko-KR" altLang="en-US" smtClean="0"/>
              <a:pPr/>
              <a:t>2</a:t>
            </a:fld>
            <a:endParaRPr lang="ko-KR" altLang="en-US"/>
          </a:p>
        </p:txBody>
      </p:sp>
      <p:sp>
        <p:nvSpPr>
          <p:cNvPr id="3" name="제목 2">
            <a:extLst>
              <a:ext uri="{FF2B5EF4-FFF2-40B4-BE49-F238E27FC236}">
                <a16:creationId xmlns:a16="http://schemas.microsoft.com/office/drawing/2014/main" id="{CA1FB3DF-CF18-874D-B245-5F04BCA7FA89}"/>
              </a:ext>
            </a:extLst>
          </p:cNvPr>
          <p:cNvSpPr>
            <a:spLocks noGrp="1"/>
          </p:cNvSpPr>
          <p:nvPr>
            <p:ph type="title"/>
          </p:nvPr>
        </p:nvSpPr>
        <p:spPr/>
        <p:txBody>
          <a:bodyPr/>
          <a:lstStyle/>
          <a:p>
            <a:r>
              <a:rPr kumimoji="1" lang="en-US" altLang="ko-Kore-KR" dirty="0"/>
              <a:t>Abstract</a:t>
            </a:r>
            <a:endParaRPr kumimoji="1" lang="ko-Kore-KR" altLang="en-US" dirty="0"/>
          </a:p>
        </p:txBody>
      </p:sp>
      <p:sp>
        <p:nvSpPr>
          <p:cNvPr id="4" name="내용 개체 틀 3">
            <a:extLst>
              <a:ext uri="{FF2B5EF4-FFF2-40B4-BE49-F238E27FC236}">
                <a16:creationId xmlns:a16="http://schemas.microsoft.com/office/drawing/2014/main" id="{1EDEE205-9C76-1B42-8F3B-7447CC28BAF5}"/>
              </a:ext>
            </a:extLst>
          </p:cNvPr>
          <p:cNvSpPr>
            <a:spLocks noGrp="1"/>
          </p:cNvSpPr>
          <p:nvPr>
            <p:ph sz="quarter" idx="13"/>
          </p:nvPr>
        </p:nvSpPr>
        <p:spPr/>
        <p:txBody>
          <a:bodyPr/>
          <a:lstStyle/>
          <a:p>
            <a:r>
              <a:rPr kumimoji="1" lang="en-US" altLang="ko-KR" dirty="0"/>
              <a:t>MapReduce is a programming model for dealing with large data sets.</a:t>
            </a:r>
          </a:p>
          <a:p>
            <a:r>
              <a:rPr kumimoji="1" lang="en-US" altLang="ko-KR" dirty="0"/>
              <a:t>The user creates an intermediate key/value pair using the key/value pair through the map function, and then creates the intermediate pair through the function and combines them.</a:t>
            </a:r>
          </a:p>
          <a:p>
            <a:r>
              <a:rPr kumimoji="1" lang="en-US" altLang="ko-KR" dirty="0"/>
              <a:t>It can be expressed through such a model. This model can easily use the resources of a distributed system or a distributed system with little experience with server systems.</a:t>
            </a:r>
            <a:endParaRPr kumimoji="1" lang="en-US" altLang="ko-Kore-KR" dirty="0"/>
          </a:p>
        </p:txBody>
      </p:sp>
    </p:spTree>
    <p:extLst>
      <p:ext uri="{BB962C8B-B14F-4D97-AF65-F5344CB8AC3E}">
        <p14:creationId xmlns:p14="http://schemas.microsoft.com/office/powerpoint/2010/main" val="27729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FCC67B9D-E06F-FF42-BEA7-59747DA421F6}"/>
              </a:ext>
            </a:extLst>
          </p:cNvPr>
          <p:cNvSpPr>
            <a:spLocks noGrp="1"/>
          </p:cNvSpPr>
          <p:nvPr>
            <p:ph type="sldNum" sz="quarter" idx="12"/>
          </p:nvPr>
        </p:nvSpPr>
        <p:spPr/>
        <p:txBody>
          <a:bodyPr/>
          <a:lstStyle/>
          <a:p>
            <a:fld id="{2C2372B1-790E-4769-91EC-B53FF1F07AF6}" type="slidenum">
              <a:rPr lang="ko-KR" altLang="en-US" smtClean="0"/>
              <a:pPr/>
              <a:t>3</a:t>
            </a:fld>
            <a:endParaRPr lang="ko-KR" altLang="en-US"/>
          </a:p>
        </p:txBody>
      </p:sp>
      <p:sp>
        <p:nvSpPr>
          <p:cNvPr id="3" name="제목 2">
            <a:extLst>
              <a:ext uri="{FF2B5EF4-FFF2-40B4-BE49-F238E27FC236}">
                <a16:creationId xmlns:a16="http://schemas.microsoft.com/office/drawing/2014/main" id="{CA1FB3DF-CF18-874D-B245-5F04BCA7FA89}"/>
              </a:ext>
            </a:extLst>
          </p:cNvPr>
          <p:cNvSpPr>
            <a:spLocks noGrp="1"/>
          </p:cNvSpPr>
          <p:nvPr>
            <p:ph type="title"/>
          </p:nvPr>
        </p:nvSpPr>
        <p:spPr/>
        <p:txBody>
          <a:bodyPr/>
          <a:lstStyle/>
          <a:p>
            <a:r>
              <a:rPr kumimoji="1" lang="en-US" altLang="ko-Kore-KR" dirty="0"/>
              <a:t>1. Introduction</a:t>
            </a:r>
            <a:endParaRPr kumimoji="1" lang="ko-Kore-KR" altLang="en-US" dirty="0"/>
          </a:p>
        </p:txBody>
      </p:sp>
      <p:sp>
        <p:nvSpPr>
          <p:cNvPr id="4" name="내용 개체 틀 3">
            <a:extLst>
              <a:ext uri="{FF2B5EF4-FFF2-40B4-BE49-F238E27FC236}">
                <a16:creationId xmlns:a16="http://schemas.microsoft.com/office/drawing/2014/main" id="{1EDEE205-9C76-1B42-8F3B-7447CC28BAF5}"/>
              </a:ext>
            </a:extLst>
          </p:cNvPr>
          <p:cNvSpPr>
            <a:spLocks noGrp="1"/>
          </p:cNvSpPr>
          <p:nvPr>
            <p:ph sz="quarter" idx="13"/>
          </p:nvPr>
        </p:nvSpPr>
        <p:spPr>
          <a:xfrm>
            <a:off x="328613" y="1089764"/>
            <a:ext cx="11477625" cy="5107836"/>
          </a:xfrm>
        </p:spPr>
        <p:txBody>
          <a:bodyPr/>
          <a:lstStyle/>
          <a:p>
            <a:r>
              <a:rPr kumimoji="1" lang="en-US" altLang="ko-Kore-KR" dirty="0"/>
              <a:t>Map Reduce : Simplified data processing on large clusters</a:t>
            </a:r>
          </a:p>
          <a:p>
            <a:pPr lvl="1"/>
            <a:r>
              <a:rPr kumimoji="1" lang="en-US" altLang="ko-Kore-KR" dirty="0"/>
              <a:t>Controlling and organizing the vast amounts of data</a:t>
            </a:r>
          </a:p>
          <a:p>
            <a:pPr lvl="1"/>
            <a:r>
              <a:rPr kumimoji="1" lang="en-US" altLang="ko-Kore-KR" dirty="0"/>
              <a:t>How to parallelize, distribute, tolerate the fault</a:t>
            </a:r>
          </a:p>
          <a:p>
            <a:pPr lvl="1"/>
            <a:r>
              <a:rPr lang="en-US" altLang="ko-KR" dirty="0"/>
              <a:t>A simple and powerful interface that </a:t>
            </a:r>
            <a:r>
              <a:rPr lang="en-US" altLang="ko-KR" dirty="0">
                <a:solidFill>
                  <a:schemeClr val="accent5">
                    <a:lumMod val="75000"/>
                  </a:schemeClr>
                </a:solidFill>
              </a:rPr>
              <a:t>enables automatic parallelization </a:t>
            </a:r>
            <a:r>
              <a:rPr lang="en-US" altLang="ko-KR" dirty="0"/>
              <a:t>and </a:t>
            </a:r>
            <a:r>
              <a:rPr lang="en-US" altLang="ko-KR" dirty="0">
                <a:solidFill>
                  <a:schemeClr val="accent5">
                    <a:lumMod val="75000"/>
                  </a:schemeClr>
                </a:solidFill>
              </a:rPr>
              <a:t>distribution of large-scale computations</a:t>
            </a:r>
            <a:r>
              <a:rPr lang="en-US" altLang="ko-KR" dirty="0"/>
              <a:t>, enable </a:t>
            </a:r>
            <a:r>
              <a:rPr lang="en-US" altLang="ko-KR" dirty="0">
                <a:solidFill>
                  <a:schemeClr val="accent5">
                    <a:lumMod val="75000"/>
                  </a:schemeClr>
                </a:solidFill>
              </a:rPr>
              <a:t>fault tolerance </a:t>
            </a:r>
            <a:r>
              <a:rPr lang="en-US" altLang="ko-KR" dirty="0"/>
              <a:t>to distribute data, combined with an implementation of this interface that achieves high performance on large clusters of commodity PCs. With load balancing, map reduce shows complicated calculations into simple </a:t>
            </a:r>
            <a:r>
              <a:rPr lang="en-US" altLang="ko-KR" dirty="0">
                <a:solidFill>
                  <a:srgbClr val="FFC000"/>
                </a:solidFill>
              </a:rPr>
              <a:t>Map</a:t>
            </a:r>
            <a:r>
              <a:rPr lang="en-US" altLang="ko-KR" dirty="0"/>
              <a:t> and </a:t>
            </a:r>
            <a:r>
              <a:rPr lang="en-US" altLang="ko-KR" dirty="0">
                <a:solidFill>
                  <a:srgbClr val="FFC000"/>
                </a:solidFill>
              </a:rPr>
              <a:t>Reduce</a:t>
            </a:r>
            <a:r>
              <a:rPr lang="en-US" altLang="ko-KR" dirty="0"/>
              <a:t>.</a:t>
            </a:r>
          </a:p>
        </p:txBody>
      </p:sp>
    </p:spTree>
    <p:extLst>
      <p:ext uri="{BB962C8B-B14F-4D97-AF65-F5344CB8AC3E}">
        <p14:creationId xmlns:p14="http://schemas.microsoft.com/office/powerpoint/2010/main" val="112522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FCC67B9D-E06F-FF42-BEA7-59747DA421F6}"/>
              </a:ext>
            </a:extLst>
          </p:cNvPr>
          <p:cNvSpPr>
            <a:spLocks noGrp="1"/>
          </p:cNvSpPr>
          <p:nvPr>
            <p:ph type="sldNum" sz="quarter" idx="12"/>
          </p:nvPr>
        </p:nvSpPr>
        <p:spPr/>
        <p:txBody>
          <a:bodyPr/>
          <a:lstStyle/>
          <a:p>
            <a:fld id="{2C2372B1-790E-4769-91EC-B53FF1F07AF6}" type="slidenum">
              <a:rPr lang="ko-KR" altLang="en-US" smtClean="0"/>
              <a:pPr/>
              <a:t>4</a:t>
            </a:fld>
            <a:endParaRPr lang="ko-KR" altLang="en-US"/>
          </a:p>
        </p:txBody>
      </p:sp>
      <p:sp>
        <p:nvSpPr>
          <p:cNvPr id="3" name="제목 2">
            <a:extLst>
              <a:ext uri="{FF2B5EF4-FFF2-40B4-BE49-F238E27FC236}">
                <a16:creationId xmlns:a16="http://schemas.microsoft.com/office/drawing/2014/main" id="{CA1FB3DF-CF18-874D-B245-5F04BCA7FA89}"/>
              </a:ext>
            </a:extLst>
          </p:cNvPr>
          <p:cNvSpPr>
            <a:spLocks noGrp="1"/>
          </p:cNvSpPr>
          <p:nvPr>
            <p:ph type="title"/>
          </p:nvPr>
        </p:nvSpPr>
        <p:spPr/>
        <p:txBody>
          <a:bodyPr/>
          <a:lstStyle/>
          <a:p>
            <a:r>
              <a:rPr kumimoji="1" lang="en-US" altLang="ko-Kore-KR" dirty="0"/>
              <a:t>1. Introduction</a:t>
            </a:r>
            <a:endParaRPr kumimoji="1" lang="ko-Kore-KR" altLang="en-US" dirty="0"/>
          </a:p>
        </p:txBody>
      </p:sp>
      <p:sp>
        <p:nvSpPr>
          <p:cNvPr id="4" name="내용 개체 틀 3">
            <a:extLst>
              <a:ext uri="{FF2B5EF4-FFF2-40B4-BE49-F238E27FC236}">
                <a16:creationId xmlns:a16="http://schemas.microsoft.com/office/drawing/2014/main" id="{1EDEE205-9C76-1B42-8F3B-7447CC28BAF5}"/>
              </a:ext>
            </a:extLst>
          </p:cNvPr>
          <p:cNvSpPr>
            <a:spLocks noGrp="1"/>
          </p:cNvSpPr>
          <p:nvPr>
            <p:ph sz="quarter" idx="13"/>
          </p:nvPr>
        </p:nvSpPr>
        <p:spPr>
          <a:xfrm>
            <a:off x="328613" y="1089764"/>
            <a:ext cx="11477625" cy="5374536"/>
          </a:xfrm>
        </p:spPr>
        <p:txBody>
          <a:bodyPr/>
          <a:lstStyle/>
          <a:p>
            <a:r>
              <a:rPr lang="en-US" altLang="ko-KR" dirty="0"/>
              <a:t>Section Explanation</a:t>
            </a:r>
          </a:p>
          <a:p>
            <a:pPr lvl="1"/>
            <a:r>
              <a:rPr kumimoji="1" lang="en-US" altLang="ko-Kore-KR" dirty="0"/>
              <a:t>1. Introduction</a:t>
            </a:r>
          </a:p>
          <a:p>
            <a:pPr lvl="1"/>
            <a:r>
              <a:rPr kumimoji="1" lang="en-US" altLang="ko-Kore-KR" dirty="0"/>
              <a:t>2. Programming model - </a:t>
            </a:r>
            <a:r>
              <a:rPr kumimoji="1" lang="en-US" altLang="ko-Kore-KR" sz="2000" dirty="0"/>
              <a:t>Basic programming model / Examples</a:t>
            </a:r>
          </a:p>
          <a:p>
            <a:pPr lvl="1"/>
            <a:r>
              <a:rPr kumimoji="1" lang="en-US" altLang="ko-Kore-KR" dirty="0"/>
              <a:t>3. Implementation - </a:t>
            </a:r>
            <a:r>
              <a:rPr kumimoji="1" lang="en-US" altLang="ko-Kore-KR" sz="2000" dirty="0"/>
              <a:t>Map reduce implementation upon cluster-based computer system</a:t>
            </a:r>
          </a:p>
          <a:p>
            <a:pPr lvl="1"/>
            <a:r>
              <a:rPr kumimoji="1" lang="en-US" altLang="ko-Kore-KR" dirty="0"/>
              <a:t>4. Refinements - </a:t>
            </a:r>
            <a:r>
              <a:rPr kumimoji="1" lang="en-US" altLang="ko-Kore-KR" sz="2000" dirty="0"/>
              <a:t>Useful programming model</a:t>
            </a:r>
          </a:p>
          <a:p>
            <a:pPr lvl="1"/>
            <a:r>
              <a:rPr kumimoji="1" lang="en-US" altLang="ko-Kore-KR" dirty="0"/>
              <a:t>5. Performance - </a:t>
            </a:r>
            <a:r>
              <a:rPr kumimoji="1" lang="en-US" altLang="ko-Kore-KR" sz="2000" dirty="0"/>
              <a:t>Measurements about various tasks given to map reduce</a:t>
            </a:r>
          </a:p>
          <a:p>
            <a:pPr lvl="1"/>
            <a:r>
              <a:rPr kumimoji="1" lang="en-US" altLang="ko-Kore-KR" dirty="0"/>
              <a:t>6. Experience </a:t>
            </a:r>
            <a:r>
              <a:rPr kumimoji="1" lang="en-US" altLang="ko-Kore-KR" sz="2000" dirty="0"/>
              <a:t>- Using map reduce in google</a:t>
            </a:r>
            <a:endParaRPr kumimoji="1" lang="en-US" altLang="ko-Kore-KR" dirty="0"/>
          </a:p>
          <a:p>
            <a:pPr lvl="1"/>
            <a:r>
              <a:rPr kumimoji="1" lang="en-US" altLang="ko-Kore-KR" dirty="0"/>
              <a:t>7. Related work - </a:t>
            </a:r>
            <a:r>
              <a:rPr kumimoji="1" lang="en-US" altLang="ko-Kore-KR" sz="2000" dirty="0"/>
              <a:t>related works and future studies</a:t>
            </a:r>
          </a:p>
          <a:p>
            <a:pPr lvl="1"/>
            <a:r>
              <a:rPr kumimoji="1" lang="en-US" altLang="ko-Kore-KR" dirty="0"/>
              <a:t>8. Conclusion</a:t>
            </a:r>
          </a:p>
        </p:txBody>
      </p:sp>
    </p:spTree>
    <p:extLst>
      <p:ext uri="{BB962C8B-B14F-4D97-AF65-F5344CB8AC3E}">
        <p14:creationId xmlns:p14="http://schemas.microsoft.com/office/powerpoint/2010/main" val="18871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5</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2. Programming Model</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r>
              <a:rPr kumimoji="1" lang="en-US" altLang="ko-Kore-KR" dirty="0"/>
              <a:t>Map reduce input / output : key/value pairs.</a:t>
            </a:r>
          </a:p>
          <a:p>
            <a:r>
              <a:rPr kumimoji="1" lang="en-US" altLang="ko-Kore-KR" dirty="0"/>
              <a:t>Map</a:t>
            </a:r>
          </a:p>
          <a:p>
            <a:pPr lvl="1"/>
            <a:r>
              <a:rPr kumimoji="1" lang="en-US" altLang="ko-Kore-KR" sz="2000" dirty="0"/>
              <a:t>Written by user, takes input key pair, produces intermediate key/value pairs.</a:t>
            </a:r>
          </a:p>
          <a:p>
            <a:pPr lvl="1"/>
            <a:r>
              <a:rPr kumimoji="1" lang="en-US" altLang="ko-Kore-KR" sz="2000" dirty="0"/>
              <a:t>Format, Filter, Convert data sets.</a:t>
            </a:r>
          </a:p>
          <a:p>
            <a:pPr lvl="1"/>
            <a:r>
              <a:rPr kumimoji="1" lang="en-US" altLang="ko-Kore-KR" sz="2000" dirty="0"/>
              <a:t>MapReduce library groups all datasets and passes them to “Reduce” function.</a:t>
            </a:r>
          </a:p>
          <a:p>
            <a:r>
              <a:rPr kumimoji="1" lang="en-US" altLang="ko-Kore-KR" dirty="0"/>
              <a:t>Reduce</a:t>
            </a:r>
            <a:endParaRPr kumimoji="1" lang="en-US" altLang="ko-Kore-KR" sz="2400" dirty="0"/>
          </a:p>
          <a:p>
            <a:pPr lvl="1"/>
            <a:r>
              <a:rPr kumimoji="1" lang="en-US" altLang="ko-Kore-KR" sz="2000" dirty="0"/>
              <a:t>Also written by user, consumes intermediate key/value pairs.</a:t>
            </a:r>
          </a:p>
          <a:p>
            <a:pPr lvl="1"/>
            <a:r>
              <a:rPr kumimoji="1" lang="en-US" altLang="ko-Kore-KR" sz="2000" dirty="0"/>
              <a:t>Actual parallel distributed processing system.</a:t>
            </a:r>
          </a:p>
          <a:p>
            <a:pPr lvl="1"/>
            <a:r>
              <a:rPr kumimoji="1" lang="en-US" altLang="ko-Kore-KR" sz="2000" dirty="0"/>
              <a:t>Intermediate</a:t>
            </a:r>
            <a:r>
              <a:rPr kumimoji="1" lang="ko-KR" altLang="en-US" sz="2000" dirty="0"/>
              <a:t> </a:t>
            </a:r>
            <a:r>
              <a:rPr kumimoji="1" lang="en-US" altLang="ko-KR" sz="2000" dirty="0"/>
              <a:t>values</a:t>
            </a:r>
            <a:r>
              <a:rPr kumimoji="1" lang="ko-KR" altLang="en-US" sz="2000" dirty="0"/>
              <a:t> </a:t>
            </a:r>
            <a:r>
              <a:rPr kumimoji="1" lang="en-US" altLang="ko-KR" sz="2000" dirty="0"/>
              <a:t>are</a:t>
            </a:r>
            <a:r>
              <a:rPr kumimoji="1" lang="ko-KR" altLang="en-US" sz="2000" dirty="0"/>
              <a:t> </a:t>
            </a:r>
            <a:r>
              <a:rPr kumimoji="1" lang="en-US" altLang="ko-KR" sz="2000" dirty="0"/>
              <a:t>produced</a:t>
            </a:r>
            <a:r>
              <a:rPr kumimoji="1" lang="ko-KR" altLang="en-US" sz="2000" dirty="0"/>
              <a:t> </a:t>
            </a:r>
            <a:r>
              <a:rPr kumimoji="1" lang="en-US" altLang="ko-KR" sz="2000" dirty="0"/>
              <a:t>via</a:t>
            </a:r>
            <a:r>
              <a:rPr kumimoji="1" lang="ko-KR" altLang="en-US" sz="2000" dirty="0"/>
              <a:t> </a:t>
            </a:r>
            <a:r>
              <a:rPr kumimoji="1" lang="en-US" altLang="ko-KR" sz="2000" dirty="0"/>
              <a:t>an</a:t>
            </a:r>
            <a:r>
              <a:rPr kumimoji="1" lang="ko-KR" altLang="en-US" sz="2000" dirty="0"/>
              <a:t> </a:t>
            </a:r>
            <a:r>
              <a:rPr kumimoji="1" lang="en-US" altLang="ko-KR" sz="2000" dirty="0"/>
              <a:t>iterator,</a:t>
            </a:r>
            <a:r>
              <a:rPr kumimoji="1" lang="ko-KR" altLang="en-US" sz="2000" dirty="0"/>
              <a:t> </a:t>
            </a:r>
            <a:r>
              <a:rPr kumimoji="1" lang="en-US" altLang="ko-KR" sz="2000" dirty="0"/>
              <a:t>allows</a:t>
            </a:r>
            <a:r>
              <a:rPr kumimoji="1" lang="ko-KR" altLang="en-US" sz="2000" dirty="0"/>
              <a:t> </a:t>
            </a:r>
            <a:r>
              <a:rPr kumimoji="1" lang="en-US" altLang="ko-KR" sz="2000" dirty="0"/>
              <a:t>to</a:t>
            </a:r>
            <a:r>
              <a:rPr kumimoji="1" lang="ko-KR" altLang="en-US" sz="2000" dirty="0"/>
              <a:t> </a:t>
            </a:r>
            <a:r>
              <a:rPr kumimoji="1" lang="en-US" altLang="ko-KR" sz="2000" dirty="0"/>
              <a:t>process</a:t>
            </a:r>
            <a:r>
              <a:rPr kumimoji="1" lang="ko-KR" altLang="en-US" sz="2000" dirty="0"/>
              <a:t> </a:t>
            </a:r>
            <a:r>
              <a:rPr kumimoji="1" lang="en-US" altLang="ko-KR" sz="2000" dirty="0"/>
              <a:t>data which is too large to fit in to memory.</a:t>
            </a:r>
            <a:endParaRPr kumimoji="1" lang="en-US" altLang="ko-Kore-KR" dirty="0"/>
          </a:p>
        </p:txBody>
      </p:sp>
    </p:spTree>
    <p:extLst>
      <p:ext uri="{BB962C8B-B14F-4D97-AF65-F5344CB8AC3E}">
        <p14:creationId xmlns:p14="http://schemas.microsoft.com/office/powerpoint/2010/main" val="241099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6</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2. Programming Model</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pPr marL="0" indent="0">
              <a:buNone/>
            </a:pPr>
            <a:r>
              <a:rPr kumimoji="1" lang="en-US" altLang="ko-Kore-KR" dirty="0"/>
              <a:t>2.1. Examples (Word counting)</a:t>
            </a:r>
          </a:p>
          <a:p>
            <a:pPr marL="0" indent="0">
              <a:buNone/>
            </a:pPr>
            <a:endParaRPr kumimoji="1" lang="en-US" altLang="ko-Kore-KR" dirty="0"/>
          </a:p>
          <a:p>
            <a:pPr marL="0" indent="0">
              <a:buNone/>
            </a:pPr>
            <a:endParaRPr kumimoji="1" lang="en-US" altLang="ko-Kore-KR" dirty="0"/>
          </a:p>
          <a:p>
            <a:pPr marL="0" indent="0">
              <a:buNone/>
            </a:pPr>
            <a:endParaRPr kumimoji="1" lang="en-US" altLang="ko-Kore-KR" dirty="0"/>
          </a:p>
          <a:p>
            <a:pPr marL="0" indent="0">
              <a:buNone/>
            </a:pPr>
            <a:endParaRPr kumimoji="1" lang="en-US" altLang="ko-Kore-KR" dirty="0"/>
          </a:p>
          <a:p>
            <a:pPr marL="0" indent="0">
              <a:buNone/>
            </a:pPr>
            <a:endParaRPr kumimoji="1" lang="en-US" altLang="ko-Kore-KR" dirty="0"/>
          </a:p>
          <a:p>
            <a:pPr marL="0" indent="0">
              <a:buNone/>
            </a:pPr>
            <a:r>
              <a:rPr kumimoji="1" lang="en-US" altLang="ko-Kore-KR" dirty="0"/>
              <a:t>2.2. Types</a:t>
            </a:r>
          </a:p>
          <a:p>
            <a:pPr marL="0" indent="0">
              <a:buNone/>
            </a:pPr>
            <a:endParaRPr kumimoji="1" lang="en-US" altLang="ko-Kore-KR" dirty="0"/>
          </a:p>
        </p:txBody>
      </p:sp>
      <p:pic>
        <p:nvPicPr>
          <p:cNvPr id="6" name="그림 5">
            <a:extLst>
              <a:ext uri="{FF2B5EF4-FFF2-40B4-BE49-F238E27FC236}">
                <a16:creationId xmlns:a16="http://schemas.microsoft.com/office/drawing/2014/main" id="{EBF29C6D-A2C1-4C89-AE45-BAE5DD0CAE6A}"/>
              </a:ext>
            </a:extLst>
          </p:cNvPr>
          <p:cNvPicPr>
            <a:picLocks noChangeAspect="1"/>
          </p:cNvPicPr>
          <p:nvPr/>
        </p:nvPicPr>
        <p:blipFill>
          <a:blip r:embed="rId3"/>
          <a:stretch>
            <a:fillRect/>
          </a:stretch>
        </p:blipFill>
        <p:spPr>
          <a:xfrm>
            <a:off x="1862150" y="2014914"/>
            <a:ext cx="3917576" cy="1314450"/>
          </a:xfrm>
          <a:prstGeom prst="rect">
            <a:avLst/>
          </a:prstGeom>
          <a:ln>
            <a:solidFill>
              <a:schemeClr val="accent1">
                <a:lumMod val="75000"/>
              </a:schemeClr>
            </a:solidFill>
          </a:ln>
        </p:spPr>
      </p:pic>
      <p:pic>
        <p:nvPicPr>
          <p:cNvPr id="8" name="그림 7">
            <a:extLst>
              <a:ext uri="{FF2B5EF4-FFF2-40B4-BE49-F238E27FC236}">
                <a16:creationId xmlns:a16="http://schemas.microsoft.com/office/drawing/2014/main" id="{4D6DF5D2-3D68-4BA3-897D-C90AEBAE865C}"/>
              </a:ext>
            </a:extLst>
          </p:cNvPr>
          <p:cNvPicPr>
            <a:picLocks noChangeAspect="1"/>
          </p:cNvPicPr>
          <p:nvPr/>
        </p:nvPicPr>
        <p:blipFill>
          <a:blip r:embed="rId4"/>
          <a:stretch>
            <a:fillRect/>
          </a:stretch>
        </p:blipFill>
        <p:spPr>
          <a:xfrm>
            <a:off x="6684260" y="1915278"/>
            <a:ext cx="3904964" cy="1513722"/>
          </a:xfrm>
          <a:prstGeom prst="rect">
            <a:avLst/>
          </a:prstGeom>
          <a:ln>
            <a:solidFill>
              <a:schemeClr val="accent1">
                <a:lumMod val="75000"/>
              </a:schemeClr>
            </a:solidFill>
          </a:ln>
        </p:spPr>
      </p:pic>
      <p:pic>
        <p:nvPicPr>
          <p:cNvPr id="10" name="그림 9">
            <a:extLst>
              <a:ext uri="{FF2B5EF4-FFF2-40B4-BE49-F238E27FC236}">
                <a16:creationId xmlns:a16="http://schemas.microsoft.com/office/drawing/2014/main" id="{62125D21-251B-4B34-B08C-0A947B4E4674}"/>
              </a:ext>
            </a:extLst>
          </p:cNvPr>
          <p:cNvPicPr>
            <a:picLocks noChangeAspect="1"/>
          </p:cNvPicPr>
          <p:nvPr/>
        </p:nvPicPr>
        <p:blipFill>
          <a:blip r:embed="rId5"/>
          <a:stretch>
            <a:fillRect/>
          </a:stretch>
        </p:blipFill>
        <p:spPr>
          <a:xfrm>
            <a:off x="3549737" y="5108028"/>
            <a:ext cx="5092525" cy="610042"/>
          </a:xfrm>
          <a:prstGeom prst="rect">
            <a:avLst/>
          </a:prstGeom>
          <a:ln>
            <a:solidFill>
              <a:schemeClr val="accent1">
                <a:lumMod val="75000"/>
              </a:schemeClr>
            </a:solidFill>
          </a:ln>
        </p:spPr>
      </p:pic>
    </p:spTree>
    <p:extLst>
      <p:ext uri="{BB962C8B-B14F-4D97-AF65-F5344CB8AC3E}">
        <p14:creationId xmlns:p14="http://schemas.microsoft.com/office/powerpoint/2010/main" val="371226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7</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2. Programming Model</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pPr marL="0" indent="0">
              <a:buNone/>
            </a:pPr>
            <a:r>
              <a:rPr kumimoji="1" lang="en-US" altLang="ko-Kore-KR" dirty="0"/>
              <a:t>2.3. More Examples</a:t>
            </a:r>
          </a:p>
        </p:txBody>
      </p:sp>
      <p:graphicFrame>
        <p:nvGraphicFramePr>
          <p:cNvPr id="5" name="표 5">
            <a:extLst>
              <a:ext uri="{FF2B5EF4-FFF2-40B4-BE49-F238E27FC236}">
                <a16:creationId xmlns:a16="http://schemas.microsoft.com/office/drawing/2014/main" id="{CD9265C1-B19B-411F-99BA-E82FA8EE2DE4}"/>
              </a:ext>
            </a:extLst>
          </p:cNvPr>
          <p:cNvGraphicFramePr>
            <a:graphicFrameLocks noGrp="1"/>
          </p:cNvGraphicFramePr>
          <p:nvPr>
            <p:extLst>
              <p:ext uri="{D42A27DB-BD31-4B8C-83A1-F6EECF244321}">
                <p14:modId xmlns:p14="http://schemas.microsoft.com/office/powerpoint/2010/main" val="2611828119"/>
              </p:ext>
            </p:extLst>
          </p:nvPr>
        </p:nvGraphicFramePr>
        <p:xfrm>
          <a:off x="1223169" y="2244142"/>
          <a:ext cx="9745662" cy="2225040"/>
        </p:xfrm>
        <a:graphic>
          <a:graphicData uri="http://schemas.openxmlformats.org/drawingml/2006/table">
            <a:tbl>
              <a:tblPr firstRow="1" bandRow="1">
                <a:tableStyleId>{5C22544A-7EE6-4342-B048-85BDC9FD1C3A}</a:tableStyleId>
              </a:tblPr>
              <a:tblGrid>
                <a:gridCol w="3248554">
                  <a:extLst>
                    <a:ext uri="{9D8B030D-6E8A-4147-A177-3AD203B41FA5}">
                      <a16:colId xmlns:a16="http://schemas.microsoft.com/office/drawing/2014/main" val="1961821461"/>
                    </a:ext>
                  </a:extLst>
                </a:gridCol>
                <a:gridCol w="3915532">
                  <a:extLst>
                    <a:ext uri="{9D8B030D-6E8A-4147-A177-3AD203B41FA5}">
                      <a16:colId xmlns:a16="http://schemas.microsoft.com/office/drawing/2014/main" val="824631809"/>
                    </a:ext>
                  </a:extLst>
                </a:gridCol>
                <a:gridCol w="2581576">
                  <a:extLst>
                    <a:ext uri="{9D8B030D-6E8A-4147-A177-3AD203B41FA5}">
                      <a16:colId xmlns:a16="http://schemas.microsoft.com/office/drawing/2014/main" val="2569069978"/>
                    </a:ext>
                  </a:extLst>
                </a:gridCol>
              </a:tblGrid>
              <a:tr h="370840">
                <a:tc>
                  <a:txBody>
                    <a:bodyPr/>
                    <a:lstStyle/>
                    <a:p>
                      <a:pPr algn="ctr" latinLnBrk="1"/>
                      <a:r>
                        <a:rPr lang="en-US" altLang="ko-KR" dirty="0"/>
                        <a:t>Examples</a:t>
                      </a:r>
                      <a:endParaRPr lang="ko-KR" altLang="en-US" dirty="0"/>
                    </a:p>
                  </a:txBody>
                  <a:tcPr/>
                </a:tc>
                <a:tc>
                  <a:txBody>
                    <a:bodyPr/>
                    <a:lstStyle/>
                    <a:p>
                      <a:pPr algn="ctr" latinLnBrk="1"/>
                      <a:r>
                        <a:rPr lang="en-US" altLang="ko-KR" dirty="0"/>
                        <a:t>Map</a:t>
                      </a:r>
                      <a:endParaRPr lang="ko-KR" altLang="en-US" dirty="0"/>
                    </a:p>
                  </a:txBody>
                  <a:tcPr/>
                </a:tc>
                <a:tc>
                  <a:txBody>
                    <a:bodyPr/>
                    <a:lstStyle/>
                    <a:p>
                      <a:pPr algn="ctr" latinLnBrk="1"/>
                      <a:r>
                        <a:rPr lang="en-US" altLang="ko-KR" dirty="0"/>
                        <a:t>Reduce</a:t>
                      </a:r>
                      <a:endParaRPr lang="ko-KR" altLang="en-US" dirty="0"/>
                    </a:p>
                  </a:txBody>
                  <a:tcPr/>
                </a:tc>
                <a:extLst>
                  <a:ext uri="{0D108BD9-81ED-4DB2-BD59-A6C34878D82A}">
                    <a16:rowId xmlns:a16="http://schemas.microsoft.com/office/drawing/2014/main" val="1677752683"/>
                  </a:ext>
                </a:extLst>
              </a:tr>
              <a:tr h="370840">
                <a:tc>
                  <a:txBody>
                    <a:bodyPr/>
                    <a:lstStyle/>
                    <a:p>
                      <a:pPr latinLnBrk="1"/>
                      <a:r>
                        <a:rPr lang="en-US" altLang="ko-KR" dirty="0"/>
                        <a:t>Distributed Grep</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matched line</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just pass</a:t>
                      </a:r>
                      <a:endParaRPr lang="ko-KR" altLang="en-US" dirty="0"/>
                    </a:p>
                  </a:txBody>
                  <a:tcPr/>
                </a:tc>
                <a:extLst>
                  <a:ext uri="{0D108BD9-81ED-4DB2-BD59-A6C34878D82A}">
                    <a16:rowId xmlns:a16="http://schemas.microsoft.com/office/drawing/2014/main" val="3091622191"/>
                  </a:ext>
                </a:extLst>
              </a:tr>
              <a:tr h="370840">
                <a:tc>
                  <a:txBody>
                    <a:bodyPr/>
                    <a:lstStyle/>
                    <a:p>
                      <a:pPr latinLnBrk="1"/>
                      <a:r>
                        <a:rPr lang="en-US" altLang="ko-KR" dirty="0"/>
                        <a:t>Count of URL Access Frequency</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a:t>
                      </a:r>
                      <a:r>
                        <a:rPr lang="en-US" altLang="ko-KR" sz="1800" b="0" i="0" kern="1200" dirty="0" err="1">
                          <a:solidFill>
                            <a:schemeClr val="dk1"/>
                          </a:solidFill>
                          <a:effectLst/>
                          <a:latin typeface="+mn-lt"/>
                          <a:ea typeface="+mn-ea"/>
                          <a:cs typeface="+mn-cs"/>
                        </a:rPr>
                        <a:t>url</a:t>
                      </a:r>
                      <a:r>
                        <a:rPr lang="en-US" altLang="ko-KR" sz="1800" b="0" i="0" kern="1200" dirty="0">
                          <a:solidFill>
                            <a:schemeClr val="dk1"/>
                          </a:solidFill>
                          <a:effectLst/>
                          <a:latin typeface="+mn-lt"/>
                          <a:ea typeface="+mn-ea"/>
                          <a:cs typeface="+mn-cs"/>
                        </a:rPr>
                        <a:t>, access count)</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a:t>
                      </a:r>
                      <a:r>
                        <a:rPr lang="en-US" altLang="ko-KR" sz="1800" b="0" i="0" kern="1200" dirty="0" err="1">
                          <a:solidFill>
                            <a:schemeClr val="dk1"/>
                          </a:solidFill>
                          <a:effectLst/>
                          <a:latin typeface="+mn-lt"/>
                          <a:ea typeface="+mn-ea"/>
                          <a:cs typeface="+mn-cs"/>
                        </a:rPr>
                        <a:t>url</a:t>
                      </a:r>
                      <a:r>
                        <a:rPr lang="en-US" altLang="ko-KR" sz="1800" b="0" i="0" kern="1200" dirty="0">
                          <a:solidFill>
                            <a:schemeClr val="dk1"/>
                          </a:solidFill>
                          <a:effectLst/>
                          <a:latin typeface="+mn-lt"/>
                          <a:ea typeface="+mn-ea"/>
                          <a:cs typeface="+mn-cs"/>
                        </a:rPr>
                        <a:t>, total count)</a:t>
                      </a:r>
                      <a:endParaRPr lang="ko-KR" altLang="en-US" dirty="0"/>
                    </a:p>
                  </a:txBody>
                  <a:tcPr/>
                </a:tc>
                <a:extLst>
                  <a:ext uri="{0D108BD9-81ED-4DB2-BD59-A6C34878D82A}">
                    <a16:rowId xmlns:a16="http://schemas.microsoft.com/office/drawing/2014/main" val="3388812901"/>
                  </a:ext>
                </a:extLst>
              </a:tr>
              <a:tr h="370840">
                <a:tc>
                  <a:txBody>
                    <a:bodyPr/>
                    <a:lstStyle/>
                    <a:p>
                      <a:pPr latinLnBrk="1"/>
                      <a:r>
                        <a:rPr lang="en-US" altLang="ko-KR" dirty="0"/>
                        <a:t>Reverse Web-Link Graph</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(target, source)</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(target, list(source))</a:t>
                      </a:r>
                      <a:endParaRPr lang="ko-KR" altLang="en-US" dirty="0"/>
                    </a:p>
                  </a:txBody>
                  <a:tcPr/>
                </a:tc>
                <a:extLst>
                  <a:ext uri="{0D108BD9-81ED-4DB2-BD59-A6C34878D82A}">
                    <a16:rowId xmlns:a16="http://schemas.microsoft.com/office/drawing/2014/main" val="1666703097"/>
                  </a:ext>
                </a:extLst>
              </a:tr>
              <a:tr h="370840">
                <a:tc>
                  <a:txBody>
                    <a:bodyPr/>
                    <a:lstStyle/>
                    <a:p>
                      <a:pPr latinLnBrk="1"/>
                      <a:r>
                        <a:rPr lang="en-US" altLang="ko-KR" dirty="0"/>
                        <a:t>Distributed Sort</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(key, record)</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just pass</a:t>
                      </a:r>
                      <a:endParaRPr lang="ko-KR" altLang="en-US" dirty="0"/>
                    </a:p>
                  </a:txBody>
                  <a:tcPr/>
                </a:tc>
                <a:extLst>
                  <a:ext uri="{0D108BD9-81ED-4DB2-BD59-A6C34878D82A}">
                    <a16:rowId xmlns:a16="http://schemas.microsoft.com/office/drawing/2014/main" val="520785384"/>
                  </a:ext>
                </a:extLst>
              </a:tr>
              <a:tr h="370840">
                <a:tc>
                  <a:txBody>
                    <a:bodyPr/>
                    <a:lstStyle/>
                    <a:p>
                      <a:pPr latinLnBrk="1"/>
                      <a:r>
                        <a:rPr lang="en-US" altLang="ko-KR" dirty="0"/>
                        <a:t>Inverted Index</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a sequence of (word, document ID)</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(word, </a:t>
                      </a:r>
                      <a:r>
                        <a:rPr lang="en-US" altLang="ko-KR" sz="1800" b="0" i="1" kern="1200" dirty="0">
                          <a:solidFill>
                            <a:schemeClr val="dk1"/>
                          </a:solidFill>
                          <a:effectLst/>
                          <a:latin typeface="+mn-lt"/>
                          <a:ea typeface="+mn-ea"/>
                          <a:cs typeface="+mn-cs"/>
                        </a:rPr>
                        <a:t>list</a:t>
                      </a:r>
                      <a:r>
                        <a:rPr lang="en-US" altLang="ko-KR" sz="1800" b="0" i="0" kern="1200" dirty="0">
                          <a:solidFill>
                            <a:schemeClr val="dk1"/>
                          </a:solidFill>
                          <a:effectLst/>
                          <a:latin typeface="+mn-lt"/>
                          <a:ea typeface="+mn-ea"/>
                          <a:cs typeface="+mn-cs"/>
                        </a:rPr>
                        <a:t> (document ID))</a:t>
                      </a:r>
                      <a:endParaRPr lang="ko-KR" altLang="en-US" dirty="0"/>
                    </a:p>
                  </a:txBody>
                  <a:tcPr/>
                </a:tc>
                <a:extLst>
                  <a:ext uri="{0D108BD9-81ED-4DB2-BD59-A6C34878D82A}">
                    <a16:rowId xmlns:a16="http://schemas.microsoft.com/office/drawing/2014/main" val="2062150442"/>
                  </a:ext>
                </a:extLst>
              </a:tr>
            </a:tbl>
          </a:graphicData>
        </a:graphic>
      </p:graphicFrame>
    </p:spTree>
    <p:extLst>
      <p:ext uri="{BB962C8B-B14F-4D97-AF65-F5344CB8AC3E}">
        <p14:creationId xmlns:p14="http://schemas.microsoft.com/office/powerpoint/2010/main" val="418331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a:xfrm>
            <a:off x="376988" y="4"/>
            <a:ext cx="11454063" cy="946480"/>
          </a:xfrm>
        </p:spPr>
        <p:txBody>
          <a:bodyPr anchor="ctr">
            <a:normAutofit/>
          </a:bodyPr>
          <a:lstStyle/>
          <a:p>
            <a:r>
              <a:rPr kumimoji="1" lang="en-US" altLang="ko-Kore-KR" dirty="0"/>
              <a:t>3. Implementation</a:t>
            </a:r>
            <a:endParaRPr kumimoji="1" lang="ko-Kore-KR" altLang="en-US" dirty="0"/>
          </a:p>
        </p:txBody>
      </p:sp>
      <p:pic>
        <p:nvPicPr>
          <p:cNvPr id="6" name="그림 5">
            <a:extLst>
              <a:ext uri="{FF2B5EF4-FFF2-40B4-BE49-F238E27FC236}">
                <a16:creationId xmlns:a16="http://schemas.microsoft.com/office/drawing/2014/main" id="{42455B92-7119-456D-AB7F-2DF4AEC1E72D}"/>
              </a:ext>
            </a:extLst>
          </p:cNvPr>
          <p:cNvPicPr>
            <a:picLocks noChangeAspect="1"/>
          </p:cNvPicPr>
          <p:nvPr/>
        </p:nvPicPr>
        <p:blipFill>
          <a:blip r:embed="rId3"/>
          <a:stretch>
            <a:fillRect/>
          </a:stretch>
        </p:blipFill>
        <p:spPr>
          <a:xfrm>
            <a:off x="865240" y="1942335"/>
            <a:ext cx="6005660" cy="4158919"/>
          </a:xfrm>
          <a:prstGeom prst="rect">
            <a:avLst/>
          </a:prstGeom>
          <a:noFill/>
          <a:ln>
            <a:solidFill>
              <a:schemeClr val="accent1">
                <a:lumMod val="75000"/>
              </a:schemeClr>
            </a:solidFill>
          </a:ln>
        </p:spPr>
      </p:pic>
      <p:sp>
        <p:nvSpPr>
          <p:cNvPr id="11" name="Content Placeholder 3">
            <a:extLst>
              <a:ext uri="{FF2B5EF4-FFF2-40B4-BE49-F238E27FC236}">
                <a16:creationId xmlns:a16="http://schemas.microsoft.com/office/drawing/2014/main" id="{85811F46-A30F-4DD2-81A3-0E39B876BE82}"/>
              </a:ext>
            </a:extLst>
          </p:cNvPr>
          <p:cNvSpPr>
            <a:spLocks noGrp="1"/>
          </p:cNvSpPr>
          <p:nvPr>
            <p:ph sz="quarter" idx="14"/>
          </p:nvPr>
        </p:nvSpPr>
        <p:spPr>
          <a:xfrm>
            <a:off x="8019172" y="1961279"/>
            <a:ext cx="3048221" cy="3496767"/>
          </a:xfrm>
        </p:spPr>
        <p:txBody>
          <a:bodyPr/>
          <a:lstStyle/>
          <a:p>
            <a:pPr marL="0" indent="0">
              <a:buNone/>
            </a:pPr>
            <a:r>
              <a:rPr lang="en-US" sz="2400" dirty="0"/>
              <a:t>1. File split</a:t>
            </a:r>
          </a:p>
          <a:p>
            <a:pPr marL="0" indent="0">
              <a:buNone/>
            </a:pPr>
            <a:r>
              <a:rPr lang="en-US" sz="2400" dirty="0"/>
              <a:t>2. Master / Worker</a:t>
            </a:r>
          </a:p>
          <a:p>
            <a:pPr marL="0" indent="0">
              <a:buNone/>
            </a:pPr>
            <a:r>
              <a:rPr lang="en-US" sz="2400" dirty="0"/>
              <a:t>3. Map worker</a:t>
            </a:r>
          </a:p>
          <a:p>
            <a:pPr marL="0" indent="0">
              <a:buNone/>
            </a:pPr>
            <a:r>
              <a:rPr lang="en-US" sz="2400" dirty="0"/>
              <a:t>4. Partitioning data</a:t>
            </a:r>
          </a:p>
          <a:p>
            <a:pPr marL="0" indent="0">
              <a:buNone/>
            </a:pPr>
            <a:r>
              <a:rPr lang="en-US" sz="2400" dirty="0"/>
              <a:t>5. Reduce worker</a:t>
            </a:r>
          </a:p>
          <a:p>
            <a:pPr marL="0" indent="0">
              <a:buNone/>
            </a:pPr>
            <a:r>
              <a:rPr lang="en-US" sz="2400" dirty="0"/>
              <a:t>6. Writing output file</a:t>
            </a:r>
          </a:p>
          <a:p>
            <a:pPr marL="0" indent="0">
              <a:buNone/>
            </a:pPr>
            <a:r>
              <a:rPr lang="en-US" sz="2400" dirty="0"/>
              <a:t>7. End of Process</a:t>
            </a:r>
          </a:p>
        </p:txBody>
      </p:sp>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a:xfrm>
            <a:off x="10735539" y="108119"/>
            <a:ext cx="1263956" cy="365125"/>
          </a:xfrm>
        </p:spPr>
        <p:txBody>
          <a:bodyPr anchor="b">
            <a:normAutofit/>
          </a:bodyPr>
          <a:lstStyle/>
          <a:p>
            <a:pPr>
              <a:lnSpc>
                <a:spcPct val="90000"/>
              </a:lnSpc>
              <a:spcAft>
                <a:spcPts val="600"/>
              </a:spcAft>
            </a:pPr>
            <a:fld id="{2C2372B1-790E-4769-91EC-B53FF1F07AF6}" type="slidenum">
              <a:rPr lang="ko-KR" altLang="en-US" smtClean="0"/>
              <a:pPr>
                <a:lnSpc>
                  <a:spcPct val="90000"/>
                </a:lnSpc>
                <a:spcAft>
                  <a:spcPts val="600"/>
                </a:spcAft>
              </a:pPr>
              <a:t>8</a:t>
            </a:fld>
            <a:endParaRPr lang="ko-KR" altLang="en-US"/>
          </a:p>
        </p:txBody>
      </p:sp>
      <p:sp>
        <p:nvSpPr>
          <p:cNvPr id="9" name="TextBox 8">
            <a:extLst>
              <a:ext uri="{FF2B5EF4-FFF2-40B4-BE49-F238E27FC236}">
                <a16:creationId xmlns:a16="http://schemas.microsoft.com/office/drawing/2014/main" id="{C9847D1D-52E5-40A9-8C6C-1A479FE625CE}"/>
              </a:ext>
            </a:extLst>
          </p:cNvPr>
          <p:cNvSpPr txBox="1"/>
          <p:nvPr/>
        </p:nvSpPr>
        <p:spPr>
          <a:xfrm>
            <a:off x="376988" y="1131614"/>
            <a:ext cx="5719012" cy="707886"/>
          </a:xfrm>
          <a:prstGeom prst="rect">
            <a:avLst/>
          </a:prstGeom>
          <a:noFill/>
        </p:spPr>
        <p:txBody>
          <a:bodyPr wrap="square" rtlCol="0">
            <a:spAutoFit/>
          </a:bodyPr>
          <a:lstStyle/>
          <a:p>
            <a:r>
              <a:rPr lang="en-US" altLang="ko-KR" sz="4000" dirty="0"/>
              <a:t>3.1. Execution Overview</a:t>
            </a:r>
            <a:endParaRPr lang="ko-KR" altLang="en-US" sz="4000" dirty="0"/>
          </a:p>
        </p:txBody>
      </p:sp>
    </p:spTree>
    <p:extLst>
      <p:ext uri="{BB962C8B-B14F-4D97-AF65-F5344CB8AC3E}">
        <p14:creationId xmlns:p14="http://schemas.microsoft.com/office/powerpoint/2010/main" val="371708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C47EAEB-217B-4549-9F73-83B68DD5FFCD}"/>
              </a:ext>
            </a:extLst>
          </p:cNvPr>
          <p:cNvSpPr>
            <a:spLocks noGrp="1"/>
          </p:cNvSpPr>
          <p:nvPr>
            <p:ph type="sldNum" sz="quarter" idx="12"/>
          </p:nvPr>
        </p:nvSpPr>
        <p:spPr/>
        <p:txBody>
          <a:bodyPr/>
          <a:lstStyle/>
          <a:p>
            <a:fld id="{2C2372B1-790E-4769-91EC-B53FF1F07AF6}" type="slidenum">
              <a:rPr lang="ko-KR" altLang="en-US" smtClean="0"/>
              <a:pPr/>
              <a:t>9</a:t>
            </a:fld>
            <a:endParaRPr lang="ko-KR" altLang="en-US"/>
          </a:p>
        </p:txBody>
      </p:sp>
      <p:sp>
        <p:nvSpPr>
          <p:cNvPr id="3" name="제목 2">
            <a:extLst>
              <a:ext uri="{FF2B5EF4-FFF2-40B4-BE49-F238E27FC236}">
                <a16:creationId xmlns:a16="http://schemas.microsoft.com/office/drawing/2014/main" id="{31F0AE85-B5E0-E244-A7F3-C4F2409EE5E3}"/>
              </a:ext>
            </a:extLst>
          </p:cNvPr>
          <p:cNvSpPr>
            <a:spLocks noGrp="1"/>
          </p:cNvSpPr>
          <p:nvPr>
            <p:ph type="title"/>
          </p:nvPr>
        </p:nvSpPr>
        <p:spPr/>
        <p:txBody>
          <a:bodyPr/>
          <a:lstStyle/>
          <a:p>
            <a:r>
              <a:rPr kumimoji="1" lang="en-US" altLang="ko-Kore-KR" dirty="0"/>
              <a:t>3. Implementation</a:t>
            </a:r>
            <a:endParaRPr kumimoji="1" lang="ko-Kore-KR" altLang="en-US" dirty="0"/>
          </a:p>
        </p:txBody>
      </p:sp>
      <p:sp>
        <p:nvSpPr>
          <p:cNvPr id="4" name="내용 개체 틀 3">
            <a:extLst>
              <a:ext uri="{FF2B5EF4-FFF2-40B4-BE49-F238E27FC236}">
                <a16:creationId xmlns:a16="http://schemas.microsoft.com/office/drawing/2014/main" id="{6B4438D4-0A38-A744-BB2E-1536989ED16C}"/>
              </a:ext>
            </a:extLst>
          </p:cNvPr>
          <p:cNvSpPr>
            <a:spLocks noGrp="1"/>
          </p:cNvSpPr>
          <p:nvPr>
            <p:ph sz="quarter" idx="13"/>
          </p:nvPr>
        </p:nvSpPr>
        <p:spPr/>
        <p:txBody>
          <a:bodyPr/>
          <a:lstStyle/>
          <a:p>
            <a:pPr marL="0" indent="0">
              <a:buNone/>
            </a:pPr>
            <a:r>
              <a:rPr kumimoji="1" lang="en-US" altLang="ko-Kore-KR" dirty="0"/>
              <a:t>3.2. Master Data Structures</a:t>
            </a:r>
          </a:p>
          <a:p>
            <a:r>
              <a:rPr kumimoji="1" lang="en-US" altLang="ko-Kore-KR" dirty="0"/>
              <a:t>Map &amp; Reduce job</a:t>
            </a:r>
            <a:r>
              <a:rPr kumimoji="1" lang="ko-KR" altLang="en-US" dirty="0"/>
              <a:t> </a:t>
            </a:r>
            <a:r>
              <a:rPr kumimoji="1" lang="en-US" altLang="ko-KR" dirty="0"/>
              <a:t>has</a:t>
            </a:r>
            <a:r>
              <a:rPr kumimoji="1" lang="ko-KR" altLang="en-US" dirty="0"/>
              <a:t> </a:t>
            </a:r>
            <a:r>
              <a:rPr kumimoji="1" lang="en-US" altLang="ko-KR" dirty="0"/>
              <a:t>the</a:t>
            </a:r>
            <a:r>
              <a:rPr kumimoji="1" lang="ko-KR" altLang="en-US" dirty="0"/>
              <a:t> </a:t>
            </a:r>
            <a:r>
              <a:rPr kumimoji="1" lang="en-US" altLang="ko-KR" dirty="0"/>
              <a:t>status of idle, in-progress, completed, (i</a:t>
            </a:r>
            <a:r>
              <a:rPr kumimoji="1" lang="en-US" altLang="ko-Kore-KR" dirty="0"/>
              <a:t>f not in idle state, the machine also contains identity of worker machine)</a:t>
            </a:r>
          </a:p>
          <a:p>
            <a:r>
              <a:rPr kumimoji="1" lang="en-US" altLang="ko-Kore-KR" dirty="0"/>
              <a:t>When Map process is finished, the result is pushed to reduce worker.</a:t>
            </a:r>
          </a:p>
          <a:p>
            <a:endParaRPr kumimoji="1" lang="en-US" altLang="ko-Kore-KR" dirty="0"/>
          </a:p>
          <a:p>
            <a:pPr marL="0" indent="0">
              <a:buNone/>
            </a:pPr>
            <a:r>
              <a:rPr kumimoji="1" lang="en-US" altLang="ko-Kore-KR" dirty="0"/>
              <a:t>3.3. Locality</a:t>
            </a:r>
          </a:p>
          <a:p>
            <a:r>
              <a:rPr kumimoji="1" lang="en-US" altLang="ko-KR" dirty="0"/>
              <a:t>After the MapReduce Master receives the location information of the input file, it schedules the map job on the machine with the copy of the corresponding input data. By doing this, most of the input data is read locally and the network bandwidth is not used.</a:t>
            </a:r>
            <a:endParaRPr kumimoji="1" lang="en-US" altLang="ko-Kore-KR" dirty="0"/>
          </a:p>
        </p:txBody>
      </p:sp>
    </p:spTree>
    <p:extLst>
      <p:ext uri="{BB962C8B-B14F-4D97-AF65-F5344CB8AC3E}">
        <p14:creationId xmlns:p14="http://schemas.microsoft.com/office/powerpoint/2010/main" val="449955672"/>
      </p:ext>
    </p:extLst>
  </p:cSld>
  <p:clrMapOvr>
    <a:masterClrMapping/>
  </p:clrMapOvr>
</p:sld>
</file>

<file path=ppt/theme/theme1.xml><?xml version="1.0" encoding="utf-8"?>
<a:theme xmlns:a="http://schemas.openxmlformats.org/drawingml/2006/main" name="MOS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FED69DD2-2D24-7B4D-AD9E-B7FB075C274D}"/>
    </a:ext>
  </a:extLst>
</a:theme>
</file>

<file path=ppt/theme/theme2.xml><?xml version="1.0" encoding="utf-8"?>
<a:theme xmlns:a="http://schemas.openxmlformats.org/drawingml/2006/main" name="FOUO">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32AC5D87-D95E-6344-98C8-F9F4999AC62D}"/>
    </a:ext>
  </a:extLst>
</a:theme>
</file>

<file path=ppt/theme/theme3.xml><?xml version="1.0" encoding="utf-8"?>
<a:theme xmlns:a="http://schemas.openxmlformats.org/drawingml/2006/main" name="Confidentia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1992538A-85A7-FD43-AD59-234B25009088}"/>
    </a:ext>
  </a:extLst>
</a:theme>
</file>

<file path=ppt/theme/theme4.xml><?xml version="1.0" encoding="utf-8"?>
<a:theme xmlns:a="http://schemas.openxmlformats.org/drawingml/2006/main" name="1_MOS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3E7E0187-BBAB-704B-8599-43A09A60EB98}"/>
    </a:ext>
  </a:extLst>
</a:theme>
</file>

<file path=ppt/theme/theme5.xml><?xml version="1.0" encoding="utf-8"?>
<a:theme xmlns:a="http://schemas.openxmlformats.org/drawingml/2006/main" name="1_FOUO">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856AB705-AE01-EF44-AC3B-C567F18149F8}"/>
    </a:ext>
  </a:extLst>
</a:theme>
</file>

<file path=ppt/theme/theme6.xml><?xml version="1.0" encoding="utf-8"?>
<a:theme xmlns:a="http://schemas.openxmlformats.org/drawingml/2006/main" name="1_Confidentia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6519E908-175C-EF47-A6C2-17A22C63F17B}"/>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2889</Words>
  <Application>Microsoft Office PowerPoint</Application>
  <PresentationFormat>와이드스크린</PresentationFormat>
  <Paragraphs>243</Paragraphs>
  <Slides>15</Slides>
  <Notes>15</Notes>
  <HiddenSlides>0</HiddenSlides>
  <MMClips>0</MMClips>
  <ScaleCrop>false</ScaleCrop>
  <HeadingPairs>
    <vt:vector size="6" baseType="variant">
      <vt:variant>
        <vt:lpstr>사용한 글꼴</vt:lpstr>
      </vt:variant>
      <vt:variant>
        <vt:i4>7</vt:i4>
      </vt:variant>
      <vt:variant>
        <vt:lpstr>테마</vt:lpstr>
      </vt:variant>
      <vt:variant>
        <vt:i4>6</vt:i4>
      </vt:variant>
      <vt:variant>
        <vt:lpstr>슬라이드 제목</vt:lpstr>
      </vt:variant>
      <vt:variant>
        <vt:i4>15</vt:i4>
      </vt:variant>
    </vt:vector>
  </HeadingPairs>
  <TitlesOfParts>
    <vt:vector size="28" baseType="lpstr">
      <vt:lpstr>굴림</vt:lpstr>
      <vt:lpstr>나눔바른고딕</vt:lpstr>
      <vt:lpstr>맑은 고딕</vt:lpstr>
      <vt:lpstr>Arial</vt:lpstr>
      <vt:lpstr>Calibri</vt:lpstr>
      <vt:lpstr>Calibri Light</vt:lpstr>
      <vt:lpstr>Times New Roman</vt:lpstr>
      <vt:lpstr>MOSL</vt:lpstr>
      <vt:lpstr>FOUO</vt:lpstr>
      <vt:lpstr>Confidential</vt:lpstr>
      <vt:lpstr>1_MOSL</vt:lpstr>
      <vt:lpstr>1_FOUO</vt:lpstr>
      <vt:lpstr>1_Confidential</vt:lpstr>
      <vt:lpstr>MapReduce: Simplified Data Processing on Large Clusters (1)  by Jeffrey Dean and Sanjay Ghemawat</vt:lpstr>
      <vt:lpstr>Abstract</vt:lpstr>
      <vt:lpstr>1. Introduction</vt:lpstr>
      <vt:lpstr>1. Introduction</vt:lpstr>
      <vt:lpstr>2. Programming Model</vt:lpstr>
      <vt:lpstr>2. Programming Model</vt:lpstr>
      <vt:lpstr>2. Programming Model</vt:lpstr>
      <vt:lpstr>3. Implementation</vt:lpstr>
      <vt:lpstr>3. Implementation</vt:lpstr>
      <vt:lpstr>3. Implementation</vt:lpstr>
      <vt:lpstr>3. Implementation</vt:lpstr>
      <vt:lpstr>3. Implementation</vt:lpstr>
      <vt:lpstr>4. Refinements</vt:lpstr>
      <vt:lpstr>4. Refinements</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Remote Procedure Calls (RPC) ACM TOCS, 1984 by  ANDREW D. BIRRELL and BRUCE JAY NELSON Xerox PARC</dc:title>
  <dc:creator>유시환</dc:creator>
  <cp:lastModifiedBy>우석</cp:lastModifiedBy>
  <cp:revision>2</cp:revision>
  <dcterms:created xsi:type="dcterms:W3CDTF">2021-01-11T01:45:43Z</dcterms:created>
  <dcterms:modified xsi:type="dcterms:W3CDTF">2021-01-12T13:36:13Z</dcterms:modified>
</cp:coreProperties>
</file>