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>
        <p:scale>
          <a:sx n="50" d="100"/>
          <a:sy n="50" d="100"/>
        </p:scale>
        <p:origin x="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8T05:28:03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8T05:34:31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3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8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6FBC0-6661-414E-8859-61862336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581" y="4631161"/>
            <a:ext cx="3562483" cy="1569486"/>
          </a:xfrm>
        </p:spPr>
        <p:txBody>
          <a:bodyPr>
            <a:normAutofit/>
          </a:bodyPr>
          <a:lstStyle/>
          <a:p>
            <a:r>
              <a:rPr lang="en-US" altLang="ko-KR"/>
              <a:t>A</a:t>
            </a:r>
            <a:r>
              <a:rPr lang="ko-KR" altLang="en-US"/>
              <a:t>팀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김동호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CB446"/>
          </a:solidFill>
          <a:ln w="38100" cap="rnd">
            <a:solidFill>
              <a:srgbClr val="FCB4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954B3-0411-43A9-8144-8A60184B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99985"/>
            <a:ext cx="7214616" cy="52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0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5. </a:t>
            </a:r>
            <a:r>
              <a:rPr lang="ko-KR" altLang="en-US" sz="5000" dirty="0"/>
              <a:t>시나리오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8ECC-90BC-406F-9B37-6E19239260D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8F0B0-4496-4529-BBC7-9D5B25C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20CE18-DDA6-4110-93B0-2537615E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4" name="_x371186104">
            <a:extLst>
              <a:ext uri="{FF2B5EF4-FFF2-40B4-BE49-F238E27FC236}">
                <a16:creationId xmlns:a16="http://schemas.microsoft.com/office/drawing/2014/main" id="{956680C3-FB2F-42FD-B0C2-BC3F9DCB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4097960"/>
            <a:ext cx="9837737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상세정보 확인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검색한 정보의 상세정보 확인 및 추천 기능 이용가능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2.</a:t>
            </a: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 댓글 추가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댓글기능을 통해 다른 사용자와 소통하고 다른 사용자의 글 추천도 가능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연관 순위 확인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해당 랭킹과 연관된 다른 정보들을 확인할 수 있는 상세페이지로 이동할 수 있음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6569F6-13A2-49B5-8188-DB30FD31C1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79480"/>
            <a:ext cx="324739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23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6. </a:t>
            </a:r>
            <a:r>
              <a:rPr lang="ko-KR" altLang="en-US" sz="5000" dirty="0" err="1"/>
              <a:t>유즈케이스</a:t>
            </a:r>
            <a:r>
              <a:rPr lang="ko-KR" altLang="en-US" sz="5000" dirty="0"/>
              <a:t> 다이어그램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8F0B0-4496-4529-BBC7-9D5B25C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F1A10F-CE1D-4A80-A1C2-B9F0DE7C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974955"/>
            <a:ext cx="6248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AB48A4-3A93-4951-8415-BC7F0B02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ko-KR" altLang="en-US" sz="5600"/>
              <a:t>목차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2431C-B5CC-434B-9E55-6DCED5D0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내용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요구사항 정의서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유즈케이스</a:t>
            </a:r>
            <a:r>
              <a:rPr lang="ko-KR" altLang="en-US" dirty="0"/>
              <a:t> 다이어그램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32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66091BA-5505-4FC2-B959-6C123F5E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630626"/>
            <a:ext cx="5458968" cy="15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4B211C-C0F6-4AE8-8121-30879CBB4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C51AE8-102B-484A-A836-1AD8998B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6390"/>
            <a:ext cx="3419856" cy="1601481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1. </a:t>
            </a:r>
            <a:r>
              <a:rPr lang="ko-KR" altLang="en-US" sz="480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25D2B-C288-45D3-9EA6-58972B56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6390"/>
            <a:ext cx="6894577" cy="16014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사용자가 원하는 정보를 랭킹으로 보여주는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랭킹 정보 사이트</a:t>
            </a:r>
            <a:endParaRPr lang="en-US" altLang="ko-K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BA380F6F-E6F7-4DB1-97EB-B824AF74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867906"/>
            <a:ext cx="10917936" cy="3193497"/>
          </a:xfrm>
          <a:prstGeom prst="rect">
            <a:avLst/>
          </a:prstGeom>
        </p:spPr>
      </p:pic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6390"/>
            <a:ext cx="18288" cy="1601482"/>
          </a:xfrm>
          <a:custGeom>
            <a:avLst/>
            <a:gdLst>
              <a:gd name="connsiteX0" fmla="*/ 0 w 18288"/>
              <a:gd name="connsiteY0" fmla="*/ 0 h 1601482"/>
              <a:gd name="connsiteX1" fmla="*/ 18288 w 18288"/>
              <a:gd name="connsiteY1" fmla="*/ 0 h 1601482"/>
              <a:gd name="connsiteX2" fmla="*/ 18288 w 18288"/>
              <a:gd name="connsiteY2" fmla="*/ 549842 h 1601482"/>
              <a:gd name="connsiteX3" fmla="*/ 18288 w 18288"/>
              <a:gd name="connsiteY3" fmla="*/ 1115699 h 1601482"/>
              <a:gd name="connsiteX4" fmla="*/ 18288 w 18288"/>
              <a:gd name="connsiteY4" fmla="*/ 1601482 h 1601482"/>
              <a:gd name="connsiteX5" fmla="*/ 0 w 18288"/>
              <a:gd name="connsiteY5" fmla="*/ 1601482 h 1601482"/>
              <a:gd name="connsiteX6" fmla="*/ 0 w 18288"/>
              <a:gd name="connsiteY6" fmla="*/ 1067655 h 1601482"/>
              <a:gd name="connsiteX7" fmla="*/ 0 w 18288"/>
              <a:gd name="connsiteY7" fmla="*/ 517813 h 1601482"/>
              <a:gd name="connsiteX8" fmla="*/ 0 w 18288"/>
              <a:gd name="connsiteY8" fmla="*/ 0 h 160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1482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13491" y="239554"/>
                  <a:pt x="33082" y="357305"/>
                  <a:pt x="18288" y="549842"/>
                </a:cubicBezTo>
                <a:cubicBezTo>
                  <a:pt x="3494" y="742379"/>
                  <a:pt x="2109" y="968008"/>
                  <a:pt x="18288" y="1115699"/>
                </a:cubicBezTo>
                <a:cubicBezTo>
                  <a:pt x="34467" y="1263390"/>
                  <a:pt x="40467" y="1447654"/>
                  <a:pt x="18288" y="1601482"/>
                </a:cubicBezTo>
                <a:cubicBezTo>
                  <a:pt x="10638" y="1602054"/>
                  <a:pt x="4111" y="1601075"/>
                  <a:pt x="0" y="1601482"/>
                </a:cubicBezTo>
                <a:cubicBezTo>
                  <a:pt x="11161" y="1416130"/>
                  <a:pt x="-25575" y="1276384"/>
                  <a:pt x="0" y="1067655"/>
                </a:cubicBezTo>
                <a:cubicBezTo>
                  <a:pt x="25575" y="858926"/>
                  <a:pt x="19778" y="740089"/>
                  <a:pt x="0" y="517813"/>
                </a:cubicBezTo>
                <a:cubicBezTo>
                  <a:pt x="-19778" y="295537"/>
                  <a:pt x="-1186" y="190747"/>
                  <a:pt x="0" y="0"/>
                </a:cubicBezTo>
                <a:close/>
              </a:path>
              <a:path w="18288" h="1601482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28591" y="163128"/>
                  <a:pt x="29410" y="353165"/>
                  <a:pt x="18288" y="485783"/>
                </a:cubicBezTo>
                <a:cubicBezTo>
                  <a:pt x="7166" y="618401"/>
                  <a:pt x="-625" y="808120"/>
                  <a:pt x="18288" y="1051640"/>
                </a:cubicBezTo>
                <a:cubicBezTo>
                  <a:pt x="37201" y="1295160"/>
                  <a:pt x="-225" y="1354107"/>
                  <a:pt x="18288" y="1601482"/>
                </a:cubicBezTo>
                <a:cubicBezTo>
                  <a:pt x="12642" y="1601712"/>
                  <a:pt x="3803" y="1601151"/>
                  <a:pt x="0" y="1601482"/>
                </a:cubicBezTo>
                <a:cubicBezTo>
                  <a:pt x="20846" y="1460490"/>
                  <a:pt x="16548" y="1224222"/>
                  <a:pt x="0" y="1035625"/>
                </a:cubicBezTo>
                <a:cubicBezTo>
                  <a:pt x="-16548" y="847028"/>
                  <a:pt x="24571" y="662668"/>
                  <a:pt x="0" y="469768"/>
                </a:cubicBezTo>
                <a:cubicBezTo>
                  <a:pt x="-24571" y="276868"/>
                  <a:pt x="-22089" y="172464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4925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2. </a:t>
            </a:r>
            <a:r>
              <a:rPr lang="ko-KR" altLang="en-US" sz="5000" dirty="0"/>
              <a:t>내용 설명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8ECC-90BC-406F-9B37-6E19239260D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2000" dirty="0"/>
              <a:t>사용자가 원하는</a:t>
            </a:r>
            <a:r>
              <a:rPr lang="en-US" altLang="ko-KR" sz="2000" dirty="0"/>
              <a:t>(</a:t>
            </a:r>
            <a:r>
              <a:rPr lang="ko-KR" altLang="en-US" sz="2000" dirty="0"/>
              <a:t>궁금해하는</a:t>
            </a:r>
            <a:r>
              <a:rPr lang="en-US" altLang="ko-KR" sz="2000" dirty="0"/>
              <a:t>) </a:t>
            </a:r>
            <a:r>
              <a:rPr lang="ko-KR" altLang="en-US" sz="2000" dirty="0"/>
              <a:t>단어</a:t>
            </a:r>
            <a:r>
              <a:rPr lang="en-US" altLang="ko-KR" sz="2000" dirty="0"/>
              <a:t>, </a:t>
            </a:r>
            <a:r>
              <a:rPr lang="ko-KR" altLang="en-US" sz="2000" dirty="0"/>
              <a:t>키워드를 검색</a:t>
            </a:r>
            <a:endParaRPr lang="en-US" altLang="ko-KR" sz="2000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2000" dirty="0"/>
              <a:t>그 단어 혹은 키워드가 포함된 검색결과를 랭킹으로 보여주는</a:t>
            </a:r>
            <a:endParaRPr lang="en-US" altLang="ko-KR" sz="2000" dirty="0"/>
          </a:p>
          <a:p>
            <a:pPr latinLnBrk="0">
              <a:lnSpc>
                <a:spcPct val="110000"/>
              </a:lnSpc>
              <a:spcAft>
                <a:spcPts val="600"/>
              </a:spcAft>
            </a:pPr>
            <a:r>
              <a:rPr lang="ko-KR" altLang="en-US" sz="2000" dirty="0"/>
              <a:t>정보 사이트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1B9097-55FB-414C-9674-5A083CBB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3. </a:t>
            </a:r>
            <a:r>
              <a:rPr lang="ko-KR" altLang="en-US" sz="5000" dirty="0"/>
              <a:t>기능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8ECC-90BC-406F-9B37-6E19239260D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검색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Microsoft GothicNeo"/>
              </a:rPr>
              <a:t>회원 정보 생성 및 저장 기능</a:t>
            </a:r>
            <a:endParaRPr lang="en-US" altLang="ko-KR" sz="2000" dirty="0">
              <a:solidFill>
                <a:prstClr val="black"/>
              </a:solidFill>
              <a:latin typeface="Microsoft GothicNe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게시물 추천 수 저장</a:t>
            </a:r>
            <a:r>
              <a:rPr lang="en-US" altLang="ko-KR" sz="2000" dirty="0">
                <a:solidFill>
                  <a:prstClr val="black"/>
                </a:solidFill>
                <a:latin typeface="Microsoft GothicNeo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Microsoft GothicNeo"/>
              </a:rPr>
              <a:t>및 합산 기능</a:t>
            </a:r>
            <a:endParaRPr lang="en-US" altLang="ko-KR" sz="2000" dirty="0">
              <a:solidFill>
                <a:prstClr val="black"/>
              </a:solidFill>
              <a:latin typeface="Microsoft GothicNe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게시물 댓글 등록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버튼형식의 </a:t>
            </a:r>
            <a:r>
              <a:rPr lang="en-US" altLang="ko-KR" sz="2000" dirty="0">
                <a:solidFill>
                  <a:prstClr val="black"/>
                </a:solidFill>
                <a:latin typeface="Microsoft GothicNeo"/>
              </a:rPr>
              <a:t>UI </a:t>
            </a:r>
            <a:r>
              <a:rPr lang="ko-KR" altLang="en-US" sz="2000" dirty="0">
                <a:solidFill>
                  <a:prstClr val="black"/>
                </a:solidFill>
                <a:latin typeface="Microsoft GothicNeo"/>
              </a:rPr>
              <a:t>이동 기능</a:t>
            </a:r>
            <a:endParaRPr lang="en-US" altLang="ko-KR" sz="2000" dirty="0">
              <a:solidFill>
                <a:prstClr val="black"/>
              </a:solidFill>
              <a:latin typeface="Microsoft GothicNe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Microsoft GothicNeo"/>
              </a:rPr>
              <a:t>입력 기능</a:t>
            </a:r>
            <a:endParaRPr lang="en-US" altLang="ko-KR" sz="2000" dirty="0">
              <a:solidFill>
                <a:prstClr val="black"/>
              </a:solidFill>
              <a:latin typeface="Microsoft GothicNe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8F0B0-4496-4529-BBC7-9D5B25C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4. </a:t>
            </a:r>
            <a:r>
              <a:rPr lang="ko-KR" altLang="en-US" sz="5000" dirty="0"/>
              <a:t>요구사항 정의서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55E996-EFA2-42F4-A78B-2547F8BF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B35CA-A5B8-426B-8265-FFE6AF1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3933"/>
              </p:ext>
            </p:extLst>
          </p:nvPr>
        </p:nvGraphicFramePr>
        <p:xfrm>
          <a:off x="576072" y="1979480"/>
          <a:ext cx="11018520" cy="404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716">
                  <a:extLst>
                    <a:ext uri="{9D8B030D-6E8A-4147-A177-3AD203B41FA5}">
                      <a16:colId xmlns:a16="http://schemas.microsoft.com/office/drawing/2014/main" val="2199041102"/>
                    </a:ext>
                  </a:extLst>
                </a:gridCol>
                <a:gridCol w="8049804">
                  <a:extLst>
                    <a:ext uri="{9D8B030D-6E8A-4147-A177-3AD203B41FA5}">
                      <a16:colId xmlns:a16="http://schemas.microsoft.com/office/drawing/2014/main" val="2872444853"/>
                    </a:ext>
                  </a:extLst>
                </a:gridCol>
              </a:tblGrid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92349"/>
                  </a:ext>
                </a:extLst>
              </a:tr>
              <a:tr h="655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홈버튼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편의성을 위해 초기페이지로 이동하는  버튼을 이미지 형식으로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0831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사이트를 이용하기 위해 필요한 정보를 입력하고 아이디를 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생성된 사용자의 아이디 정보 데이터를 저장 및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4367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저장된 사용자 데이터와 유저가 입력한 데이터 값이 서로 일치하면 로그인에 성공하도록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1544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검색한 단어나 포함된 키워드를 통해 관련된 검색결과를 찾아 보여줘야한다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60190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검색과 별도로 지정된 카테고리 목록을 보고 쉽게 순위를 확인 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카테고리 목록을 생성 후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상세정보창으로 이동하게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4486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 </a:t>
                      </a:r>
                      <a:r>
                        <a:rPr lang="ko-KR" altLang="en-US" dirty="0"/>
                        <a:t>화면에서 바로 확인 가능한 순위표 기능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4. </a:t>
            </a:r>
            <a:r>
              <a:rPr lang="ko-KR" altLang="en-US" sz="5000" dirty="0"/>
              <a:t>요구사항 정의서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55E996-EFA2-42F4-A78B-2547F8BF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B35CA-A5B8-426B-8265-FFE6AF1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08158"/>
              </p:ext>
            </p:extLst>
          </p:nvPr>
        </p:nvGraphicFramePr>
        <p:xfrm>
          <a:off x="576072" y="1979480"/>
          <a:ext cx="11018520" cy="418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716">
                  <a:extLst>
                    <a:ext uri="{9D8B030D-6E8A-4147-A177-3AD203B41FA5}">
                      <a16:colId xmlns:a16="http://schemas.microsoft.com/office/drawing/2014/main" val="2199041102"/>
                    </a:ext>
                  </a:extLst>
                </a:gridCol>
                <a:gridCol w="8049804">
                  <a:extLst>
                    <a:ext uri="{9D8B030D-6E8A-4147-A177-3AD203B41FA5}">
                      <a16:colId xmlns:a16="http://schemas.microsoft.com/office/drawing/2014/main" val="2872444853"/>
                    </a:ext>
                  </a:extLst>
                </a:gridCol>
              </a:tblGrid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92349"/>
                  </a:ext>
                </a:extLst>
              </a:tr>
              <a:tr h="655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검색결과 확인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검색을 통해 확인한 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0831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아이디를 제외한 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개인정보를 사용자가 직접 변경할 수 있도록 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4367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정보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입력한 데이터를 기반으로 저장된 데이터를 조회해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사용자가 잊어버린 회원 정보를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1544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랭킹 관련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사용자는 추천기능을 통해 랭킹투표를 할 수 있어야한다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투표는 실시간으로 반영되어야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6019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모바일에서의 가독성을 위해 웹에 모바일 전용 레이아웃을 적용시킨다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4486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페이지를 이용해 공지사항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이용안내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문의를 이용 가능하게 하고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등록되지 않은 정보를 추가 등록 신청할 수 있도록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3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5. </a:t>
            </a:r>
            <a:r>
              <a:rPr lang="ko-KR" altLang="en-US" sz="5000" dirty="0"/>
              <a:t>시나리오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8F0B0-4496-4529-BBC7-9D5B25C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EB5B6A-FE14-4C46-8E0C-58F151BDD57E}"/>
              </a:ext>
            </a:extLst>
          </p:cNvPr>
          <p:cNvSpPr txBox="1"/>
          <p:nvPr/>
        </p:nvSpPr>
        <p:spPr>
          <a:xfrm>
            <a:off x="7662100" y="2196584"/>
            <a:ext cx="342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시나리오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정보검색에서는 사용자의 로그인 기능을 필요로 하지 않지만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덧글</a:t>
            </a:r>
            <a:r>
              <a:rPr lang="en-US" altLang="ko-KR" dirty="0"/>
              <a:t>, </a:t>
            </a:r>
            <a:r>
              <a:rPr lang="ko-KR" altLang="en-US" dirty="0"/>
              <a:t>추천을 할 때는</a:t>
            </a:r>
            <a:endParaRPr lang="en-US" altLang="ko-KR" dirty="0"/>
          </a:p>
          <a:p>
            <a:r>
              <a:rPr lang="ko-KR" altLang="en-US" dirty="0"/>
              <a:t>로그인이 되어있는 상태에서</a:t>
            </a:r>
            <a:endParaRPr lang="en-US" altLang="ko-KR" dirty="0"/>
          </a:p>
          <a:p>
            <a:r>
              <a:rPr lang="ko-KR" altLang="en-US" dirty="0" err="1"/>
              <a:t>해야한다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B96A3-D4D8-4B1C-B07C-2F4BA37F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989246"/>
            <a:ext cx="7177087" cy="44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CEE24-F534-474A-8BFD-417B5C02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000" dirty="0"/>
              <a:t>5. </a:t>
            </a:r>
            <a:r>
              <a:rPr lang="ko-KR" altLang="en-US" sz="5000" dirty="0"/>
              <a:t>시나리오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DA63F"/>
          </a:solidFill>
          <a:ln w="38100" cap="rnd">
            <a:solidFill>
              <a:srgbClr val="FDA6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68ECC-90BC-406F-9B37-6E19239260D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8F0B0-4496-4529-BBC7-9D5B25C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02" y="6132621"/>
            <a:ext cx="2485262" cy="698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7F93E0-0FFA-44E6-878F-C2243CD4A8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" y="2111172"/>
            <a:ext cx="6920539" cy="207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20CE18-DDA6-4110-93B0-2537615E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371186104">
            <a:extLst>
              <a:ext uri="{FF2B5EF4-FFF2-40B4-BE49-F238E27FC236}">
                <a16:creationId xmlns:a16="http://schemas.microsoft.com/office/drawing/2014/main" id="{956680C3-FB2F-42FD-B0C2-BC3F9DCB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98" y="4130902"/>
            <a:ext cx="83089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검색창에 랭킹 검색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검색어가 없는 경우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panose="020B0604020202020204" pitchFamily="34" charset="0"/>
              </a:rPr>
              <a:t>사용자는 관리자에게 정보등록을 요청할 수 있도록 고객센터 페이지로 이동가능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검색어가 있는 경우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검색어를 포함한 카테고리를 보여주며 카테고리 클릭 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그에 대한 랭킹 순위를 확인 가능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랭킹 이름을 클릭하면 그 랭킹의 상세 정보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8324580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379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Microsoft GothicNeo</vt:lpstr>
      <vt:lpstr>Arial</vt:lpstr>
      <vt:lpstr>SketchyVTI</vt:lpstr>
      <vt:lpstr>PowerPoint 프레젠테이션</vt:lpstr>
      <vt:lpstr>목차</vt:lpstr>
      <vt:lpstr>1. 주제</vt:lpstr>
      <vt:lpstr>2. 내용 설명</vt:lpstr>
      <vt:lpstr>3. 기능</vt:lpstr>
      <vt:lpstr>4. 요구사항 정의서</vt:lpstr>
      <vt:lpstr>4. 요구사항 정의서 </vt:lpstr>
      <vt:lpstr>5. 시나리오</vt:lpstr>
      <vt:lpstr>5. 시나리오</vt:lpstr>
      <vt:lpstr>5. 시나리오</vt:lpstr>
      <vt:lpstr>6. 유즈케이스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동호</dc:creator>
  <cp:lastModifiedBy>김 동호</cp:lastModifiedBy>
  <cp:revision>10</cp:revision>
  <dcterms:created xsi:type="dcterms:W3CDTF">2021-06-08T05:17:34Z</dcterms:created>
  <dcterms:modified xsi:type="dcterms:W3CDTF">2021-06-08T07:05:39Z</dcterms:modified>
</cp:coreProperties>
</file>