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F56D1-9BEB-4271-B7BE-BA3D9950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4047F2-6586-4AAC-9558-75A7997F3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157D8-BD98-4603-9FAB-5F0ACA38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BE8-8916-40D2-AB5F-14A751DD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F1FFE-6477-4E50-8E87-141B8F4A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8B4B-7C53-4E39-B6A2-F6BB245F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CCD0A-4C30-43B1-8C03-93A942CC9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720DD-03FB-4C37-A5C0-BAD749D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06E9-1F32-4162-A856-2E492709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A3CA7-C55F-44CB-9514-270C5402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5DDE5-A057-4858-857D-6C19E26E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FFCA8-08FD-4A37-9739-87FB6D46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49CF8-92C6-4AD5-B165-DBBB2515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335F4-AE7F-4AE2-B6A5-A1B00152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015D2-C5A1-456C-B6E3-5D00EC7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DCA1-A93E-4950-97D7-3306155D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096A1-0586-4C58-A8BB-3BC7D914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EDA0C-1BF9-4547-B8F8-9D562385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DBCFC-AEB8-4441-92AD-F44E9506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443DA-D5B2-4774-9D80-ACD47FC4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B874-5DE2-4B99-AB9A-9BE39CD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1DBE2B-6479-4435-898E-1D5678C7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6DE1-22D9-4D42-B746-C03407BE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B0A19-677C-488E-A3E6-7A75B88D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F2C3-BF4C-41AB-B2A7-D8BFFCAD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2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AC1AD-1B97-4A81-91AF-D936484C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0ACBD-E79A-4F57-B6E8-6A9C230B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B9A19-CCB3-40EF-B270-0747910EA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D7115-9041-4D35-9DDD-312B3E8F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81DA9-B2DB-4262-BCAA-747B3DFA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C8FEF-33CD-4402-99EB-AD797C66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560F-037D-43B3-A6DD-2381FB5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789F9-732C-473A-BEE2-73A123F15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463AF-CA6F-49A7-A7C3-FE4656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104B3A-3B50-44AC-92FD-3D2C0772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7B20A7-4470-48AB-B5EB-F71465B06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A1C87-C2D1-4E87-94DC-B920C6C8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6A710F-0725-4D12-8F1E-AA584A1C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6DB24-7A13-4B28-BBAC-425D1696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C8123-EAA4-41E2-AC17-B412CF1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7480B-CD56-4DF5-A939-8408B9E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311214-AE9F-4D12-B6EC-5599C8B0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0E739-0D41-4258-8A69-852D458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0EBDD2-AF7D-41D4-B8FB-5BCC57B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28EFC-1BA0-4937-8799-EC192A2F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EB0A0-BDC2-42D4-AE4E-9BA06CA6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E741B-5C5F-4D79-92E6-F7FCB80D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28046-0C0B-4655-A5C1-47AD29F0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927E2-CDE7-4818-BE4F-79005748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B9999-344D-4F41-BFE8-CE01A2F2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E5075B-040F-4D85-B5F6-9174835B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2635C1-B8E2-4734-83CA-3D190F89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29BC-F631-49B9-A64E-7C99D41D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84774-4138-49CF-A8EF-3B3E8105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68A2D-6062-40DA-BA4D-F52EF76D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C4568-F90C-4CB3-A958-C08C976D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F4695-32D0-4C51-96FD-10F37A2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AECEA-8D7C-4F5C-B2ED-B8A65601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046568-50AD-43ED-A5E3-C332A25A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52836-949D-499E-B866-7FC953C88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68239-43EC-40BF-BDCC-344EA739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3A92-71B3-499C-8190-0EB3064BC59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15AEB-976B-457A-8AC3-36C826F8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A6978-943E-4328-B0D0-61EAF42D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30B8-BE9F-497E-BAD9-D7774F21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su112472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02614360903434100" TargetMode="External"/><Relationship Id="rId2" Type="http://schemas.openxmlformats.org/officeDocument/2006/relationships/hyperlink" Target="https://doi.org/10.1007/978-3-319-01669-6_105-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978-981-19-6402-2_3" TargetMode="External"/><Relationship Id="rId4" Type="http://schemas.openxmlformats.org/officeDocument/2006/relationships/hyperlink" Target="https://doi.org/10.1016/j.annals.2006.07.00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995CB-8AE7-4008-8C7F-97B86AEF8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Justification for Time Series Analysis of </a:t>
            </a:r>
            <a:r>
              <a:rPr lang="en-US" dirty="0" err="1"/>
              <a:t>Oreum</a:t>
            </a:r>
            <a:r>
              <a:rPr lang="en-US" dirty="0"/>
              <a:t> Visitation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75636-849A-415D-BAF0-12FEED2CF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GROUP A </a:t>
            </a:r>
          </a:p>
        </p:txBody>
      </p:sp>
    </p:spTree>
    <p:extLst>
      <p:ext uri="{BB962C8B-B14F-4D97-AF65-F5344CB8AC3E}">
        <p14:creationId xmlns:p14="http://schemas.microsoft.com/office/powerpoint/2010/main" val="14009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F8DA-948F-4540-B24B-8297568D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544962"/>
            <a:ext cx="10515600" cy="1325563"/>
          </a:xfrm>
        </p:spPr>
        <p:txBody>
          <a:bodyPr/>
          <a:lstStyle/>
          <a:p>
            <a:r>
              <a:rPr lang="en-US" dirty="0"/>
              <a:t>Why is tourism optimization useful for </a:t>
            </a:r>
            <a:r>
              <a:rPr lang="en-US" dirty="0" err="1"/>
              <a:t>Jeju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4080-214C-430D-8F40-8D7DB01B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525"/>
            <a:ext cx="10515600" cy="3903285"/>
          </a:xfrm>
        </p:spPr>
        <p:txBody>
          <a:bodyPr>
            <a:normAutofit/>
          </a:bodyPr>
          <a:lstStyle/>
          <a:p>
            <a:r>
              <a:rPr lang="en-US" dirty="0"/>
              <a:t>Tourism is vital for </a:t>
            </a:r>
            <a:r>
              <a:rPr lang="en-US" dirty="0" err="1"/>
              <a:t>jeju</a:t>
            </a:r>
            <a:r>
              <a:rPr lang="en-US" dirty="0"/>
              <a:t> economy</a:t>
            </a:r>
          </a:p>
          <a:p>
            <a:pPr lvl="1"/>
            <a:r>
              <a:rPr lang="en-US" dirty="0"/>
              <a:t>Negative impacts on environment, local communities, and infrastructure</a:t>
            </a:r>
          </a:p>
          <a:p>
            <a:r>
              <a:rPr lang="en-US" dirty="0"/>
              <a:t>Tourism optimization = maximum benefits and minimum negatives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BD958-1D91-4F93-AD72-8E71F4A3CD6D}"/>
              </a:ext>
            </a:extLst>
          </p:cNvPr>
          <p:cNvSpPr txBox="1"/>
          <p:nvPr/>
        </p:nvSpPr>
        <p:spPr>
          <a:xfrm>
            <a:off x="838200" y="3618739"/>
            <a:ext cx="10515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Towards Smarter Management of </a:t>
            </a:r>
            <a:r>
              <a:rPr lang="en-US" sz="2800" dirty="0" err="1"/>
              <a:t>Overtourism</a:t>
            </a:r>
            <a:r>
              <a:rPr lang="en-US" sz="2800" dirty="0"/>
              <a:t> in Historic </a:t>
            </a:r>
            <a:r>
              <a:rPr lang="en-US" sz="2800" dirty="0" err="1"/>
              <a:t>Centres</a:t>
            </a:r>
            <a:r>
              <a:rPr lang="en-US" sz="2800" dirty="0"/>
              <a:t> Through Visitor-Flow Monitoring</a:t>
            </a:r>
          </a:p>
          <a:p>
            <a:endParaRPr lang="en-US" dirty="0"/>
          </a:p>
          <a:p>
            <a:r>
              <a:rPr lang="en-US" dirty="0" err="1"/>
              <a:t>Zubiaga</a:t>
            </a:r>
            <a:r>
              <a:rPr lang="en-US" dirty="0"/>
              <a:t>, M., </a:t>
            </a:r>
            <a:r>
              <a:rPr lang="en-US" dirty="0" err="1"/>
              <a:t>Izkara</a:t>
            </a:r>
            <a:r>
              <a:rPr lang="en-US" dirty="0"/>
              <a:t>, J. L., Gandini, A., Alonso, I., &amp; Saralegui, U. (2019). Towards Smarter Management of </a:t>
            </a:r>
            <a:r>
              <a:rPr lang="en-US" dirty="0" err="1"/>
              <a:t>Overtourism</a:t>
            </a:r>
            <a:r>
              <a:rPr lang="en-US" dirty="0"/>
              <a:t> in Historic </a:t>
            </a:r>
            <a:r>
              <a:rPr lang="en-US" dirty="0" err="1"/>
              <a:t>Centres</a:t>
            </a:r>
            <a:r>
              <a:rPr lang="en-US" dirty="0"/>
              <a:t> Through Visitor-Flow Monitoring. </a:t>
            </a:r>
            <a:r>
              <a:rPr lang="en-US" i="1" dirty="0"/>
              <a:t>Sustainability</a:t>
            </a:r>
            <a:r>
              <a:rPr lang="en-US" dirty="0"/>
              <a:t>, </a:t>
            </a:r>
            <a:r>
              <a:rPr lang="en-US" i="1" dirty="0"/>
              <a:t>11</a:t>
            </a:r>
            <a:r>
              <a:rPr lang="en-US" dirty="0"/>
              <a:t>(24), Article 24. </a:t>
            </a:r>
            <a:r>
              <a:rPr lang="en-US" dirty="0">
                <a:hlinkClick r:id="rId2"/>
              </a:rPr>
              <a:t>https://doi.org/10.3390/su11247254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F8DA-948F-4540-B24B-8297568D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360"/>
            <a:ext cx="10515600" cy="1325563"/>
          </a:xfrm>
        </p:spPr>
        <p:txBody>
          <a:bodyPr/>
          <a:lstStyle/>
          <a:p>
            <a:r>
              <a:rPr lang="en-US" dirty="0"/>
              <a:t>Why is tourism optimization useful for </a:t>
            </a:r>
            <a:r>
              <a:rPr lang="en-US" dirty="0" err="1"/>
              <a:t>Jeju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4080-214C-430D-8F40-8D7DB01B5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725"/>
            <a:ext cx="10515600" cy="3903285"/>
          </a:xfrm>
        </p:spPr>
        <p:txBody>
          <a:bodyPr>
            <a:normAutofit/>
          </a:bodyPr>
          <a:lstStyle/>
          <a:p>
            <a:r>
              <a:rPr lang="en-US" altLang="ko-KR" dirty="0"/>
              <a:t>Time series analysis </a:t>
            </a:r>
          </a:p>
          <a:p>
            <a:pPr lvl="1"/>
            <a:r>
              <a:rPr lang="en-US" altLang="ko-KR" dirty="0"/>
              <a:t>Calculate most and least visited </a:t>
            </a:r>
            <a:r>
              <a:rPr lang="en-US" altLang="ko-KR" dirty="0" err="1"/>
              <a:t>Oreums</a:t>
            </a:r>
            <a:endParaRPr lang="en-US" altLang="ko-KR" dirty="0"/>
          </a:p>
          <a:p>
            <a:pPr lvl="1"/>
            <a:r>
              <a:rPr lang="en-US" altLang="ko-KR" dirty="0"/>
              <a:t>Identify opportunities for tourist industry diversification</a:t>
            </a:r>
          </a:p>
          <a:p>
            <a:pPr lvl="1"/>
            <a:r>
              <a:rPr lang="en-US" altLang="ko-KR" dirty="0"/>
              <a:t>May help overcrowding and congestion</a:t>
            </a:r>
          </a:p>
          <a:p>
            <a:pPr lvl="1"/>
            <a:r>
              <a:rPr lang="en-US" altLang="ko-KR" dirty="0"/>
              <a:t>Improve visitor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2126F-D07D-46E7-929E-6D09839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71"/>
            <a:ext cx="10515600" cy="1325563"/>
          </a:xfrm>
        </p:spPr>
        <p:txBody>
          <a:bodyPr/>
          <a:lstStyle/>
          <a:p>
            <a:r>
              <a:rPr lang="en-US" dirty="0" err="1"/>
              <a:t>Oreum</a:t>
            </a:r>
            <a:r>
              <a:rPr lang="en-US" dirty="0"/>
              <a:t> Time Series Analysis and Identity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BEAD1-FC6F-408C-9AC4-92C1B1D6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434"/>
            <a:ext cx="10515600" cy="2821326"/>
          </a:xfrm>
        </p:spPr>
        <p:txBody>
          <a:bodyPr/>
          <a:lstStyle/>
          <a:p>
            <a:r>
              <a:rPr lang="en-US" dirty="0"/>
              <a:t>Identity is a fundamental aspect of tourism (Adams, 2014)</a:t>
            </a:r>
          </a:p>
          <a:p>
            <a:r>
              <a:rPr lang="en-US" dirty="0"/>
              <a:t>The act of tourism itself reinforces one’s identities (Cohen, 2010)</a:t>
            </a:r>
          </a:p>
          <a:p>
            <a:r>
              <a:rPr lang="en-US" dirty="0"/>
              <a:t>It also influences tourist travel motivations and behaviors during travel (</a:t>
            </a:r>
            <a:r>
              <a:rPr lang="en-US" dirty="0" err="1"/>
              <a:t>Maoz</a:t>
            </a:r>
            <a:r>
              <a:rPr lang="en-US" dirty="0"/>
              <a:t>, 2007)</a:t>
            </a:r>
          </a:p>
          <a:p>
            <a:r>
              <a:rPr lang="en-US" dirty="0"/>
              <a:t>Explorer tourist</a:t>
            </a:r>
          </a:p>
          <a:p>
            <a:pPr lvl="1"/>
            <a:r>
              <a:rPr lang="en-US" dirty="0"/>
              <a:t>Want to discover new places that few have seen (Arslan &amp; </a:t>
            </a:r>
            <a:r>
              <a:rPr lang="en-US" dirty="0" err="1"/>
              <a:t>Coşkun</a:t>
            </a:r>
            <a:r>
              <a:rPr lang="en-US" dirty="0"/>
              <a:t>, 2022).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57D43-E8FD-4524-B37C-9E19EC6990DA}"/>
              </a:ext>
            </a:extLst>
          </p:cNvPr>
          <p:cNvSpPr txBox="1"/>
          <p:nvPr/>
        </p:nvSpPr>
        <p:spPr>
          <a:xfrm>
            <a:off x="838200" y="4272677"/>
            <a:ext cx="9520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Adams, K. M. (2014). Identity, tourism. In J. Jafari &amp; H. Xiao (Eds.), </a:t>
            </a:r>
            <a:r>
              <a:rPr lang="en-US" sz="1600" i="1" dirty="0">
                <a:effectLst/>
              </a:rPr>
              <a:t>Encyclopedia of Tourism</a:t>
            </a:r>
            <a:r>
              <a:rPr lang="en-US" sz="1600" dirty="0">
                <a:effectLst/>
              </a:rPr>
              <a:t> (pp. 1–3). Springer International Publishing. </a:t>
            </a:r>
            <a:r>
              <a:rPr lang="en-US" sz="1600" dirty="0">
                <a:effectLst/>
                <a:hlinkClick r:id="rId2"/>
              </a:rPr>
              <a:t>https://doi.org/10.1007/978-3-319-01669-6_105-1</a:t>
            </a:r>
            <a:endParaRPr lang="en-US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Cohen, S. A. (2010). Personal identity (de)formation among lifestyle </a:t>
            </a:r>
            <a:r>
              <a:rPr lang="en-US" sz="1600" dirty="0" err="1">
                <a:effectLst/>
              </a:rPr>
              <a:t>travellers</a:t>
            </a:r>
            <a:r>
              <a:rPr lang="en-US" sz="1600" dirty="0">
                <a:effectLst/>
              </a:rPr>
              <a:t>: A double‐edged sword. </a:t>
            </a:r>
            <a:r>
              <a:rPr lang="en-US" sz="1600" i="1" dirty="0">
                <a:effectLst/>
              </a:rPr>
              <a:t>Leisure Studies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29</a:t>
            </a:r>
            <a:r>
              <a:rPr lang="en-US" sz="1600" dirty="0">
                <a:effectLst/>
              </a:rPr>
              <a:t>(3), 289–301. </a:t>
            </a:r>
            <a:r>
              <a:rPr lang="en-US" sz="1600" dirty="0">
                <a:effectLst/>
                <a:hlinkClick r:id="rId3"/>
              </a:rPr>
              <a:t>https://doi.org/10.1080/02614360903434100</a:t>
            </a:r>
            <a:endParaRPr lang="en-US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</a:rPr>
              <a:t>Maoz</a:t>
            </a:r>
            <a:r>
              <a:rPr lang="en-US" sz="1600" dirty="0">
                <a:effectLst/>
              </a:rPr>
              <a:t>, D. (2007). Backpackers’ motivations the role of culture and nationality. </a:t>
            </a:r>
            <a:r>
              <a:rPr lang="en-US" sz="1600" i="1" dirty="0">
                <a:effectLst/>
              </a:rPr>
              <a:t>Annals of Tourism Research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34</a:t>
            </a:r>
            <a:r>
              <a:rPr lang="en-US" sz="1600" dirty="0">
                <a:effectLst/>
              </a:rPr>
              <a:t>(1), 122–140. </a:t>
            </a:r>
            <a:r>
              <a:rPr lang="en-US" sz="1600" dirty="0">
                <a:effectLst/>
                <a:hlinkClick r:id="rId4"/>
              </a:rPr>
              <a:t>https://doi.org/10.1016/j.annals.2006.07.008</a:t>
            </a:r>
            <a:endParaRPr lang="en-US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Arslan, E., &amp; </a:t>
            </a:r>
            <a:r>
              <a:rPr lang="en-US" sz="1600" dirty="0" err="1">
                <a:effectLst/>
              </a:rPr>
              <a:t>Coşkun</a:t>
            </a:r>
            <a:r>
              <a:rPr lang="en-US" sz="1600" dirty="0">
                <a:effectLst/>
              </a:rPr>
              <a:t>, İ. O. (2022). Undressing the Interactions Between Identity Construction and Tourism Consumption: The Study. In E. Arslan &amp; İ. O. </a:t>
            </a:r>
            <a:r>
              <a:rPr lang="en-US" sz="1600" dirty="0" err="1">
                <a:effectLst/>
              </a:rPr>
              <a:t>Coşkun</a:t>
            </a:r>
            <a:r>
              <a:rPr lang="en-US" sz="1600" dirty="0">
                <a:effectLst/>
              </a:rPr>
              <a:t> (Eds.), </a:t>
            </a:r>
            <a:r>
              <a:rPr lang="en-US" sz="1600" i="1" dirty="0">
                <a:effectLst/>
              </a:rPr>
              <a:t>Identity Construction and Tourism Consumption: A Grounded Theory Approach</a:t>
            </a:r>
            <a:r>
              <a:rPr lang="en-US" sz="1600" dirty="0">
                <a:effectLst/>
              </a:rPr>
              <a:t> (pp. 63–136). Springer Nature. </a:t>
            </a:r>
            <a:r>
              <a:rPr lang="en-US" sz="1600" dirty="0">
                <a:effectLst/>
                <a:hlinkClick r:id="rId5"/>
              </a:rPr>
              <a:t>https://doi.org/10.1007/978-981-19-6402-2_3</a:t>
            </a:r>
            <a:endParaRPr lang="en-US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586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AA45-F04A-E38C-BA07-EB90DB7E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4B696-727B-8EA0-140F-CC94D469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Local Economy- least develop </a:t>
            </a:r>
            <a:r>
              <a:rPr lang="ko-KR" altLang="en-US" dirty="0"/>
              <a:t>개발</a:t>
            </a:r>
            <a:r>
              <a:rPr lang="en-US" altLang="ko-KR" dirty="0"/>
              <a:t>…</a:t>
            </a:r>
          </a:p>
          <a:p>
            <a:pPr marL="514350" indent="-514350">
              <a:buAutoNum type="arabicPeriod"/>
            </a:pPr>
            <a:r>
              <a:rPr lang="en-US" altLang="ko-KR" dirty="0"/>
              <a:t>Create new job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6315-9774-398D-2B0C-FEECFDC6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E0EF3-3B20-18F9-EE83-3482DD6B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, tourism optimization is essential for </a:t>
            </a:r>
            <a:r>
              <a:rPr lang="en-US" altLang="ko-KR" dirty="0" err="1"/>
              <a:t>Jeju</a:t>
            </a:r>
            <a:r>
              <a:rPr lang="en-US" altLang="ko-KR" dirty="0"/>
              <a:t> to maintain its position as a leading tourist destination and to ensure that tourism continues to contribute to the local economy in a sustainable way.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68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433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Justification for Time Series Analysis of Oreum Visitation</vt:lpstr>
      <vt:lpstr>Why is tourism optimization useful for Jeju? </vt:lpstr>
      <vt:lpstr>Why is tourism optimization useful for Jeju? </vt:lpstr>
      <vt:lpstr>Oreum Time Series Analysis and Identity</vt:lpstr>
      <vt:lpstr>PowerPoint 프레젠테이션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윤동화</cp:lastModifiedBy>
  <cp:revision>6</cp:revision>
  <dcterms:created xsi:type="dcterms:W3CDTF">2023-03-28T02:57:08Z</dcterms:created>
  <dcterms:modified xsi:type="dcterms:W3CDTF">2023-03-29T03:43:10Z</dcterms:modified>
</cp:coreProperties>
</file>