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98ADC-39F9-D308-44A6-B77C9CC41F66}" v="6" dt="2019-04-01T19:42:4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974" y="2716696"/>
            <a:ext cx="66393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/>
              <a:t>Literature review for</a:t>
            </a:r>
          </a:p>
          <a:p>
            <a:pPr algn="ctr"/>
            <a:r>
              <a:rPr lang="en-US" sz="3200" dirty="0"/>
              <a:t>the </a:t>
            </a:r>
            <a:r>
              <a:rPr lang="en-US" altLang="ko-KR" sz="3200" dirty="0" err="1">
                <a:ea typeface="맑은 고딕"/>
              </a:rPr>
              <a:t>NeuroTree</a:t>
            </a:r>
            <a:r>
              <a:rPr lang="ko-KR" altLang="en-US" sz="3200" dirty="0">
                <a:ea typeface="맑은 고딕"/>
              </a:rPr>
              <a:t> </a:t>
            </a:r>
            <a:r>
              <a:rPr lang="en-US" sz="3200" dirty="0"/>
              <a:t>project</a:t>
            </a:r>
            <a:endParaRPr lang="en-US" sz="3200" dirty="0"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791" y="5420139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Donghyun</a:t>
            </a:r>
            <a:r>
              <a:rPr lang="en-US" dirty="0"/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42257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The first article should be cited when we use </a:t>
            </a:r>
            <a:r>
              <a:rPr lang="en-US" sz="1600" dirty="0" err="1">
                <a:ea typeface="맑은 고딕"/>
              </a:rPr>
              <a:t>NeuroTree</a:t>
            </a:r>
            <a:r>
              <a:rPr lang="en-US" sz="1600" dirty="0">
                <a:ea typeface="맑은 고딕"/>
              </a:rPr>
              <a:t> data.</a:t>
            </a:r>
            <a:endParaRPr lang="ko-KR" dirty="0"/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We can see that that size of data grew a lot comparing to the time when the data was first published.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I decided to check the articles citing this piece.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8748" y="6209437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David, Stephen V., and Benjamin Y. Hayden. "</a:t>
            </a:r>
            <a:r>
              <a:rPr lang="en-US" sz="1050" dirty="0" err="1">
                <a:latin typeface="Arial"/>
                <a:cs typeface="Arial"/>
              </a:rPr>
              <a:t>Neurotree</a:t>
            </a:r>
            <a:r>
              <a:rPr lang="en-US" sz="1050" dirty="0">
                <a:latin typeface="Arial"/>
                <a:cs typeface="Arial"/>
              </a:rPr>
              <a:t>: A collaborative, graphical database of the academic genealogy of neuroscience." </a:t>
            </a:r>
            <a:r>
              <a:rPr lang="en-US" sz="1050" i="1" dirty="0" err="1">
                <a:latin typeface="Arial"/>
                <a:cs typeface="Arial"/>
              </a:rPr>
              <a:t>PloS</a:t>
            </a:r>
            <a:r>
              <a:rPr lang="en-US" sz="1050" i="1" dirty="0">
                <a:latin typeface="Arial"/>
                <a:cs typeface="Arial"/>
              </a:rPr>
              <a:t> one</a:t>
            </a:r>
            <a:r>
              <a:rPr lang="en-US" sz="1050" dirty="0">
                <a:latin typeface="Arial"/>
                <a:cs typeface="Arial"/>
              </a:rPr>
              <a:t> 7, no. 10 (2012): e46608.</a:t>
            </a:r>
            <a:endParaRPr lang="ko-KR" altLang="en-US" dirty="0"/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4781DA-9F33-4A22-9D31-2BE034CB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6" y="359718"/>
            <a:ext cx="6421931" cy="36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F95B16-BA47-4A76-9976-6DC322A9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27" y="609096"/>
            <a:ext cx="6450745" cy="3046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92382" y="4057839"/>
            <a:ext cx="741686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50+ disciplines, 500,000+ life science researchers mainly focusing on the field of neuroscience, linking the genealogy into publication records. </a:t>
            </a: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Argument</a:t>
            </a:r>
          </a:p>
          <a:p>
            <a:pPr lvl="1"/>
            <a:r>
              <a:rPr lang="en-US" sz="1600" dirty="0">
                <a:ea typeface="맑은 고딕"/>
              </a:rPr>
              <a:t>*1) Trainees under productive mentor become productive</a:t>
            </a:r>
            <a:endParaRPr lang="en-US" dirty="0">
              <a:ea typeface="맑은 고딕" panose="020F0502020204030204"/>
            </a:endParaRPr>
          </a:p>
          <a:p>
            <a:pPr lvl="1"/>
            <a:r>
              <a:rPr lang="en-US" sz="1600" dirty="0">
                <a:ea typeface="맑은 고딕"/>
              </a:rPr>
              <a:t>* 2) Trainees who successfully synthesize their previous mentor's disparate expertise become successful while maintaining some level of similarity. (related to the theory of weak ties ?)</a:t>
            </a:r>
            <a:endParaRPr lang="en-US" dirty="0" err="1">
              <a:ea typeface="맑은 고딕"/>
            </a:endParaRP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5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63567" y="580814"/>
            <a:ext cx="741686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Measures based on the triplets (trainees, graduate mentors, postdoctoral mentors) 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en-US" sz="1600" b="1" dirty="0">
                <a:ea typeface="맑은 고딕"/>
              </a:rPr>
              <a:t>* Academic proliferation</a:t>
            </a:r>
            <a:r>
              <a:rPr lang="en-US" sz="1600" dirty="0">
                <a:ea typeface="맑은 고딕"/>
              </a:rPr>
              <a:t>: the average number of researchers trained 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맑은 고딕"/>
            </a:endParaRPr>
          </a:p>
          <a:p>
            <a:pPr lvl="1"/>
            <a:r>
              <a:rPr lang="en-US" sz="1600" b="1" dirty="0">
                <a:ea typeface="맑은 고딕"/>
              </a:rPr>
              <a:t>* The similarity of intellectual output</a:t>
            </a:r>
            <a:r>
              <a:rPr lang="en-US" sz="1600" dirty="0">
                <a:ea typeface="맑은 고딕"/>
              </a:rPr>
              <a:t>: based on the term-document frequency matrix drawing upon non-coauthored paper before the end of postdoc training, a latent semantic analysis (basically PCA) was performed. The cosine distances of the averaged vector between pairs of scientists were computed. </a:t>
            </a:r>
          </a:p>
          <a:p>
            <a:pPr lvl="1"/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Missing date inference</a:t>
            </a:r>
          </a:p>
          <a:p>
            <a:pPr lvl="1"/>
            <a:r>
              <a:rPr lang="en-US" sz="1600" dirty="0">
                <a:ea typeface="맑은 고딕"/>
              </a:rPr>
              <a:t>* p. 10. Check the method section to infer the missing end and the start date of training.  </a:t>
            </a:r>
          </a:p>
          <a:p>
            <a:pPr marL="742950" lvl="1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54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4927ADA-8DF6-4D33-8474-D824F7DF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02" y="440777"/>
            <a:ext cx="6537191" cy="47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E92C34-77C7-446F-BF2B-E2027EB46680}"/>
              </a:ext>
            </a:extLst>
          </p:cNvPr>
          <p:cNvSpPr txBox="1"/>
          <p:nvPr/>
        </p:nvSpPr>
        <p:spPr>
          <a:xfrm>
            <a:off x="1298602" y="5342323"/>
            <a:ext cx="686376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Thought</a:t>
            </a:r>
            <a:r>
              <a:rPr lang="ko-KR" altLang="en-US" sz="1400" dirty="0">
                <a:ea typeface="맑은 고딕"/>
              </a:rPr>
              <a:t>: </a:t>
            </a:r>
            <a:r>
              <a:rPr lang="ko-KR" altLang="en-US" sz="1400" dirty="0" err="1">
                <a:ea typeface="맑은 고딕"/>
              </a:rPr>
              <a:t>Is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difference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really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meaningful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beyond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statistical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significance</a:t>
            </a:r>
            <a:r>
              <a:rPr lang="ko-KR" altLang="en-US" sz="1400" dirty="0">
                <a:ea typeface="맑은 고딕"/>
              </a:rPr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21831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2F5D51F-4A06-4B95-8DB7-4285CAF46C51}"/>
              </a:ext>
            </a:extLst>
          </p:cNvPr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730323C-E892-43D8-9FFE-CABAB58A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9" y="1132222"/>
            <a:ext cx="7728216" cy="36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6FB18F-C628-4C37-97ED-51FF6D6C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22" y="552682"/>
            <a:ext cx="6325880" cy="3639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10E6F-AF4F-4CD2-8ADB-C356C34E3DCA}"/>
              </a:ext>
            </a:extLst>
          </p:cNvPr>
          <p:cNvSpPr txBox="1"/>
          <p:nvPr/>
        </p:nvSpPr>
        <p:spPr>
          <a:xfrm>
            <a:off x="991241" y="4535499"/>
            <a:ext cx="686376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- </a:t>
            </a:r>
            <a:r>
              <a:rPr lang="ko-KR" altLang="en-US" sz="1400" dirty="0" err="1">
                <a:ea typeface="맑은 고딕"/>
              </a:rPr>
              <a:t>We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can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basically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identify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successful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communities</a:t>
            </a:r>
            <a:r>
              <a:rPr lang="ko-KR" altLang="en-US" sz="1400" dirty="0">
                <a:ea typeface="맑은 고딕"/>
              </a:rPr>
              <a:t> of </a:t>
            </a:r>
            <a:r>
              <a:rPr lang="ko-KR" altLang="en-US" sz="1400" dirty="0" err="1">
                <a:ea typeface="맑은 고딕"/>
              </a:rPr>
              <a:t>scientists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in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which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produce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Nobel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laureates</a:t>
            </a:r>
            <a:r>
              <a:rPr lang="ko-KR" altLang="en-US" sz="1400" dirty="0">
                <a:ea typeface="맑은 고딕"/>
              </a:rPr>
              <a:t>. </a:t>
            </a: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- </a:t>
            </a:r>
          </a:p>
        </p:txBody>
      </p:sp>
    </p:spTree>
    <p:extLst>
      <p:ext uri="{BB962C8B-B14F-4D97-AF65-F5344CB8AC3E}">
        <p14:creationId xmlns:p14="http://schemas.microsoft.com/office/powerpoint/2010/main" val="19208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Malmgren, R. Dean, Julio M. Ottino, and Luís A. Nunes Amaral. "The role of mentorship in protégé performance." </a:t>
            </a:r>
            <a:r>
              <a:rPr lang="en-US" sz="1050" i="1" dirty="0">
                <a:latin typeface="Arial"/>
                <a:cs typeface="Arial"/>
              </a:rPr>
              <a:t>Nature</a:t>
            </a:r>
            <a:r>
              <a:rPr lang="en-US" sz="1050" dirty="0">
                <a:latin typeface="Arial"/>
                <a:cs typeface="Arial"/>
              </a:rPr>
              <a:t> 465, no. 7298 (2010): 622.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C8E00FC-F77E-478F-9802-55B3B403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37" y="1263154"/>
            <a:ext cx="6181805" cy="19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294</cp:revision>
  <dcterms:created xsi:type="dcterms:W3CDTF">2012-07-30T17:18:39Z</dcterms:created>
  <dcterms:modified xsi:type="dcterms:W3CDTF">2019-04-01T19:44:34Z</dcterms:modified>
</cp:coreProperties>
</file>