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4" r:id="rId7"/>
    <p:sldId id="263" r:id="rId8"/>
    <p:sldId id="266" r:id="rId9"/>
    <p:sldId id="267" r:id="rId10"/>
    <p:sldId id="268" r:id="rId11"/>
    <p:sldId id="265" r:id="rId12"/>
    <p:sldId id="269" r:id="rId13"/>
    <p:sldId id="270" r:id="rId1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ghyun Kang" initials="DK" lastIdx="6" clrIdx="0">
    <p:extLst>
      <p:ext uri="{19B8F6BF-5375-455C-9EA6-DF929625EA0E}">
        <p15:presenceInfo xmlns:p15="http://schemas.microsoft.com/office/powerpoint/2012/main" userId="Donghyun K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97" d="100"/>
          <a:sy n="97" d="100"/>
        </p:scale>
        <p:origin x="7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1122363"/>
            <a:ext cx="6858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4697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510513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365125"/>
            <a:ext cx="1971675"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28650" y="365125"/>
            <a:ext cx="5800725"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66395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46398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214623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286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291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62196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365126"/>
            <a:ext cx="7886700" cy="1325563"/>
          </a:xfrm>
        </p:spPr>
        <p:txBody>
          <a:bodyPr/>
          <a:lstStyle/>
          <a:p>
            <a:r>
              <a:rPr lang="ko-KR" altLang="en-US"/>
              <a:t>마스터 제목 스타일 편집</a:t>
            </a:r>
          </a:p>
        </p:txBody>
      </p:sp>
      <p:sp>
        <p:nvSpPr>
          <p:cNvPr id="3" name="텍스트 개체 틀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29842" y="2505075"/>
            <a:ext cx="3868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29150" y="2505075"/>
            <a:ext cx="3887391"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292346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13027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94568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41960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566825D-2B69-4989-8861-A6901ABADB6C}" type="datetimeFigureOut">
              <a:rPr lang="ko-KR" altLang="en-US" smtClean="0"/>
              <a:t>2019-04-04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416493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6825D-2B69-4989-8861-A6901ABADB6C}" type="datetimeFigureOut">
              <a:rPr lang="ko-KR" altLang="en-US" smtClean="0"/>
              <a:t>2019-04-04</a:t>
            </a:fld>
            <a:endParaRPr lang="ko-KR" altLang="en-US"/>
          </a:p>
        </p:txBody>
      </p:sp>
      <p:sp>
        <p:nvSpPr>
          <p:cNvPr id="5" name="바닥글 개체 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686743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4974" y="2716696"/>
            <a:ext cx="6639340" cy="1077218"/>
          </a:xfrm>
          <a:prstGeom prst="rect">
            <a:avLst/>
          </a:prstGeom>
          <a:noFill/>
        </p:spPr>
        <p:txBody>
          <a:bodyPr wrap="square" rtlCol="0" anchor="t">
            <a:spAutoFit/>
          </a:bodyPr>
          <a:lstStyle/>
          <a:p>
            <a:pPr algn="ctr"/>
            <a:r>
              <a:rPr lang="en-US" sz="3200" dirty="0"/>
              <a:t>Literature review for</a:t>
            </a:r>
          </a:p>
          <a:p>
            <a:pPr algn="ctr"/>
            <a:r>
              <a:rPr lang="en-US" sz="3200" dirty="0"/>
              <a:t>the </a:t>
            </a:r>
            <a:r>
              <a:rPr lang="en-US" altLang="ko-KR" sz="3200" dirty="0" err="1">
                <a:ea typeface="맑은 고딕"/>
              </a:rPr>
              <a:t>NeuroTree</a:t>
            </a:r>
            <a:r>
              <a:rPr lang="ko-KR" altLang="en-US" sz="3200" dirty="0">
                <a:ea typeface="맑은 고딕"/>
              </a:rPr>
              <a:t> </a:t>
            </a:r>
            <a:r>
              <a:rPr lang="en-US" sz="3200" dirty="0"/>
              <a:t>project</a:t>
            </a:r>
            <a:endParaRPr lang="en-US" sz="3200" dirty="0">
              <a:ea typeface="맑은 고딕"/>
            </a:endParaRPr>
          </a:p>
        </p:txBody>
      </p:sp>
      <p:sp>
        <p:nvSpPr>
          <p:cNvPr id="5" name="TextBox 4"/>
          <p:cNvSpPr txBox="1"/>
          <p:nvPr/>
        </p:nvSpPr>
        <p:spPr>
          <a:xfrm>
            <a:off x="6347791" y="5420139"/>
            <a:ext cx="2517913" cy="369332"/>
          </a:xfrm>
          <a:prstGeom prst="rect">
            <a:avLst/>
          </a:prstGeom>
          <a:noFill/>
        </p:spPr>
        <p:txBody>
          <a:bodyPr wrap="square" rtlCol="0">
            <a:spAutoFit/>
          </a:bodyPr>
          <a:lstStyle/>
          <a:p>
            <a:r>
              <a:rPr lang="en-US" dirty="0" err="1"/>
              <a:t>Donghyun</a:t>
            </a:r>
            <a:r>
              <a:rPr lang="en-US" dirty="0"/>
              <a:t> Kang</a:t>
            </a:r>
          </a:p>
        </p:txBody>
      </p:sp>
    </p:spTree>
    <p:extLst>
      <p:ext uri="{BB962C8B-B14F-4D97-AF65-F5344CB8AC3E}">
        <p14:creationId xmlns:p14="http://schemas.microsoft.com/office/powerpoint/2010/main" val="4225788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37437" y="6199832"/>
            <a:ext cx="8580782" cy="415498"/>
          </a:xfrm>
          <a:prstGeom prst="rect">
            <a:avLst/>
          </a:prstGeom>
        </p:spPr>
        <p:txBody>
          <a:bodyPr wrap="square" anchor="t">
            <a:spAutoFit/>
          </a:bodyPr>
          <a:lstStyle/>
          <a:p>
            <a:r>
              <a:rPr lang="en-US" sz="1050" dirty="0" err="1">
                <a:latin typeface="Arial"/>
                <a:cs typeface="Arial"/>
              </a:rPr>
              <a:t>Chariker</a:t>
            </a:r>
            <a:r>
              <a:rPr lang="en-US" sz="1050" dirty="0">
                <a:latin typeface="Arial"/>
                <a:cs typeface="Arial"/>
              </a:rPr>
              <a:t>, Julia H., </a:t>
            </a:r>
            <a:r>
              <a:rPr lang="en-US" sz="1050" dirty="0" err="1">
                <a:latin typeface="Arial"/>
                <a:cs typeface="Arial"/>
              </a:rPr>
              <a:t>Yihang</a:t>
            </a:r>
            <a:r>
              <a:rPr lang="en-US" sz="1050" dirty="0">
                <a:latin typeface="Arial"/>
                <a:cs typeface="Arial"/>
              </a:rPr>
              <a:t> Zhang, John R. Pani, and Eric C. </a:t>
            </a:r>
            <a:r>
              <a:rPr lang="en-US" sz="1050" dirty="0" err="1">
                <a:latin typeface="Arial"/>
                <a:cs typeface="Arial"/>
              </a:rPr>
              <a:t>Rouchka</a:t>
            </a:r>
            <a:r>
              <a:rPr lang="en-US" sz="1050" dirty="0">
                <a:latin typeface="Arial"/>
                <a:cs typeface="Arial"/>
              </a:rPr>
              <a:t>. "Identification of successful mentoring communities using network-based analysis of mentor–mentee relationships across Nobel laureates." </a:t>
            </a:r>
            <a:r>
              <a:rPr lang="en-US" sz="1050" i="1" dirty="0" err="1">
                <a:latin typeface="Arial"/>
                <a:cs typeface="Arial"/>
              </a:rPr>
              <a:t>Scientometrics</a:t>
            </a:r>
            <a:r>
              <a:rPr lang="en-US" sz="1050" dirty="0">
                <a:latin typeface="Arial"/>
                <a:cs typeface="Arial"/>
              </a:rPr>
              <a:t> 111, no. 3 (2017): 1733-1749.</a:t>
            </a:r>
            <a:endParaRPr lang="ko-KR" dirty="0"/>
          </a:p>
        </p:txBody>
      </p:sp>
      <p:sp>
        <p:nvSpPr>
          <p:cNvPr id="5" name="TextBox 4">
            <a:extLst>
              <a:ext uri="{FF2B5EF4-FFF2-40B4-BE49-F238E27FC236}">
                <a16:creationId xmlns:a16="http://schemas.microsoft.com/office/drawing/2014/main" id="{9284D01B-CBC3-43FE-9A5E-6C45C0CA2498}"/>
              </a:ext>
            </a:extLst>
          </p:cNvPr>
          <p:cNvSpPr txBox="1"/>
          <p:nvPr/>
        </p:nvSpPr>
        <p:spPr>
          <a:xfrm>
            <a:off x="863566" y="464945"/>
            <a:ext cx="7275882"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Tx/>
              <a:buChar char="-"/>
            </a:pPr>
            <a:r>
              <a:rPr lang="en-US" altLang="ko-KR" sz="1600" dirty="0">
                <a:ea typeface="맑은 고딕"/>
              </a:rPr>
              <a:t>When all non-Nobel laureates were removed, 142 individuals have at least one connection with each other. The heterogeneity of fields are measured by eq. (1) on p. 1738. (maybe IQV would be a better measure…)</a:t>
            </a:r>
          </a:p>
          <a:p>
            <a:pPr marL="285750" indent="-285750">
              <a:buFontTx/>
              <a:buChar char="-"/>
            </a:pPr>
            <a:endParaRPr lang="en-US" altLang="ko-KR" sz="1600" dirty="0">
              <a:ea typeface="맑은 고딕"/>
            </a:endParaRPr>
          </a:p>
          <a:p>
            <a:pPr marL="285750" indent="-285750">
              <a:buFontTx/>
              <a:buChar char="-"/>
            </a:pPr>
            <a:r>
              <a:rPr lang="en-US" altLang="ko-KR" sz="1600" dirty="0">
                <a:ea typeface="맑은 고딕"/>
              </a:rPr>
              <a:t>The result shows a significant positive relation between heterogeneity and the number of Nobel Laureates in subgraphs.</a:t>
            </a:r>
          </a:p>
          <a:p>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r>
              <a:rPr lang="en-US" altLang="ko-KR" sz="1600" dirty="0">
                <a:ea typeface="맑은 고딕"/>
              </a:rPr>
              <a:t>	</a:t>
            </a:r>
          </a:p>
        </p:txBody>
      </p:sp>
      <p:pic>
        <p:nvPicPr>
          <p:cNvPr id="6" name="그림 5">
            <a:extLst>
              <a:ext uri="{FF2B5EF4-FFF2-40B4-BE49-F238E27FC236}">
                <a16:creationId xmlns:a16="http://schemas.microsoft.com/office/drawing/2014/main" id="{A38DE838-51C0-469E-9EEE-CBC6A6E4551A}"/>
              </a:ext>
            </a:extLst>
          </p:cNvPr>
          <p:cNvPicPr>
            <a:picLocks noChangeAspect="1"/>
          </p:cNvPicPr>
          <p:nvPr/>
        </p:nvPicPr>
        <p:blipFill>
          <a:blip r:embed="rId2"/>
          <a:stretch>
            <a:fillRect/>
          </a:stretch>
        </p:blipFill>
        <p:spPr>
          <a:xfrm>
            <a:off x="1864604" y="2352384"/>
            <a:ext cx="5414792" cy="3667416"/>
          </a:xfrm>
          <a:prstGeom prst="rect">
            <a:avLst/>
          </a:prstGeom>
          <a:ln>
            <a:solidFill>
              <a:schemeClr val="tx1"/>
            </a:solidFill>
          </a:ln>
        </p:spPr>
      </p:pic>
    </p:spTree>
    <p:extLst>
      <p:ext uri="{BB962C8B-B14F-4D97-AF65-F5344CB8AC3E}">
        <p14:creationId xmlns:p14="http://schemas.microsoft.com/office/powerpoint/2010/main" val="5705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37437" y="6199832"/>
            <a:ext cx="8580782" cy="415498"/>
          </a:xfrm>
          <a:prstGeom prst="rect">
            <a:avLst/>
          </a:prstGeom>
        </p:spPr>
        <p:txBody>
          <a:bodyPr wrap="square" anchor="t">
            <a:spAutoFit/>
          </a:bodyPr>
          <a:lstStyle/>
          <a:p>
            <a:r>
              <a:rPr lang="en-US" sz="1050" dirty="0">
                <a:latin typeface="Arial"/>
                <a:cs typeface="Arial"/>
              </a:rPr>
              <a:t>Malmgren, R. Dean, Julio M. Ottino, and Luís A. Nunes Amaral. "The role of mentorship in protégé performance." </a:t>
            </a:r>
            <a:r>
              <a:rPr lang="en-US" sz="1050" i="1" dirty="0">
                <a:latin typeface="Arial"/>
                <a:cs typeface="Arial"/>
              </a:rPr>
              <a:t>Nature</a:t>
            </a:r>
            <a:r>
              <a:rPr lang="en-US" sz="1050" dirty="0">
                <a:latin typeface="Arial"/>
                <a:cs typeface="Arial"/>
              </a:rPr>
              <a:t> 465, no. 7298 (2010): 622.</a:t>
            </a:r>
            <a:endParaRPr lang="ko-KR" dirty="0"/>
          </a:p>
        </p:txBody>
      </p:sp>
      <p:pic>
        <p:nvPicPr>
          <p:cNvPr id="5" name="그림 5">
            <a:extLst>
              <a:ext uri="{FF2B5EF4-FFF2-40B4-BE49-F238E27FC236}">
                <a16:creationId xmlns:a16="http://schemas.microsoft.com/office/drawing/2014/main" id="{7C8E00FC-F77E-478F-9802-55B3B4036D15}"/>
              </a:ext>
            </a:extLst>
          </p:cNvPr>
          <p:cNvPicPr>
            <a:picLocks noChangeAspect="1"/>
          </p:cNvPicPr>
          <p:nvPr/>
        </p:nvPicPr>
        <p:blipFill>
          <a:blip r:embed="rId2"/>
          <a:stretch>
            <a:fillRect/>
          </a:stretch>
        </p:blipFill>
        <p:spPr>
          <a:xfrm>
            <a:off x="1582697" y="656420"/>
            <a:ext cx="6181805" cy="1911219"/>
          </a:xfrm>
          <a:prstGeom prst="rect">
            <a:avLst/>
          </a:prstGeom>
          <a:ln>
            <a:solidFill>
              <a:schemeClr val="tx1"/>
            </a:solidFill>
          </a:ln>
        </p:spPr>
      </p:pic>
      <p:sp>
        <p:nvSpPr>
          <p:cNvPr id="3" name="TextBox 2">
            <a:extLst>
              <a:ext uri="{FF2B5EF4-FFF2-40B4-BE49-F238E27FC236}">
                <a16:creationId xmlns:a16="http://schemas.microsoft.com/office/drawing/2014/main" id="{71D1ED80-E5EF-4BCB-9943-68C6DA90B671}"/>
              </a:ext>
            </a:extLst>
          </p:cNvPr>
          <p:cNvSpPr txBox="1"/>
          <p:nvPr/>
        </p:nvSpPr>
        <p:spPr>
          <a:xfrm>
            <a:off x="975360" y="2842306"/>
            <a:ext cx="7120128" cy="4124206"/>
          </a:xfrm>
          <a:prstGeom prst="rect">
            <a:avLst/>
          </a:prstGeom>
          <a:noFill/>
        </p:spPr>
        <p:txBody>
          <a:bodyPr wrap="square" rtlCol="0">
            <a:spAutoFit/>
          </a:bodyPr>
          <a:lstStyle/>
          <a:p>
            <a:pPr marL="285750" indent="-285750">
              <a:buFontTx/>
              <a:buChar char="-"/>
            </a:pPr>
            <a:r>
              <a:rPr lang="en-US" altLang="ko-KR" dirty="0"/>
              <a:t>Focusing on mentorship relation in the field of mathematics. (using the Mathematics Genealogy Project data): 1900 – 1960. 7,259 protégé + publication records of 4,447 individuals. </a:t>
            </a:r>
          </a:p>
          <a:p>
            <a:pPr marL="285750" indent="-285750">
              <a:buFontTx/>
              <a:buChar char="-"/>
            </a:pPr>
            <a:endParaRPr lang="en-US" altLang="ko-KR" dirty="0"/>
          </a:p>
          <a:p>
            <a:pPr marL="285750" indent="-285750">
              <a:buFontTx/>
              <a:buChar char="-"/>
            </a:pPr>
            <a:r>
              <a:rPr lang="en-US" altLang="ko-KR" dirty="0"/>
              <a:t>“Fecundity” ~ other measures for academic success (publication, a membership status). “Rising star hypothesis” </a:t>
            </a:r>
          </a:p>
          <a:p>
            <a:pPr marL="285750" indent="-285750">
              <a:buFontTx/>
              <a:buChar char="-"/>
            </a:pPr>
            <a:endParaRPr lang="en-US" altLang="ko-KR" dirty="0"/>
          </a:p>
          <a:p>
            <a:pPr marL="285750" indent="-285750">
              <a:buFontTx/>
              <a:buChar char="-"/>
            </a:pPr>
            <a:r>
              <a:rPr lang="en-US" altLang="ko-KR" dirty="0"/>
              <a:t>Some articles related to the mentorship in the journals in the field of management are cited in this article. (</a:t>
            </a:r>
            <a:r>
              <a:rPr lang="en-US" altLang="ko-KR" sz="1600" dirty="0"/>
              <a:t>e.g.,</a:t>
            </a:r>
            <a:r>
              <a:rPr lang="en-US" altLang="ko-KR" sz="1200" dirty="0"/>
              <a:t> Higgins, M. C. &amp; </a:t>
            </a:r>
            <a:r>
              <a:rPr lang="en-US" altLang="ko-KR" sz="1200" dirty="0" err="1"/>
              <a:t>Kram</a:t>
            </a:r>
            <a:r>
              <a:rPr lang="en-US" altLang="ko-KR" sz="1200" dirty="0"/>
              <a:t>, K. E. Reconceptualizing mentoring at work: a developmental network perspective. Acad. Manage. Rev. 26, 264–283 (2001).</a:t>
            </a:r>
            <a:r>
              <a:rPr lang="en-US" altLang="ko-KR" sz="1600" dirty="0"/>
              <a:t>)</a:t>
            </a:r>
            <a:endParaRPr lang="en-US" altLang="ko-KR" sz="1200" dirty="0"/>
          </a:p>
          <a:p>
            <a:pPr marL="285750" indent="-285750">
              <a:buFontTx/>
              <a:buChar char="-"/>
            </a:pPr>
            <a:endParaRPr lang="en-US" altLang="ko-KR" dirty="0"/>
          </a:p>
          <a:p>
            <a:pPr marL="285750" indent="-285750">
              <a:buFontTx/>
              <a:buChar char="-"/>
            </a:pPr>
            <a:endParaRPr lang="en-US" altLang="ko-KR" dirty="0"/>
          </a:p>
          <a:p>
            <a:pPr marL="285750" indent="-285750">
              <a:buFontTx/>
              <a:buChar char="-"/>
            </a:pPr>
            <a:endParaRPr lang="en-US" altLang="ko-KR" dirty="0"/>
          </a:p>
          <a:p>
            <a:pPr marL="285750" indent="-285750">
              <a:buFontTx/>
              <a:buChar char="-"/>
            </a:pPr>
            <a:endParaRPr lang="ko-KR" altLang="en-US" dirty="0"/>
          </a:p>
        </p:txBody>
      </p:sp>
    </p:spTree>
    <p:extLst>
      <p:ext uri="{BB962C8B-B14F-4D97-AF65-F5344CB8AC3E}">
        <p14:creationId xmlns:p14="http://schemas.microsoft.com/office/powerpoint/2010/main" val="78492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37437" y="6199832"/>
            <a:ext cx="8580782" cy="415498"/>
          </a:xfrm>
          <a:prstGeom prst="rect">
            <a:avLst/>
          </a:prstGeom>
        </p:spPr>
        <p:txBody>
          <a:bodyPr wrap="square" anchor="t">
            <a:spAutoFit/>
          </a:bodyPr>
          <a:lstStyle/>
          <a:p>
            <a:r>
              <a:rPr lang="en-US" sz="1050" dirty="0">
                <a:latin typeface="Arial"/>
                <a:cs typeface="Arial"/>
              </a:rPr>
              <a:t>Malmgren, R. Dean, Julio M. Ottino, and Luís A. Nunes Amaral. "The role of mentorship in protégé performance." </a:t>
            </a:r>
            <a:r>
              <a:rPr lang="en-US" sz="1050" i="1" dirty="0">
                <a:latin typeface="Arial"/>
                <a:cs typeface="Arial"/>
              </a:rPr>
              <a:t>Nature</a:t>
            </a:r>
            <a:r>
              <a:rPr lang="en-US" sz="1050" dirty="0">
                <a:latin typeface="Arial"/>
                <a:cs typeface="Arial"/>
              </a:rPr>
              <a:t> 465, no. 7298 (2010): 622.</a:t>
            </a:r>
            <a:endParaRPr lang="ko-KR" dirty="0"/>
          </a:p>
        </p:txBody>
      </p:sp>
      <p:pic>
        <p:nvPicPr>
          <p:cNvPr id="7" name="그림 6">
            <a:extLst>
              <a:ext uri="{FF2B5EF4-FFF2-40B4-BE49-F238E27FC236}">
                <a16:creationId xmlns:a16="http://schemas.microsoft.com/office/drawing/2014/main" id="{5BEFD734-28C4-4927-92A6-EF8A4CBD7F91}"/>
              </a:ext>
            </a:extLst>
          </p:cNvPr>
          <p:cNvPicPr>
            <a:picLocks noChangeAspect="1"/>
          </p:cNvPicPr>
          <p:nvPr/>
        </p:nvPicPr>
        <p:blipFill>
          <a:blip r:embed="rId2"/>
          <a:stretch>
            <a:fillRect/>
          </a:stretch>
        </p:blipFill>
        <p:spPr>
          <a:xfrm>
            <a:off x="0" y="555370"/>
            <a:ext cx="4896191" cy="415804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F60505-6439-4A99-B2E2-E378C478A2DB}"/>
                  </a:ext>
                </a:extLst>
              </p:cNvPr>
              <p:cNvSpPr txBox="1"/>
              <p:nvPr/>
            </p:nvSpPr>
            <p:spPr>
              <a:xfrm>
                <a:off x="304800" y="4934195"/>
                <a:ext cx="4159046" cy="1003929"/>
              </a:xfrm>
              <a:prstGeom prst="rect">
                <a:avLst/>
              </a:prstGeom>
              <a:noFill/>
            </p:spPr>
            <p:txBody>
              <a:bodyPr wrap="square" rtlCol="0">
                <a:spAutoFit/>
              </a:bodyPr>
              <a:lstStyle/>
              <a:p>
                <a14:m>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𝐾</m:t>
                        </m:r>
                      </m:e>
                      <m:sub>
                        <m:r>
                          <a:rPr lang="en-US" altLang="ko-KR" sz="1400" b="0" i="1" smtClean="0">
                            <a:latin typeface="Cambria Math" panose="02040503050406030204" pitchFamily="18" charset="0"/>
                          </a:rPr>
                          <m:t>𝑝</m:t>
                        </m:r>
                      </m:sub>
                    </m:sSub>
                  </m:oMath>
                </a14:m>
                <a:r>
                  <a:rPr lang="ko-KR" altLang="en-US" sz="1400" dirty="0"/>
                  <a:t> </a:t>
                </a:r>
                <a:r>
                  <a:rPr lang="en-US" altLang="ko-KR" sz="1400" dirty="0"/>
                  <a:t>= # of protégés of a mentor (parent)</a:t>
                </a:r>
              </a:p>
              <a:p>
                <a14:m>
                  <m:oMath xmlns:m="http://schemas.openxmlformats.org/officeDocument/2006/math">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𝐾</m:t>
                        </m:r>
                      </m:e>
                      <m:sub>
                        <m:r>
                          <a:rPr lang="en-US" altLang="ko-KR" sz="1400" b="0" i="1" smtClean="0">
                            <a:latin typeface="Cambria Math" panose="02040503050406030204" pitchFamily="18" charset="0"/>
                          </a:rPr>
                          <m:t>𝑐</m:t>
                        </m:r>
                      </m:sub>
                    </m:sSub>
                  </m:oMath>
                </a14:m>
                <a:r>
                  <a:rPr lang="ko-KR" altLang="en-US" sz="1400" dirty="0"/>
                  <a:t> </a:t>
                </a:r>
                <a:r>
                  <a:rPr lang="en-US" altLang="ko-KR" sz="1400" dirty="0"/>
                  <a:t>= # of protégés of a mentee (children)</a:t>
                </a:r>
              </a:p>
              <a:p>
                <a14:m>
                  <m:oMath xmlns:m="http://schemas.openxmlformats.org/officeDocument/2006/math">
                    <m:sSub>
                      <m:sSubPr>
                        <m:ctrlPr>
                          <a:rPr lang="en-US" altLang="ko-KR" sz="1400" i="1">
                            <a:latin typeface="Cambria Math" panose="02040503050406030204" pitchFamily="18" charset="0"/>
                          </a:rPr>
                        </m:ctrlPr>
                      </m:sSubPr>
                      <m:e>
                        <m:r>
                          <a:rPr lang="en-US" altLang="ko-KR" sz="1400" b="0" i="1" smtClean="0">
                            <a:latin typeface="Cambria Math" panose="02040503050406030204" pitchFamily="18" charset="0"/>
                          </a:rPr>
                          <m:t>𝑡</m:t>
                        </m:r>
                      </m:e>
                      <m:sub>
                        <m:r>
                          <a:rPr lang="en-US" altLang="ko-KR" sz="1400" b="0" i="1" smtClean="0">
                            <a:latin typeface="Cambria Math" panose="02040503050406030204" pitchFamily="18" charset="0"/>
                          </a:rPr>
                          <m:t>𝑝</m:t>
                        </m:r>
                      </m:sub>
                    </m:sSub>
                  </m:oMath>
                </a14:m>
                <a:r>
                  <a:rPr lang="ko-KR" altLang="en-US" sz="1400" dirty="0"/>
                  <a:t> </a:t>
                </a:r>
                <a:r>
                  <a:rPr lang="en-US" altLang="ko-KR" sz="1400" dirty="0"/>
                  <a:t>= the year born of a mentor </a:t>
                </a:r>
              </a:p>
              <a:p>
                <a14:m>
                  <m:oMath xmlns:m="http://schemas.openxmlformats.org/officeDocument/2006/math">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𝑡</m:t>
                        </m:r>
                      </m:e>
                      <m:sub>
                        <m:r>
                          <a:rPr lang="en-US" altLang="ko-KR" sz="1400" i="1">
                            <a:latin typeface="Cambria Math" panose="02040503050406030204" pitchFamily="18" charset="0"/>
                          </a:rPr>
                          <m:t>𝑝</m:t>
                        </m:r>
                      </m:sub>
                    </m:sSub>
                  </m:oMath>
                </a14:m>
                <a:r>
                  <a:rPr lang="ko-KR" altLang="en-US" sz="1400" dirty="0"/>
                  <a:t> </a:t>
                </a:r>
                <a:r>
                  <a:rPr lang="en-US" altLang="ko-KR" sz="1400" dirty="0"/>
                  <a:t>= the year born of a mentee</a:t>
                </a:r>
                <a:endParaRPr lang="ko-KR" altLang="en-US" sz="1400" dirty="0"/>
              </a:p>
            </p:txBody>
          </p:sp>
        </mc:Choice>
        <mc:Fallback xmlns="">
          <p:sp>
            <p:nvSpPr>
              <p:cNvPr id="8" name="TextBox 7">
                <a:extLst>
                  <a:ext uri="{FF2B5EF4-FFF2-40B4-BE49-F238E27FC236}">
                    <a16:creationId xmlns:a16="http://schemas.microsoft.com/office/drawing/2014/main" id="{D0F60505-6439-4A99-B2E2-E378C478A2DB}"/>
                  </a:ext>
                </a:extLst>
              </p:cNvPr>
              <p:cNvSpPr txBox="1">
                <a:spLocks noRot="1" noChangeAspect="1" noMove="1" noResize="1" noEditPoints="1" noAdjustHandles="1" noChangeArrowheads="1" noChangeShapeType="1" noTextEdit="1"/>
              </p:cNvSpPr>
              <p:nvPr/>
            </p:nvSpPr>
            <p:spPr>
              <a:xfrm>
                <a:off x="304800" y="4934195"/>
                <a:ext cx="4159046" cy="1003929"/>
              </a:xfrm>
              <a:prstGeom prst="rect">
                <a:avLst/>
              </a:prstGeom>
              <a:blipFill>
                <a:blip r:embed="rId3"/>
                <a:stretch>
                  <a:fillRect t="-1212" b="-3030"/>
                </a:stretch>
              </a:blipFill>
            </p:spPr>
            <p:txBody>
              <a:bodyPr/>
              <a:lstStyle/>
              <a:p>
                <a:r>
                  <a:rPr lang="ko-KR" altLang="en-US">
                    <a:noFill/>
                  </a:rPr>
                  <a:t> </a:t>
                </a:r>
              </a:p>
            </p:txBody>
          </p:sp>
        </mc:Fallback>
      </mc:AlternateContent>
      <p:sp>
        <p:nvSpPr>
          <p:cNvPr id="9" name="TextBox 8">
            <a:extLst>
              <a:ext uri="{FF2B5EF4-FFF2-40B4-BE49-F238E27FC236}">
                <a16:creationId xmlns:a16="http://schemas.microsoft.com/office/drawing/2014/main" id="{492F1E27-7554-446A-8676-FD1FE826C3FC}"/>
              </a:ext>
            </a:extLst>
          </p:cNvPr>
          <p:cNvSpPr txBox="1"/>
          <p:nvPr/>
        </p:nvSpPr>
        <p:spPr>
          <a:xfrm>
            <a:off x="1671484" y="249176"/>
            <a:ext cx="3362632" cy="369332"/>
          </a:xfrm>
          <a:prstGeom prst="rect">
            <a:avLst/>
          </a:prstGeom>
          <a:noFill/>
        </p:spPr>
        <p:txBody>
          <a:bodyPr wrap="square" rtlCol="0">
            <a:spAutoFit/>
          </a:bodyPr>
          <a:lstStyle/>
          <a:p>
            <a:r>
              <a:rPr lang="en-US" altLang="ko-KR" dirty="0"/>
              <a:t>Fig 4.</a:t>
            </a:r>
            <a:endParaRPr lang="ko-KR" altLang="en-US" dirty="0"/>
          </a:p>
        </p:txBody>
      </p:sp>
      <p:sp>
        <p:nvSpPr>
          <p:cNvPr id="10" name="TextBox 9">
            <a:extLst>
              <a:ext uri="{FF2B5EF4-FFF2-40B4-BE49-F238E27FC236}">
                <a16:creationId xmlns:a16="http://schemas.microsoft.com/office/drawing/2014/main" id="{684B6226-CE57-40A7-AD3E-4771FFB4E249}"/>
              </a:ext>
            </a:extLst>
          </p:cNvPr>
          <p:cNvSpPr txBox="1"/>
          <p:nvPr/>
        </p:nvSpPr>
        <p:spPr>
          <a:xfrm>
            <a:off x="4670322" y="747251"/>
            <a:ext cx="4188542" cy="4524315"/>
          </a:xfrm>
          <a:prstGeom prst="rect">
            <a:avLst/>
          </a:prstGeom>
          <a:noFill/>
        </p:spPr>
        <p:txBody>
          <a:bodyPr wrap="square" rtlCol="0">
            <a:spAutoFit/>
          </a:bodyPr>
          <a:lstStyle/>
          <a:p>
            <a:pPr marL="285750" indent="-285750">
              <a:buFontTx/>
              <a:buChar char="-"/>
            </a:pPr>
            <a:r>
              <a:rPr lang="en-US" altLang="ko-KR" dirty="0"/>
              <a:t>The three groups of mathematicians, based on the number of children (or protégé), produced different types of protégé in terms of fecundity. The protégé of the least fecund mentors tended to have more protégé than expected, whereas the protégé of the most fecund mentor group tend to be less productive than expected. </a:t>
            </a:r>
          </a:p>
          <a:p>
            <a:pPr marL="285750" indent="-285750">
              <a:buFontTx/>
              <a:buChar char="-"/>
            </a:pPr>
            <a:endParaRPr lang="en-US" altLang="ko-KR" dirty="0"/>
          </a:p>
          <a:p>
            <a:pPr marL="285750" indent="-285750">
              <a:buFontTx/>
              <a:buChar char="-"/>
            </a:pPr>
            <a:r>
              <a:rPr lang="en-US" altLang="ko-KR" b="1" i="1" dirty="0"/>
              <a:t>Thoughts: could it be just a phenomenon which can be explained by “regression towards mean”?? </a:t>
            </a:r>
            <a:endParaRPr lang="ko-KR" altLang="en-US" b="1" i="1" dirty="0"/>
          </a:p>
        </p:txBody>
      </p:sp>
    </p:spTree>
    <p:extLst>
      <p:ext uri="{BB962C8B-B14F-4D97-AF65-F5344CB8AC3E}">
        <p14:creationId xmlns:p14="http://schemas.microsoft.com/office/powerpoint/2010/main" val="413174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37437" y="6199832"/>
            <a:ext cx="8580782" cy="415498"/>
          </a:xfrm>
          <a:prstGeom prst="rect">
            <a:avLst/>
          </a:prstGeom>
        </p:spPr>
        <p:txBody>
          <a:bodyPr wrap="square" anchor="t">
            <a:spAutoFit/>
          </a:bodyPr>
          <a:lstStyle/>
          <a:p>
            <a:r>
              <a:rPr lang="en-US" sz="1050" dirty="0">
                <a:latin typeface="Arial"/>
                <a:cs typeface="Arial"/>
              </a:rPr>
              <a:t>Malmgren, R. Dean, Julio M. Ottino, and Luís A. Nunes Amaral. "The role of mentorship in protégé performance." </a:t>
            </a:r>
            <a:r>
              <a:rPr lang="en-US" sz="1050" i="1" dirty="0">
                <a:latin typeface="Arial"/>
                <a:cs typeface="Arial"/>
              </a:rPr>
              <a:t>Nature</a:t>
            </a:r>
            <a:r>
              <a:rPr lang="en-US" sz="1050" dirty="0">
                <a:latin typeface="Arial"/>
                <a:cs typeface="Arial"/>
              </a:rPr>
              <a:t> 465, no. 7298 (2010): 622.</a:t>
            </a:r>
            <a:endParaRPr lang="ko-KR" dirty="0"/>
          </a:p>
        </p:txBody>
      </p:sp>
      <p:pic>
        <p:nvPicPr>
          <p:cNvPr id="7" name="그림 6">
            <a:extLst>
              <a:ext uri="{FF2B5EF4-FFF2-40B4-BE49-F238E27FC236}">
                <a16:creationId xmlns:a16="http://schemas.microsoft.com/office/drawing/2014/main" id="{5BEFD734-28C4-4927-92A6-EF8A4CBD7F91}"/>
              </a:ext>
            </a:extLst>
          </p:cNvPr>
          <p:cNvPicPr>
            <a:picLocks noChangeAspect="1"/>
          </p:cNvPicPr>
          <p:nvPr/>
        </p:nvPicPr>
        <p:blipFill>
          <a:blip r:embed="rId2"/>
          <a:stretch>
            <a:fillRect/>
          </a:stretch>
        </p:blipFill>
        <p:spPr>
          <a:xfrm>
            <a:off x="0" y="555370"/>
            <a:ext cx="4896191" cy="415804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F60505-6439-4A99-B2E2-E378C478A2DB}"/>
                  </a:ext>
                </a:extLst>
              </p:cNvPr>
              <p:cNvSpPr txBox="1"/>
              <p:nvPr/>
            </p:nvSpPr>
            <p:spPr>
              <a:xfrm>
                <a:off x="304800" y="4934195"/>
                <a:ext cx="4159046" cy="1003929"/>
              </a:xfrm>
              <a:prstGeom prst="rect">
                <a:avLst/>
              </a:prstGeom>
              <a:noFill/>
            </p:spPr>
            <p:txBody>
              <a:bodyPr wrap="square" rtlCol="0">
                <a:spAutoFit/>
              </a:bodyPr>
              <a:lstStyle/>
              <a:p>
                <a14:m>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𝐾</m:t>
                        </m:r>
                      </m:e>
                      <m:sub>
                        <m:r>
                          <a:rPr lang="en-US" altLang="ko-KR" sz="1400" b="0" i="1" smtClean="0">
                            <a:latin typeface="Cambria Math" panose="02040503050406030204" pitchFamily="18" charset="0"/>
                          </a:rPr>
                          <m:t>𝑝</m:t>
                        </m:r>
                      </m:sub>
                    </m:sSub>
                  </m:oMath>
                </a14:m>
                <a:r>
                  <a:rPr lang="ko-KR" altLang="en-US" sz="1400" dirty="0"/>
                  <a:t> </a:t>
                </a:r>
                <a:r>
                  <a:rPr lang="en-US" altLang="ko-KR" sz="1400" dirty="0"/>
                  <a:t>= # of protégés of a mentor (parent)</a:t>
                </a:r>
              </a:p>
              <a:p>
                <a14:m>
                  <m:oMath xmlns:m="http://schemas.openxmlformats.org/officeDocument/2006/math">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𝐾</m:t>
                        </m:r>
                      </m:e>
                      <m:sub>
                        <m:r>
                          <a:rPr lang="en-US" altLang="ko-KR" sz="1400" b="0" i="1" smtClean="0">
                            <a:latin typeface="Cambria Math" panose="02040503050406030204" pitchFamily="18" charset="0"/>
                          </a:rPr>
                          <m:t>𝑐</m:t>
                        </m:r>
                      </m:sub>
                    </m:sSub>
                  </m:oMath>
                </a14:m>
                <a:r>
                  <a:rPr lang="ko-KR" altLang="en-US" sz="1400" dirty="0"/>
                  <a:t> </a:t>
                </a:r>
                <a:r>
                  <a:rPr lang="en-US" altLang="ko-KR" sz="1400" dirty="0"/>
                  <a:t>= # of protégés of a mentee (children)</a:t>
                </a:r>
              </a:p>
              <a:p>
                <a14:m>
                  <m:oMath xmlns:m="http://schemas.openxmlformats.org/officeDocument/2006/math">
                    <m:sSub>
                      <m:sSubPr>
                        <m:ctrlPr>
                          <a:rPr lang="en-US" altLang="ko-KR" sz="1400" i="1">
                            <a:latin typeface="Cambria Math" panose="02040503050406030204" pitchFamily="18" charset="0"/>
                          </a:rPr>
                        </m:ctrlPr>
                      </m:sSubPr>
                      <m:e>
                        <m:r>
                          <a:rPr lang="en-US" altLang="ko-KR" sz="1400" b="0" i="1" smtClean="0">
                            <a:latin typeface="Cambria Math" panose="02040503050406030204" pitchFamily="18" charset="0"/>
                          </a:rPr>
                          <m:t>𝑡</m:t>
                        </m:r>
                      </m:e>
                      <m:sub>
                        <m:r>
                          <a:rPr lang="en-US" altLang="ko-KR" sz="1400" b="0" i="1" smtClean="0">
                            <a:latin typeface="Cambria Math" panose="02040503050406030204" pitchFamily="18" charset="0"/>
                          </a:rPr>
                          <m:t>𝑝</m:t>
                        </m:r>
                      </m:sub>
                    </m:sSub>
                  </m:oMath>
                </a14:m>
                <a:r>
                  <a:rPr lang="ko-KR" altLang="en-US" sz="1400" dirty="0"/>
                  <a:t> </a:t>
                </a:r>
                <a:r>
                  <a:rPr lang="en-US" altLang="ko-KR" sz="1400" dirty="0"/>
                  <a:t>= the year born of a mentor </a:t>
                </a:r>
              </a:p>
              <a:p>
                <a14:m>
                  <m:oMath xmlns:m="http://schemas.openxmlformats.org/officeDocument/2006/math">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𝑡</m:t>
                        </m:r>
                      </m:e>
                      <m:sub>
                        <m:r>
                          <a:rPr lang="en-US" altLang="ko-KR" sz="1400" i="1">
                            <a:latin typeface="Cambria Math" panose="02040503050406030204" pitchFamily="18" charset="0"/>
                          </a:rPr>
                          <m:t>𝑝</m:t>
                        </m:r>
                      </m:sub>
                    </m:sSub>
                  </m:oMath>
                </a14:m>
                <a:r>
                  <a:rPr lang="ko-KR" altLang="en-US" sz="1400" dirty="0"/>
                  <a:t> </a:t>
                </a:r>
                <a:r>
                  <a:rPr lang="en-US" altLang="ko-KR" sz="1400" dirty="0"/>
                  <a:t>= the year born of a mentee</a:t>
                </a:r>
                <a:endParaRPr lang="ko-KR" altLang="en-US" sz="1400" dirty="0"/>
              </a:p>
            </p:txBody>
          </p:sp>
        </mc:Choice>
        <mc:Fallback xmlns="">
          <p:sp>
            <p:nvSpPr>
              <p:cNvPr id="8" name="TextBox 7">
                <a:extLst>
                  <a:ext uri="{FF2B5EF4-FFF2-40B4-BE49-F238E27FC236}">
                    <a16:creationId xmlns:a16="http://schemas.microsoft.com/office/drawing/2014/main" id="{D0F60505-6439-4A99-B2E2-E378C478A2DB}"/>
                  </a:ext>
                </a:extLst>
              </p:cNvPr>
              <p:cNvSpPr txBox="1">
                <a:spLocks noRot="1" noChangeAspect="1" noMove="1" noResize="1" noEditPoints="1" noAdjustHandles="1" noChangeArrowheads="1" noChangeShapeType="1" noTextEdit="1"/>
              </p:cNvSpPr>
              <p:nvPr/>
            </p:nvSpPr>
            <p:spPr>
              <a:xfrm>
                <a:off x="304800" y="4934195"/>
                <a:ext cx="4159046" cy="1003929"/>
              </a:xfrm>
              <a:prstGeom prst="rect">
                <a:avLst/>
              </a:prstGeom>
              <a:blipFill>
                <a:blip r:embed="rId3"/>
                <a:stretch>
                  <a:fillRect t="-1212" b="-3030"/>
                </a:stretch>
              </a:blipFill>
            </p:spPr>
            <p:txBody>
              <a:bodyPr/>
              <a:lstStyle/>
              <a:p>
                <a:r>
                  <a:rPr lang="ko-KR" altLang="en-US">
                    <a:noFill/>
                  </a:rPr>
                  <a:t> </a:t>
                </a:r>
              </a:p>
            </p:txBody>
          </p:sp>
        </mc:Fallback>
      </mc:AlternateContent>
      <p:sp>
        <p:nvSpPr>
          <p:cNvPr id="9" name="TextBox 8">
            <a:extLst>
              <a:ext uri="{FF2B5EF4-FFF2-40B4-BE49-F238E27FC236}">
                <a16:creationId xmlns:a16="http://schemas.microsoft.com/office/drawing/2014/main" id="{492F1E27-7554-446A-8676-FD1FE826C3FC}"/>
              </a:ext>
            </a:extLst>
          </p:cNvPr>
          <p:cNvSpPr txBox="1"/>
          <p:nvPr/>
        </p:nvSpPr>
        <p:spPr>
          <a:xfrm>
            <a:off x="1671484" y="249176"/>
            <a:ext cx="3362632" cy="369332"/>
          </a:xfrm>
          <a:prstGeom prst="rect">
            <a:avLst/>
          </a:prstGeom>
          <a:noFill/>
        </p:spPr>
        <p:txBody>
          <a:bodyPr wrap="square" rtlCol="0">
            <a:spAutoFit/>
          </a:bodyPr>
          <a:lstStyle/>
          <a:p>
            <a:r>
              <a:rPr lang="en-US" altLang="ko-KR" dirty="0"/>
              <a:t>Fig 4.</a:t>
            </a:r>
            <a:endParaRPr lang="ko-KR" altLang="en-US" dirty="0"/>
          </a:p>
        </p:txBody>
      </p:sp>
      <p:sp>
        <p:nvSpPr>
          <p:cNvPr id="10" name="TextBox 9">
            <a:extLst>
              <a:ext uri="{FF2B5EF4-FFF2-40B4-BE49-F238E27FC236}">
                <a16:creationId xmlns:a16="http://schemas.microsoft.com/office/drawing/2014/main" id="{684B6226-CE57-40A7-AD3E-4771FFB4E249}"/>
              </a:ext>
            </a:extLst>
          </p:cNvPr>
          <p:cNvSpPr txBox="1"/>
          <p:nvPr/>
        </p:nvSpPr>
        <p:spPr>
          <a:xfrm>
            <a:off x="4670322" y="747251"/>
            <a:ext cx="4188542" cy="4801314"/>
          </a:xfrm>
          <a:prstGeom prst="rect">
            <a:avLst/>
          </a:prstGeom>
          <a:noFill/>
        </p:spPr>
        <p:txBody>
          <a:bodyPr wrap="square" rtlCol="0">
            <a:spAutoFit/>
          </a:bodyPr>
          <a:lstStyle/>
          <a:p>
            <a:r>
              <a:rPr lang="en-US" altLang="ko-KR" dirty="0"/>
              <a:t>-“First, mentors with low mentorship fecundities train protégés that go on to have mentorship fecundities</a:t>
            </a:r>
          </a:p>
          <a:p>
            <a:r>
              <a:rPr lang="en-US" altLang="ko-KR" dirty="0"/>
              <a:t>37% higher than expected. Second, in the first third of their careers, mentors with high fecundities train protégés that go on to have fecundities 29% higher than expected. Finally, in the last third of their careers, mentors with high fecundities train protégés that go on to have fecundities 31% lower than expected.” (p.</a:t>
            </a:r>
            <a:r>
              <a:rPr lang="ko-KR" altLang="en-US" dirty="0"/>
              <a:t> </a:t>
            </a:r>
            <a:r>
              <a:rPr lang="en-US" altLang="ko-KR" dirty="0"/>
              <a:t>624)</a:t>
            </a:r>
            <a:r>
              <a:rPr lang="ko-KR" altLang="en-US" dirty="0"/>
              <a:t> </a:t>
            </a:r>
            <a:endParaRPr lang="en-US" altLang="ko-KR" dirty="0"/>
          </a:p>
          <a:p>
            <a:endParaRPr lang="en-US" altLang="ko-KR" dirty="0"/>
          </a:p>
          <a:p>
            <a:pPr marL="285750" indent="-285750">
              <a:buFontTx/>
              <a:buChar char="-"/>
            </a:pPr>
            <a:r>
              <a:rPr lang="en-US" altLang="ko-KR" b="1" i="1" dirty="0"/>
              <a:t>Thoughts: could it be just a phenomenon which can be explained by “regression towards mean”?? </a:t>
            </a:r>
            <a:endParaRPr lang="ko-KR" altLang="en-US" b="1" i="1" dirty="0"/>
          </a:p>
        </p:txBody>
      </p:sp>
    </p:spTree>
    <p:extLst>
      <p:ext uri="{BB962C8B-B14F-4D97-AF65-F5344CB8AC3E}">
        <p14:creationId xmlns:p14="http://schemas.microsoft.com/office/powerpoint/2010/main" val="112820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3566" y="4259544"/>
            <a:ext cx="7416868" cy="1815882"/>
          </a:xfrm>
          <a:prstGeom prst="rect">
            <a:avLst/>
          </a:prstGeom>
          <a:noFill/>
        </p:spPr>
        <p:txBody>
          <a:bodyPr wrap="square" rtlCol="0" anchor="t">
            <a:spAutoFit/>
          </a:bodyPr>
          <a:lstStyle/>
          <a:p>
            <a:pPr marL="285750" indent="-285750">
              <a:buFontTx/>
              <a:buChar char="-"/>
            </a:pPr>
            <a:r>
              <a:rPr lang="en-US" sz="1600" dirty="0">
                <a:ea typeface="맑은 고딕"/>
              </a:rPr>
              <a:t>The first article should be cited when we use </a:t>
            </a:r>
            <a:r>
              <a:rPr lang="en-US" sz="1600" dirty="0" err="1">
                <a:ea typeface="맑은 고딕"/>
              </a:rPr>
              <a:t>NeuroTree</a:t>
            </a:r>
            <a:r>
              <a:rPr lang="en-US" sz="1600" dirty="0">
                <a:ea typeface="맑은 고딕"/>
              </a:rPr>
              <a:t> data.</a:t>
            </a:r>
            <a:endParaRPr lang="ko-KR" dirty="0"/>
          </a:p>
          <a:p>
            <a:pPr marL="285750" indent="-285750">
              <a:buChar char="-"/>
            </a:pPr>
            <a:endParaRPr lang="en-US" sz="1600" dirty="0">
              <a:ea typeface="맑은 고딕"/>
            </a:endParaRPr>
          </a:p>
          <a:p>
            <a:pPr marL="285750" indent="-285750">
              <a:buChar char="-"/>
            </a:pPr>
            <a:r>
              <a:rPr lang="en-US" sz="1600" dirty="0">
                <a:ea typeface="맑은 고딕"/>
              </a:rPr>
              <a:t>We can see that that size of data grew a lot comparing to the time when the data was first published. </a:t>
            </a:r>
          </a:p>
          <a:p>
            <a:pPr marL="285750" indent="-285750">
              <a:buChar char="-"/>
            </a:pPr>
            <a:endParaRPr lang="en-US" sz="1600" dirty="0">
              <a:ea typeface="맑은 고딕"/>
            </a:endParaRPr>
          </a:p>
          <a:p>
            <a:pPr marL="285750" indent="-285750">
              <a:buChar char="-"/>
            </a:pPr>
            <a:r>
              <a:rPr lang="en-US" sz="1600" dirty="0">
                <a:ea typeface="맑은 고딕"/>
              </a:rPr>
              <a:t>I decided to check the articles citing this piece. </a:t>
            </a:r>
          </a:p>
          <a:p>
            <a:pPr marL="285750" indent="-285750">
              <a:buChar char="-"/>
            </a:pPr>
            <a:endParaRPr lang="en-US" sz="1600" dirty="0">
              <a:ea typeface="맑은 고딕"/>
            </a:endParaRPr>
          </a:p>
        </p:txBody>
      </p:sp>
      <p:sp>
        <p:nvSpPr>
          <p:cNvPr id="2" name="직사각형 1"/>
          <p:cNvSpPr/>
          <p:nvPr/>
        </p:nvSpPr>
        <p:spPr>
          <a:xfrm>
            <a:off x="748748" y="6209437"/>
            <a:ext cx="8580782" cy="415498"/>
          </a:xfrm>
          <a:prstGeom prst="rect">
            <a:avLst/>
          </a:prstGeom>
        </p:spPr>
        <p:txBody>
          <a:bodyPr wrap="square" anchor="t">
            <a:spAutoFit/>
          </a:bodyPr>
          <a:lstStyle/>
          <a:p>
            <a:r>
              <a:rPr lang="en-US" sz="1050" dirty="0">
                <a:latin typeface="Arial"/>
                <a:cs typeface="Arial"/>
              </a:rPr>
              <a:t>David, Stephen V., and Benjamin Y. Hayden. "</a:t>
            </a:r>
            <a:r>
              <a:rPr lang="en-US" sz="1050" dirty="0" err="1">
                <a:latin typeface="Arial"/>
                <a:cs typeface="Arial"/>
              </a:rPr>
              <a:t>Neurotree</a:t>
            </a:r>
            <a:r>
              <a:rPr lang="en-US" sz="1050" dirty="0">
                <a:latin typeface="Arial"/>
                <a:cs typeface="Arial"/>
              </a:rPr>
              <a:t>: A collaborative, graphical database of the academic genealogy of neuroscience." </a:t>
            </a:r>
            <a:r>
              <a:rPr lang="en-US" sz="1050" i="1" dirty="0" err="1">
                <a:latin typeface="Arial"/>
                <a:cs typeface="Arial"/>
              </a:rPr>
              <a:t>PloS</a:t>
            </a:r>
            <a:r>
              <a:rPr lang="en-US" sz="1050" i="1" dirty="0">
                <a:latin typeface="Arial"/>
                <a:cs typeface="Arial"/>
              </a:rPr>
              <a:t> one</a:t>
            </a:r>
            <a:r>
              <a:rPr lang="en-US" sz="1050" dirty="0">
                <a:latin typeface="Arial"/>
                <a:cs typeface="Arial"/>
              </a:rPr>
              <a:t> 7, no. 10 (2012): e46608.</a:t>
            </a:r>
            <a:endParaRPr lang="ko-KR" altLang="en-US" dirty="0"/>
          </a:p>
        </p:txBody>
      </p:sp>
      <p:pic>
        <p:nvPicPr>
          <p:cNvPr id="5" name="그림 5" descr="스크린샷이(가) 표시된 사진&#10;&#10;매우 높은 신뢰도로 생성된 설명">
            <a:extLst>
              <a:ext uri="{FF2B5EF4-FFF2-40B4-BE49-F238E27FC236}">
                <a16:creationId xmlns:a16="http://schemas.microsoft.com/office/drawing/2014/main" id="{EF4781DA-9F33-4A22-9D31-2BE034CBFF46}"/>
              </a:ext>
            </a:extLst>
          </p:cNvPr>
          <p:cNvPicPr>
            <a:picLocks noChangeAspect="1"/>
          </p:cNvPicPr>
          <p:nvPr/>
        </p:nvPicPr>
        <p:blipFill>
          <a:blip r:embed="rId2"/>
          <a:stretch>
            <a:fillRect/>
          </a:stretch>
        </p:blipFill>
        <p:spPr>
          <a:xfrm>
            <a:off x="1192946" y="359718"/>
            <a:ext cx="6421931" cy="3631647"/>
          </a:xfrm>
          <a:prstGeom prst="rect">
            <a:avLst/>
          </a:prstGeom>
        </p:spPr>
      </p:pic>
    </p:spTree>
    <p:extLst>
      <p:ext uri="{BB962C8B-B14F-4D97-AF65-F5344CB8AC3E}">
        <p14:creationId xmlns:p14="http://schemas.microsoft.com/office/powerpoint/2010/main" val="785036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3566" y="4259544"/>
            <a:ext cx="7416868" cy="338554"/>
          </a:xfrm>
          <a:prstGeom prst="rect">
            <a:avLst/>
          </a:prstGeom>
          <a:noFill/>
        </p:spPr>
        <p:txBody>
          <a:bodyPr wrap="square" rtlCol="0" anchor="t">
            <a:spAutoFit/>
          </a:bodyPr>
          <a:lstStyle/>
          <a:p>
            <a:pPr marL="285750" indent="-285750">
              <a:buFontTx/>
              <a:buChar char="-"/>
            </a:pPr>
            <a:endParaRPr lang="en-US" sz="1600" dirty="0">
              <a:ea typeface="맑은 고딕"/>
            </a:endParaRPr>
          </a:p>
        </p:txBody>
      </p:sp>
      <p:sp>
        <p:nvSpPr>
          <p:cNvPr id="2" name="직사각형 1"/>
          <p:cNvSpPr/>
          <p:nvPr/>
        </p:nvSpPr>
        <p:spPr>
          <a:xfrm>
            <a:off x="537437" y="6199832"/>
            <a:ext cx="8580782" cy="415498"/>
          </a:xfrm>
          <a:prstGeom prst="rect">
            <a:avLst/>
          </a:prstGeom>
        </p:spPr>
        <p:txBody>
          <a:bodyPr wrap="square" anchor="t">
            <a:spAutoFit/>
          </a:bodyPr>
          <a:lstStyle/>
          <a:p>
            <a:r>
              <a:rPr lang="en-US" sz="1050" dirty="0" err="1">
                <a:latin typeface="Arial"/>
                <a:cs typeface="Arial"/>
              </a:rPr>
              <a:t>Lienard</a:t>
            </a:r>
            <a:r>
              <a:rPr lang="en-US" sz="1050" dirty="0">
                <a:latin typeface="Arial"/>
                <a:cs typeface="Arial"/>
              </a:rPr>
              <a:t>, Jean F., </a:t>
            </a:r>
            <a:r>
              <a:rPr lang="en-US" sz="1050" dirty="0" err="1">
                <a:latin typeface="Arial"/>
                <a:cs typeface="Arial"/>
              </a:rPr>
              <a:t>Titipat</a:t>
            </a:r>
            <a:r>
              <a:rPr lang="en-US" sz="1050" dirty="0">
                <a:latin typeface="Arial"/>
                <a:cs typeface="Arial"/>
              </a:rPr>
              <a:t> </a:t>
            </a:r>
            <a:r>
              <a:rPr lang="en-US" sz="1050" dirty="0" err="1">
                <a:latin typeface="Arial"/>
                <a:cs typeface="Arial"/>
              </a:rPr>
              <a:t>Achakulvisut</a:t>
            </a:r>
            <a:r>
              <a:rPr lang="en-US" sz="1050" dirty="0">
                <a:latin typeface="Arial"/>
                <a:cs typeface="Arial"/>
              </a:rPr>
              <a:t>, Daniel E. Acuna, and Stephen V. David. "Intellectual synthesis in mentorship determines success in academic careers." </a:t>
            </a:r>
            <a:r>
              <a:rPr lang="en-US" sz="1050" i="1" dirty="0">
                <a:latin typeface="Arial"/>
                <a:cs typeface="Arial"/>
              </a:rPr>
              <a:t>Nature communications</a:t>
            </a:r>
            <a:r>
              <a:rPr lang="en-US" sz="1050" dirty="0">
                <a:latin typeface="Arial"/>
                <a:cs typeface="Arial"/>
              </a:rPr>
              <a:t> 9, no. 1 (2018): 4840.</a:t>
            </a:r>
            <a:endParaRPr lang="ko-KR" dirty="0"/>
          </a:p>
        </p:txBody>
      </p:sp>
      <p:pic>
        <p:nvPicPr>
          <p:cNvPr id="7" name="그림 7" descr="스크린샷이(가) 표시된 사진&#10;&#10;매우 높은 신뢰도로 생성된 설명">
            <a:extLst>
              <a:ext uri="{FF2B5EF4-FFF2-40B4-BE49-F238E27FC236}">
                <a16:creationId xmlns:a16="http://schemas.microsoft.com/office/drawing/2014/main" id="{C2F95B16-BA47-4A76-9976-6DC322A9F7CA}"/>
              </a:ext>
            </a:extLst>
          </p:cNvPr>
          <p:cNvPicPr>
            <a:picLocks noChangeAspect="1"/>
          </p:cNvPicPr>
          <p:nvPr/>
        </p:nvPicPr>
        <p:blipFill>
          <a:blip r:embed="rId2"/>
          <a:stretch>
            <a:fillRect/>
          </a:stretch>
        </p:blipFill>
        <p:spPr>
          <a:xfrm>
            <a:off x="1346627" y="609096"/>
            <a:ext cx="6450745" cy="3046448"/>
          </a:xfrm>
          <a:prstGeom prst="rect">
            <a:avLst/>
          </a:prstGeom>
          <a:ln>
            <a:solidFill>
              <a:schemeClr val="tx1"/>
            </a:solidFill>
          </a:ln>
        </p:spPr>
      </p:pic>
      <p:sp>
        <p:nvSpPr>
          <p:cNvPr id="10" name="TextBox 9">
            <a:extLst>
              <a:ext uri="{FF2B5EF4-FFF2-40B4-BE49-F238E27FC236}">
                <a16:creationId xmlns:a16="http://schemas.microsoft.com/office/drawing/2014/main" id="{260E4177-A4DE-41EA-9CC6-5C89CE1E8687}"/>
              </a:ext>
            </a:extLst>
          </p:cNvPr>
          <p:cNvSpPr txBox="1"/>
          <p:nvPr/>
        </p:nvSpPr>
        <p:spPr>
          <a:xfrm>
            <a:off x="892382" y="4057839"/>
            <a:ext cx="7416868" cy="2308324"/>
          </a:xfrm>
          <a:prstGeom prst="rect">
            <a:avLst/>
          </a:prstGeom>
          <a:noFill/>
        </p:spPr>
        <p:txBody>
          <a:bodyPr wrap="square" rtlCol="0" anchor="t">
            <a:spAutoFit/>
          </a:bodyPr>
          <a:lstStyle/>
          <a:p>
            <a:pPr marL="285750" indent="-285750">
              <a:buFontTx/>
              <a:buChar char="-"/>
            </a:pPr>
            <a:r>
              <a:rPr lang="en-US" sz="1600" dirty="0">
                <a:ea typeface="맑은 고딕"/>
              </a:rPr>
              <a:t>50+ disciplines, 500,000+ life science researchers mainly focusing on the field of neuroscience, linking the genealogy into publication records. </a:t>
            </a:r>
          </a:p>
          <a:p>
            <a:pPr marL="285750" indent="-285750">
              <a:buFontTx/>
              <a:buChar char="-"/>
            </a:pPr>
            <a:endParaRPr lang="en-US" sz="1600" dirty="0">
              <a:ea typeface="맑은 고딕"/>
            </a:endParaRPr>
          </a:p>
          <a:p>
            <a:pPr marL="285750" indent="-285750">
              <a:buFontTx/>
              <a:buChar char="-"/>
            </a:pPr>
            <a:r>
              <a:rPr lang="en-US" sz="1600" dirty="0">
                <a:ea typeface="맑은 고딕"/>
              </a:rPr>
              <a:t>Argument</a:t>
            </a:r>
          </a:p>
          <a:p>
            <a:pPr lvl="1"/>
            <a:r>
              <a:rPr lang="en-US" sz="1600" dirty="0">
                <a:ea typeface="맑은 고딕"/>
              </a:rPr>
              <a:t>*1) Trainees under productive mentor become productive</a:t>
            </a:r>
            <a:endParaRPr lang="en-US" dirty="0">
              <a:ea typeface="맑은 고딕" panose="020F0502020204030204"/>
            </a:endParaRPr>
          </a:p>
          <a:p>
            <a:pPr lvl="1"/>
            <a:r>
              <a:rPr lang="en-US" sz="1600" dirty="0">
                <a:ea typeface="맑은 고딕"/>
              </a:rPr>
              <a:t>* 2) Trainees who successfully synthesize their previous mentor's disparate expertise become successful while maintaining some level of similarity. (related to the theory of weak ties ?)</a:t>
            </a:r>
            <a:endParaRPr lang="en-US" dirty="0" err="1">
              <a:ea typeface="맑은 고딕"/>
            </a:endParaRPr>
          </a:p>
          <a:p>
            <a:pPr marL="285750" indent="-285750">
              <a:buFontTx/>
              <a:buChar char="-"/>
            </a:pPr>
            <a:endParaRPr lang="en-US" sz="1600" dirty="0">
              <a:ea typeface="맑은 고딕"/>
            </a:endParaRPr>
          </a:p>
        </p:txBody>
      </p:sp>
    </p:spTree>
    <p:extLst>
      <p:ext uri="{BB962C8B-B14F-4D97-AF65-F5344CB8AC3E}">
        <p14:creationId xmlns:p14="http://schemas.microsoft.com/office/powerpoint/2010/main" val="789569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3566" y="4259544"/>
            <a:ext cx="7416868" cy="338554"/>
          </a:xfrm>
          <a:prstGeom prst="rect">
            <a:avLst/>
          </a:prstGeom>
          <a:noFill/>
        </p:spPr>
        <p:txBody>
          <a:bodyPr wrap="square" rtlCol="0" anchor="t">
            <a:spAutoFit/>
          </a:bodyPr>
          <a:lstStyle/>
          <a:p>
            <a:pPr marL="285750" indent="-285750">
              <a:buFontTx/>
              <a:buChar char="-"/>
            </a:pPr>
            <a:endParaRPr lang="en-US" sz="1600" dirty="0">
              <a:ea typeface="맑은 고딕"/>
            </a:endParaRPr>
          </a:p>
        </p:txBody>
      </p:sp>
      <p:sp>
        <p:nvSpPr>
          <p:cNvPr id="2" name="직사각형 1"/>
          <p:cNvSpPr/>
          <p:nvPr/>
        </p:nvSpPr>
        <p:spPr>
          <a:xfrm>
            <a:off x="537437" y="6199832"/>
            <a:ext cx="8580782" cy="415498"/>
          </a:xfrm>
          <a:prstGeom prst="rect">
            <a:avLst/>
          </a:prstGeom>
        </p:spPr>
        <p:txBody>
          <a:bodyPr wrap="square" anchor="t">
            <a:spAutoFit/>
          </a:bodyPr>
          <a:lstStyle/>
          <a:p>
            <a:r>
              <a:rPr lang="en-US" sz="1050" dirty="0" err="1">
                <a:latin typeface="Arial"/>
                <a:cs typeface="Arial"/>
              </a:rPr>
              <a:t>Lienard</a:t>
            </a:r>
            <a:r>
              <a:rPr lang="en-US" sz="1050" dirty="0">
                <a:latin typeface="Arial"/>
                <a:cs typeface="Arial"/>
              </a:rPr>
              <a:t>, Jean F., </a:t>
            </a:r>
            <a:r>
              <a:rPr lang="en-US" sz="1050" dirty="0" err="1">
                <a:latin typeface="Arial"/>
                <a:cs typeface="Arial"/>
              </a:rPr>
              <a:t>Titipat</a:t>
            </a:r>
            <a:r>
              <a:rPr lang="en-US" sz="1050" dirty="0">
                <a:latin typeface="Arial"/>
                <a:cs typeface="Arial"/>
              </a:rPr>
              <a:t> </a:t>
            </a:r>
            <a:r>
              <a:rPr lang="en-US" sz="1050" dirty="0" err="1">
                <a:latin typeface="Arial"/>
                <a:cs typeface="Arial"/>
              </a:rPr>
              <a:t>Achakulvisut</a:t>
            </a:r>
            <a:r>
              <a:rPr lang="en-US" sz="1050" dirty="0">
                <a:latin typeface="Arial"/>
                <a:cs typeface="Arial"/>
              </a:rPr>
              <a:t>, Daniel E. Acuna, and Stephen V. David. "Intellectual synthesis in mentorship determines success in academic careers." </a:t>
            </a:r>
            <a:r>
              <a:rPr lang="en-US" sz="1050" i="1" dirty="0">
                <a:latin typeface="Arial"/>
                <a:cs typeface="Arial"/>
              </a:rPr>
              <a:t>Nature communications</a:t>
            </a:r>
            <a:r>
              <a:rPr lang="en-US" sz="1050" dirty="0">
                <a:latin typeface="Arial"/>
                <a:cs typeface="Arial"/>
              </a:rPr>
              <a:t> 9, no. 1 (2018): 4840.</a:t>
            </a:r>
            <a:endParaRPr lang="ko-KR" dirty="0"/>
          </a:p>
        </p:txBody>
      </p:sp>
      <p:sp>
        <p:nvSpPr>
          <p:cNvPr id="10" name="TextBox 9">
            <a:extLst>
              <a:ext uri="{FF2B5EF4-FFF2-40B4-BE49-F238E27FC236}">
                <a16:creationId xmlns:a16="http://schemas.microsoft.com/office/drawing/2014/main" id="{260E4177-A4DE-41EA-9CC6-5C89CE1E8687}"/>
              </a:ext>
            </a:extLst>
          </p:cNvPr>
          <p:cNvSpPr txBox="1"/>
          <p:nvPr/>
        </p:nvSpPr>
        <p:spPr>
          <a:xfrm>
            <a:off x="863567" y="580814"/>
            <a:ext cx="7416868" cy="4278094"/>
          </a:xfrm>
          <a:prstGeom prst="rect">
            <a:avLst/>
          </a:prstGeom>
          <a:noFill/>
        </p:spPr>
        <p:txBody>
          <a:bodyPr wrap="square" rtlCol="0" anchor="t">
            <a:spAutoFit/>
          </a:bodyPr>
          <a:lstStyle/>
          <a:p>
            <a:pPr marL="285750" indent="-285750">
              <a:buFontTx/>
              <a:buChar char="-"/>
            </a:pPr>
            <a:r>
              <a:rPr lang="en-US" sz="1600" dirty="0">
                <a:ea typeface="맑은 고딕"/>
              </a:rPr>
              <a:t>Measures based on the triplets (trainees, graduate mentors, postdoctoral mentors) </a:t>
            </a:r>
            <a:endParaRPr lang="ko-KR" altLang="en-US" dirty="0">
              <a:ea typeface="맑은 고딕" panose="020B0503020000020004" pitchFamily="34" charset="-127"/>
            </a:endParaRPr>
          </a:p>
          <a:p>
            <a:pPr lvl="1"/>
            <a:r>
              <a:rPr lang="en-US" sz="1600" b="1" dirty="0">
                <a:ea typeface="맑은 고딕"/>
              </a:rPr>
              <a:t>* Academic proliferation</a:t>
            </a:r>
            <a:r>
              <a:rPr lang="en-US" sz="1600" dirty="0">
                <a:ea typeface="맑은 고딕"/>
              </a:rPr>
              <a:t>: the average number of researchers trained </a:t>
            </a:r>
          </a:p>
          <a:p>
            <a:pPr marL="742950" lvl="1" indent="-285750">
              <a:buFont typeface="Arial"/>
              <a:buChar char="•"/>
            </a:pPr>
            <a:endParaRPr lang="en-US" sz="1600" dirty="0">
              <a:ea typeface="맑은 고딕"/>
            </a:endParaRPr>
          </a:p>
          <a:p>
            <a:pPr lvl="1"/>
            <a:r>
              <a:rPr lang="en-US" sz="1600" b="1" dirty="0">
                <a:ea typeface="맑은 고딕"/>
              </a:rPr>
              <a:t>* The similarity of intellectual output</a:t>
            </a:r>
            <a:r>
              <a:rPr lang="en-US" sz="1600" dirty="0">
                <a:ea typeface="맑은 고딕"/>
              </a:rPr>
              <a:t>: based on the term-document frequency matrix drawing upon non-coauthored paper before the end of postdoc training, a latent semantic analysis (basically PCA) was performed. The cosine distances of the averaged vector between pairs of scientists were computed. </a:t>
            </a:r>
          </a:p>
          <a:p>
            <a:pPr lvl="1"/>
            <a:endParaRPr lang="en-US" sz="1600" dirty="0">
              <a:ea typeface="맑은 고딕"/>
            </a:endParaRPr>
          </a:p>
          <a:p>
            <a:pPr marL="285750" indent="-285750">
              <a:buChar char="-"/>
            </a:pPr>
            <a:r>
              <a:rPr lang="en-US" sz="1600" dirty="0">
                <a:ea typeface="맑은 고딕"/>
              </a:rPr>
              <a:t>Missing date inference</a:t>
            </a:r>
          </a:p>
          <a:p>
            <a:pPr lvl="1"/>
            <a:r>
              <a:rPr lang="en-US" sz="1600" dirty="0">
                <a:ea typeface="맑은 고딕"/>
              </a:rPr>
              <a:t>* p. 10. Check the method section to infer the missing end and the start date of training.  </a:t>
            </a:r>
          </a:p>
          <a:p>
            <a:pPr marL="742950" lvl="1" indent="-285750">
              <a:buChar char="-"/>
            </a:pPr>
            <a:endParaRPr lang="en-US" sz="1600" dirty="0">
              <a:ea typeface="맑은 고딕"/>
            </a:endParaRPr>
          </a:p>
          <a:p>
            <a:pPr marL="285750" indent="-285750">
              <a:buChar char="-"/>
            </a:pPr>
            <a:endParaRPr lang="en-US" sz="1600" dirty="0">
              <a:ea typeface="맑은 고딕"/>
            </a:endParaRPr>
          </a:p>
          <a:p>
            <a:pPr marL="285750" indent="-285750">
              <a:buChar char="-"/>
            </a:pPr>
            <a:endParaRPr lang="en-US" sz="1600" dirty="0">
              <a:ea typeface="맑은 고딕"/>
            </a:endParaRPr>
          </a:p>
          <a:p>
            <a:pPr marL="285750" indent="-285750">
              <a:buChar char="-"/>
            </a:pPr>
            <a:endParaRPr lang="en-US" sz="1600" dirty="0">
              <a:ea typeface="맑은 고딕"/>
            </a:endParaRPr>
          </a:p>
        </p:txBody>
      </p:sp>
    </p:spTree>
    <p:extLst>
      <p:ext uri="{BB962C8B-B14F-4D97-AF65-F5344CB8AC3E}">
        <p14:creationId xmlns:p14="http://schemas.microsoft.com/office/powerpoint/2010/main" val="243542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3566" y="4259544"/>
            <a:ext cx="7416868" cy="338554"/>
          </a:xfrm>
          <a:prstGeom prst="rect">
            <a:avLst/>
          </a:prstGeom>
          <a:noFill/>
        </p:spPr>
        <p:txBody>
          <a:bodyPr wrap="square" rtlCol="0" anchor="t">
            <a:spAutoFit/>
          </a:bodyPr>
          <a:lstStyle/>
          <a:p>
            <a:pPr marL="285750" indent="-285750">
              <a:buFontTx/>
              <a:buChar char="-"/>
            </a:pPr>
            <a:endParaRPr lang="en-US" sz="1600" dirty="0">
              <a:ea typeface="맑은 고딕"/>
            </a:endParaRPr>
          </a:p>
        </p:txBody>
      </p:sp>
      <p:sp>
        <p:nvSpPr>
          <p:cNvPr id="2" name="직사각형 1"/>
          <p:cNvSpPr/>
          <p:nvPr/>
        </p:nvSpPr>
        <p:spPr>
          <a:xfrm>
            <a:off x="537437" y="6199832"/>
            <a:ext cx="8580782" cy="415498"/>
          </a:xfrm>
          <a:prstGeom prst="rect">
            <a:avLst/>
          </a:prstGeom>
        </p:spPr>
        <p:txBody>
          <a:bodyPr wrap="square" anchor="t">
            <a:spAutoFit/>
          </a:bodyPr>
          <a:lstStyle/>
          <a:p>
            <a:r>
              <a:rPr lang="en-US" sz="1050" dirty="0" err="1">
                <a:latin typeface="Arial"/>
                <a:cs typeface="Arial"/>
              </a:rPr>
              <a:t>Lienard</a:t>
            </a:r>
            <a:r>
              <a:rPr lang="en-US" sz="1050" dirty="0">
                <a:latin typeface="Arial"/>
                <a:cs typeface="Arial"/>
              </a:rPr>
              <a:t>, Jean F., </a:t>
            </a:r>
            <a:r>
              <a:rPr lang="en-US" sz="1050" dirty="0" err="1">
                <a:latin typeface="Arial"/>
                <a:cs typeface="Arial"/>
              </a:rPr>
              <a:t>Titipat</a:t>
            </a:r>
            <a:r>
              <a:rPr lang="en-US" sz="1050" dirty="0">
                <a:latin typeface="Arial"/>
                <a:cs typeface="Arial"/>
              </a:rPr>
              <a:t> </a:t>
            </a:r>
            <a:r>
              <a:rPr lang="en-US" sz="1050" dirty="0" err="1">
                <a:latin typeface="Arial"/>
                <a:cs typeface="Arial"/>
              </a:rPr>
              <a:t>Achakulvisut</a:t>
            </a:r>
            <a:r>
              <a:rPr lang="en-US" sz="1050" dirty="0">
                <a:latin typeface="Arial"/>
                <a:cs typeface="Arial"/>
              </a:rPr>
              <a:t>, Daniel E. Acuna, and Stephen V. David. "Intellectual synthesis in mentorship determines success in academic careers." </a:t>
            </a:r>
            <a:r>
              <a:rPr lang="en-US" sz="1050" i="1" dirty="0">
                <a:latin typeface="Arial"/>
                <a:cs typeface="Arial"/>
              </a:rPr>
              <a:t>Nature communications</a:t>
            </a:r>
            <a:r>
              <a:rPr lang="en-US" sz="1050" dirty="0">
                <a:latin typeface="Arial"/>
                <a:cs typeface="Arial"/>
              </a:rPr>
              <a:t> 9, no. 1 (2018): 4840.</a:t>
            </a:r>
            <a:endParaRPr lang="ko-KR" dirty="0"/>
          </a:p>
        </p:txBody>
      </p:sp>
      <p:pic>
        <p:nvPicPr>
          <p:cNvPr id="6" name="그림 6" descr="텍스트이(가) 표시된 사진&#10;&#10;높은 신뢰도로 생성된 설명">
            <a:extLst>
              <a:ext uri="{FF2B5EF4-FFF2-40B4-BE49-F238E27FC236}">
                <a16:creationId xmlns:a16="http://schemas.microsoft.com/office/drawing/2014/main" id="{A4927ADA-8DF6-4D33-8474-D824F7DF1F26}"/>
              </a:ext>
            </a:extLst>
          </p:cNvPr>
          <p:cNvPicPr>
            <a:picLocks noChangeAspect="1"/>
          </p:cNvPicPr>
          <p:nvPr/>
        </p:nvPicPr>
        <p:blipFill>
          <a:blip r:embed="rId2"/>
          <a:stretch>
            <a:fillRect/>
          </a:stretch>
        </p:blipFill>
        <p:spPr>
          <a:xfrm>
            <a:off x="1298602" y="440777"/>
            <a:ext cx="6537191" cy="4718184"/>
          </a:xfrm>
          <a:prstGeom prst="rect">
            <a:avLst/>
          </a:prstGeom>
          <a:ln>
            <a:solidFill>
              <a:schemeClr val="tx1"/>
            </a:solidFill>
          </a:ln>
        </p:spPr>
      </p:pic>
      <p:sp>
        <p:nvSpPr>
          <p:cNvPr id="8" name="TextBox 7">
            <a:extLst>
              <a:ext uri="{FF2B5EF4-FFF2-40B4-BE49-F238E27FC236}">
                <a16:creationId xmlns:a16="http://schemas.microsoft.com/office/drawing/2014/main" id="{2AE92C34-77C7-446F-BF2B-E2027EB46680}"/>
              </a:ext>
            </a:extLst>
          </p:cNvPr>
          <p:cNvSpPr txBox="1"/>
          <p:nvPr/>
        </p:nvSpPr>
        <p:spPr>
          <a:xfrm>
            <a:off x="1298602" y="5342323"/>
            <a:ext cx="6863761"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dirty="0" err="1">
                <a:ea typeface="맑은 고딕"/>
              </a:rPr>
              <a:t>Thought</a:t>
            </a:r>
            <a:r>
              <a:rPr lang="ko-KR" altLang="en-US" sz="1400" dirty="0">
                <a:ea typeface="맑은 고딕"/>
              </a:rPr>
              <a:t>: </a:t>
            </a:r>
            <a:r>
              <a:rPr lang="ko-KR" altLang="en-US" sz="1400" dirty="0" err="1">
                <a:ea typeface="맑은 고딕"/>
              </a:rPr>
              <a:t>Is</a:t>
            </a:r>
            <a:r>
              <a:rPr lang="ko-KR" altLang="en-US" sz="1400" dirty="0">
                <a:ea typeface="맑은 고딕"/>
              </a:rPr>
              <a:t> </a:t>
            </a:r>
            <a:r>
              <a:rPr lang="ko-KR" altLang="en-US" sz="1400" dirty="0" err="1">
                <a:ea typeface="맑은 고딕"/>
              </a:rPr>
              <a:t>the</a:t>
            </a:r>
            <a:r>
              <a:rPr lang="ko-KR" altLang="en-US" sz="1400" dirty="0">
                <a:ea typeface="맑은 고딕"/>
              </a:rPr>
              <a:t> </a:t>
            </a:r>
            <a:r>
              <a:rPr lang="ko-KR" altLang="en-US" sz="1400" dirty="0" err="1">
                <a:ea typeface="맑은 고딕"/>
              </a:rPr>
              <a:t>difference</a:t>
            </a:r>
            <a:r>
              <a:rPr lang="ko-KR" altLang="en-US" sz="1400" dirty="0">
                <a:ea typeface="맑은 고딕"/>
              </a:rPr>
              <a:t> </a:t>
            </a:r>
            <a:r>
              <a:rPr lang="ko-KR" altLang="en-US" sz="1400" dirty="0" err="1">
                <a:ea typeface="맑은 고딕"/>
              </a:rPr>
              <a:t>really</a:t>
            </a:r>
            <a:r>
              <a:rPr lang="ko-KR" altLang="en-US" sz="1400" dirty="0">
                <a:ea typeface="맑은 고딕"/>
              </a:rPr>
              <a:t> </a:t>
            </a:r>
            <a:r>
              <a:rPr lang="ko-KR" altLang="en-US" sz="1400" dirty="0" err="1">
                <a:ea typeface="맑은 고딕"/>
              </a:rPr>
              <a:t>meaningful</a:t>
            </a:r>
            <a:r>
              <a:rPr lang="ko-KR" altLang="en-US" sz="1400" dirty="0">
                <a:ea typeface="맑은 고딕"/>
              </a:rPr>
              <a:t>, </a:t>
            </a:r>
            <a:r>
              <a:rPr lang="ko-KR" altLang="en-US" sz="1400" dirty="0" err="1">
                <a:ea typeface="맑은 고딕"/>
              </a:rPr>
              <a:t>beyond</a:t>
            </a:r>
            <a:r>
              <a:rPr lang="ko-KR" altLang="en-US" sz="1400" dirty="0">
                <a:ea typeface="맑은 고딕"/>
              </a:rPr>
              <a:t> </a:t>
            </a:r>
            <a:r>
              <a:rPr lang="ko-KR" altLang="en-US" sz="1400" dirty="0" err="1">
                <a:ea typeface="맑은 고딕"/>
              </a:rPr>
              <a:t>the</a:t>
            </a:r>
            <a:r>
              <a:rPr lang="ko-KR" altLang="en-US" sz="1400" dirty="0">
                <a:ea typeface="맑은 고딕"/>
              </a:rPr>
              <a:t> </a:t>
            </a:r>
            <a:r>
              <a:rPr lang="ko-KR" altLang="en-US" sz="1400" dirty="0" err="1">
                <a:ea typeface="맑은 고딕"/>
              </a:rPr>
              <a:t>statistical</a:t>
            </a:r>
            <a:r>
              <a:rPr lang="ko-KR" altLang="en-US" sz="1400" dirty="0">
                <a:ea typeface="맑은 고딕"/>
              </a:rPr>
              <a:t> </a:t>
            </a:r>
            <a:r>
              <a:rPr lang="ko-KR" altLang="en-US" sz="1400" dirty="0" err="1">
                <a:ea typeface="맑은 고딕"/>
              </a:rPr>
              <a:t>significance</a:t>
            </a:r>
            <a:r>
              <a:rPr lang="ko-KR" altLang="en-US" sz="1400" dirty="0">
                <a:ea typeface="맑은 고딕"/>
              </a:rPr>
              <a:t>? </a:t>
            </a:r>
          </a:p>
        </p:txBody>
      </p:sp>
    </p:spTree>
    <p:extLst>
      <p:ext uri="{BB962C8B-B14F-4D97-AF65-F5344CB8AC3E}">
        <p14:creationId xmlns:p14="http://schemas.microsoft.com/office/powerpoint/2010/main" val="2183179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42F5D51F-4A06-4B95-8DB7-4285CAF46C51}"/>
              </a:ext>
            </a:extLst>
          </p:cNvPr>
          <p:cNvSpPr/>
          <p:nvPr/>
        </p:nvSpPr>
        <p:spPr>
          <a:xfrm>
            <a:off x="537437" y="6199832"/>
            <a:ext cx="8580782" cy="415498"/>
          </a:xfrm>
          <a:prstGeom prst="rect">
            <a:avLst/>
          </a:prstGeom>
        </p:spPr>
        <p:txBody>
          <a:bodyPr wrap="square" anchor="t">
            <a:spAutoFit/>
          </a:bodyPr>
          <a:lstStyle/>
          <a:p>
            <a:r>
              <a:rPr lang="en-US" sz="1050" dirty="0" err="1">
                <a:latin typeface="Arial"/>
                <a:cs typeface="Arial"/>
              </a:rPr>
              <a:t>Lienard</a:t>
            </a:r>
            <a:r>
              <a:rPr lang="en-US" sz="1050" dirty="0">
                <a:latin typeface="Arial"/>
                <a:cs typeface="Arial"/>
              </a:rPr>
              <a:t>, Jean F., </a:t>
            </a:r>
            <a:r>
              <a:rPr lang="en-US" sz="1050" dirty="0" err="1">
                <a:latin typeface="Arial"/>
                <a:cs typeface="Arial"/>
              </a:rPr>
              <a:t>Titipat</a:t>
            </a:r>
            <a:r>
              <a:rPr lang="en-US" sz="1050" dirty="0">
                <a:latin typeface="Arial"/>
                <a:cs typeface="Arial"/>
              </a:rPr>
              <a:t> </a:t>
            </a:r>
            <a:r>
              <a:rPr lang="en-US" sz="1050" dirty="0" err="1">
                <a:latin typeface="Arial"/>
                <a:cs typeface="Arial"/>
              </a:rPr>
              <a:t>Achakulvisut</a:t>
            </a:r>
            <a:r>
              <a:rPr lang="en-US" sz="1050" dirty="0">
                <a:latin typeface="Arial"/>
                <a:cs typeface="Arial"/>
              </a:rPr>
              <a:t>, Daniel E. Acuna, and Stephen V. David. "Intellectual synthesis in mentorship determines success in academic careers." </a:t>
            </a:r>
            <a:r>
              <a:rPr lang="en-US" sz="1050" i="1" dirty="0">
                <a:latin typeface="Arial"/>
                <a:cs typeface="Arial"/>
              </a:rPr>
              <a:t>Nature communications</a:t>
            </a:r>
            <a:r>
              <a:rPr lang="en-US" sz="1050" dirty="0">
                <a:latin typeface="Arial"/>
                <a:cs typeface="Arial"/>
              </a:rPr>
              <a:t> 9, no. 1 (2018): 4840.</a:t>
            </a:r>
            <a:endParaRPr lang="ko-KR" dirty="0"/>
          </a:p>
        </p:txBody>
      </p:sp>
      <p:pic>
        <p:nvPicPr>
          <p:cNvPr id="10" name="그림 10" descr="스크린샷이(가) 표시된 사진&#10;&#10;매우 높은 신뢰도로 생성된 설명">
            <a:extLst>
              <a:ext uri="{FF2B5EF4-FFF2-40B4-BE49-F238E27FC236}">
                <a16:creationId xmlns:a16="http://schemas.microsoft.com/office/drawing/2014/main" id="{3730323C-E892-43D8-9FFE-CABAB58AA5D7}"/>
              </a:ext>
            </a:extLst>
          </p:cNvPr>
          <p:cNvPicPr>
            <a:picLocks noChangeAspect="1"/>
          </p:cNvPicPr>
          <p:nvPr/>
        </p:nvPicPr>
        <p:blipFill>
          <a:blip r:embed="rId2"/>
          <a:stretch>
            <a:fillRect/>
          </a:stretch>
        </p:blipFill>
        <p:spPr>
          <a:xfrm>
            <a:off x="799139" y="1132222"/>
            <a:ext cx="7728216" cy="3681077"/>
          </a:xfrm>
          <a:prstGeom prst="rect">
            <a:avLst/>
          </a:prstGeom>
          <a:ln>
            <a:solidFill>
              <a:schemeClr val="tx1"/>
            </a:solidFill>
          </a:ln>
        </p:spPr>
      </p:pic>
    </p:spTree>
    <p:extLst>
      <p:ext uri="{BB962C8B-B14F-4D97-AF65-F5344CB8AC3E}">
        <p14:creationId xmlns:p14="http://schemas.microsoft.com/office/powerpoint/2010/main" val="4149472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3566" y="4259544"/>
            <a:ext cx="7416868" cy="338554"/>
          </a:xfrm>
          <a:prstGeom prst="rect">
            <a:avLst/>
          </a:prstGeom>
          <a:noFill/>
        </p:spPr>
        <p:txBody>
          <a:bodyPr wrap="square" rtlCol="0" anchor="t">
            <a:spAutoFit/>
          </a:bodyPr>
          <a:lstStyle/>
          <a:p>
            <a:pPr marL="285750" indent="-285750">
              <a:buFontTx/>
              <a:buChar char="-"/>
            </a:pPr>
            <a:endParaRPr lang="en-US" sz="1600" dirty="0">
              <a:ea typeface="맑은 고딕"/>
            </a:endParaRPr>
          </a:p>
        </p:txBody>
      </p:sp>
      <p:sp>
        <p:nvSpPr>
          <p:cNvPr id="2" name="직사각형 1"/>
          <p:cNvSpPr/>
          <p:nvPr/>
        </p:nvSpPr>
        <p:spPr>
          <a:xfrm>
            <a:off x="537437" y="6199832"/>
            <a:ext cx="8580782" cy="415498"/>
          </a:xfrm>
          <a:prstGeom prst="rect">
            <a:avLst/>
          </a:prstGeom>
        </p:spPr>
        <p:txBody>
          <a:bodyPr wrap="square" anchor="t">
            <a:spAutoFit/>
          </a:bodyPr>
          <a:lstStyle/>
          <a:p>
            <a:r>
              <a:rPr lang="en-US" sz="1050" dirty="0" err="1">
                <a:latin typeface="Arial"/>
                <a:cs typeface="Arial"/>
              </a:rPr>
              <a:t>Chariker</a:t>
            </a:r>
            <a:r>
              <a:rPr lang="en-US" sz="1050" dirty="0">
                <a:latin typeface="Arial"/>
                <a:cs typeface="Arial"/>
              </a:rPr>
              <a:t>, Julia H., </a:t>
            </a:r>
            <a:r>
              <a:rPr lang="en-US" sz="1050" dirty="0" err="1">
                <a:latin typeface="Arial"/>
                <a:cs typeface="Arial"/>
              </a:rPr>
              <a:t>Yihang</a:t>
            </a:r>
            <a:r>
              <a:rPr lang="en-US" sz="1050" dirty="0">
                <a:latin typeface="Arial"/>
                <a:cs typeface="Arial"/>
              </a:rPr>
              <a:t> Zhang, John R. Pani, and Eric C. </a:t>
            </a:r>
            <a:r>
              <a:rPr lang="en-US" sz="1050" dirty="0" err="1">
                <a:latin typeface="Arial"/>
                <a:cs typeface="Arial"/>
              </a:rPr>
              <a:t>Rouchka</a:t>
            </a:r>
            <a:r>
              <a:rPr lang="en-US" sz="1050" dirty="0">
                <a:latin typeface="Arial"/>
                <a:cs typeface="Arial"/>
              </a:rPr>
              <a:t>. "Identification of successful mentoring communities using network-based analysis of mentor–mentee relationships across Nobel laureates." </a:t>
            </a:r>
            <a:r>
              <a:rPr lang="en-US" sz="1050" i="1" dirty="0" err="1">
                <a:latin typeface="Arial"/>
                <a:cs typeface="Arial"/>
              </a:rPr>
              <a:t>Scientometrics</a:t>
            </a:r>
            <a:r>
              <a:rPr lang="en-US" sz="1050" dirty="0">
                <a:latin typeface="Arial"/>
                <a:cs typeface="Arial"/>
              </a:rPr>
              <a:t> 111, no. 3 (2017): 1733-1749.</a:t>
            </a:r>
            <a:endParaRPr lang="ko-KR" dirty="0"/>
          </a:p>
        </p:txBody>
      </p:sp>
      <p:pic>
        <p:nvPicPr>
          <p:cNvPr id="3" name="그림 4" descr="스크린샷이(가) 표시된 사진&#10;&#10;매우 높은 신뢰도로 생성된 설명">
            <a:extLst>
              <a:ext uri="{FF2B5EF4-FFF2-40B4-BE49-F238E27FC236}">
                <a16:creationId xmlns:a16="http://schemas.microsoft.com/office/drawing/2014/main" id="{1A6FB18F-C628-4C37-97ED-51FF6D6CFC41}"/>
              </a:ext>
            </a:extLst>
          </p:cNvPr>
          <p:cNvPicPr>
            <a:picLocks noChangeAspect="1"/>
          </p:cNvPicPr>
          <p:nvPr/>
        </p:nvPicPr>
        <p:blipFill>
          <a:blip r:embed="rId2"/>
          <a:stretch>
            <a:fillRect/>
          </a:stretch>
        </p:blipFill>
        <p:spPr>
          <a:xfrm>
            <a:off x="1337022" y="552682"/>
            <a:ext cx="6325880" cy="3639527"/>
          </a:xfrm>
          <a:prstGeom prst="rect">
            <a:avLst/>
          </a:prstGeom>
          <a:ln>
            <a:solidFill>
              <a:schemeClr val="tx1"/>
            </a:solidFill>
          </a:ln>
        </p:spPr>
      </p:pic>
      <p:sp>
        <p:nvSpPr>
          <p:cNvPr id="9" name="TextBox 8">
            <a:extLst>
              <a:ext uri="{FF2B5EF4-FFF2-40B4-BE49-F238E27FC236}">
                <a16:creationId xmlns:a16="http://schemas.microsoft.com/office/drawing/2014/main" id="{9B910E6F-AF4F-4CD2-8ADB-C356C34E3DCA}"/>
              </a:ext>
            </a:extLst>
          </p:cNvPr>
          <p:cNvSpPr txBox="1"/>
          <p:nvPr/>
        </p:nvSpPr>
        <p:spPr>
          <a:xfrm>
            <a:off x="991241" y="4535499"/>
            <a:ext cx="7289193" cy="132343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Tx/>
              <a:buChar char="-"/>
            </a:pPr>
            <a:r>
              <a:rPr lang="en-US" altLang="ko-KR" sz="1600" dirty="0">
                <a:ea typeface="맑은 고딕"/>
              </a:rPr>
              <a:t>Argument: We can basically identify successful scientific communities which produced Nobel Prize winners in terms of doctoral mentor-mentee relationships.</a:t>
            </a:r>
          </a:p>
          <a:p>
            <a:pPr marL="285750" indent="-285750">
              <a:buFontTx/>
              <a:buChar char="-"/>
            </a:pPr>
            <a:endParaRPr lang="en-US" altLang="ko-KR" sz="1600" dirty="0">
              <a:ea typeface="맑은 고딕"/>
            </a:endParaRPr>
          </a:p>
          <a:p>
            <a:pPr marL="285750" indent="-285750">
              <a:buFontTx/>
              <a:buChar char="-"/>
            </a:pPr>
            <a:r>
              <a:rPr lang="en-US" altLang="ko-KR" sz="1600" dirty="0">
                <a:ea typeface="맑은 고딕"/>
              </a:rPr>
              <a:t>This piece only focuses on network structure of Nobel Prize winners. </a:t>
            </a:r>
          </a:p>
        </p:txBody>
      </p:sp>
    </p:spTree>
    <p:extLst>
      <p:ext uri="{BB962C8B-B14F-4D97-AF65-F5344CB8AC3E}">
        <p14:creationId xmlns:p14="http://schemas.microsoft.com/office/powerpoint/2010/main" val="192085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3566" y="4259544"/>
            <a:ext cx="7416868" cy="338554"/>
          </a:xfrm>
          <a:prstGeom prst="rect">
            <a:avLst/>
          </a:prstGeom>
          <a:noFill/>
        </p:spPr>
        <p:txBody>
          <a:bodyPr wrap="square" rtlCol="0" anchor="t">
            <a:spAutoFit/>
          </a:bodyPr>
          <a:lstStyle/>
          <a:p>
            <a:pPr marL="285750" indent="-285750">
              <a:buFontTx/>
              <a:buChar char="-"/>
            </a:pPr>
            <a:endParaRPr lang="en-US" sz="1600" dirty="0">
              <a:ea typeface="맑은 고딕"/>
            </a:endParaRPr>
          </a:p>
        </p:txBody>
      </p:sp>
      <p:sp>
        <p:nvSpPr>
          <p:cNvPr id="2" name="직사각형 1"/>
          <p:cNvSpPr/>
          <p:nvPr/>
        </p:nvSpPr>
        <p:spPr>
          <a:xfrm>
            <a:off x="537437" y="6199832"/>
            <a:ext cx="8580782" cy="415498"/>
          </a:xfrm>
          <a:prstGeom prst="rect">
            <a:avLst/>
          </a:prstGeom>
        </p:spPr>
        <p:txBody>
          <a:bodyPr wrap="square" anchor="t">
            <a:spAutoFit/>
          </a:bodyPr>
          <a:lstStyle/>
          <a:p>
            <a:r>
              <a:rPr lang="en-US" sz="1050" dirty="0" err="1">
                <a:latin typeface="Arial"/>
                <a:cs typeface="Arial"/>
              </a:rPr>
              <a:t>Chariker</a:t>
            </a:r>
            <a:r>
              <a:rPr lang="en-US" sz="1050" dirty="0">
                <a:latin typeface="Arial"/>
                <a:cs typeface="Arial"/>
              </a:rPr>
              <a:t>, Julia H., </a:t>
            </a:r>
            <a:r>
              <a:rPr lang="en-US" sz="1050" dirty="0" err="1">
                <a:latin typeface="Arial"/>
                <a:cs typeface="Arial"/>
              </a:rPr>
              <a:t>Yihang</a:t>
            </a:r>
            <a:r>
              <a:rPr lang="en-US" sz="1050" dirty="0">
                <a:latin typeface="Arial"/>
                <a:cs typeface="Arial"/>
              </a:rPr>
              <a:t> Zhang, John R. Pani, and Eric C. </a:t>
            </a:r>
            <a:r>
              <a:rPr lang="en-US" sz="1050" dirty="0" err="1">
                <a:latin typeface="Arial"/>
                <a:cs typeface="Arial"/>
              </a:rPr>
              <a:t>Rouchka</a:t>
            </a:r>
            <a:r>
              <a:rPr lang="en-US" sz="1050" dirty="0">
                <a:latin typeface="Arial"/>
                <a:cs typeface="Arial"/>
              </a:rPr>
              <a:t>. "Identification of successful mentoring communities using network-based analysis of mentor–mentee relationships across Nobel laureates." </a:t>
            </a:r>
            <a:r>
              <a:rPr lang="en-US" sz="1050" i="1" dirty="0" err="1">
                <a:latin typeface="Arial"/>
                <a:cs typeface="Arial"/>
              </a:rPr>
              <a:t>Scientometrics</a:t>
            </a:r>
            <a:r>
              <a:rPr lang="en-US" sz="1050" dirty="0">
                <a:latin typeface="Arial"/>
                <a:cs typeface="Arial"/>
              </a:rPr>
              <a:t> 111, no. 3 (2017): 1733-1749.</a:t>
            </a:r>
            <a:endParaRPr lang="ko-KR" dirty="0"/>
          </a:p>
        </p:txBody>
      </p:sp>
      <p:sp>
        <p:nvSpPr>
          <p:cNvPr id="9" name="TextBox 8">
            <a:extLst>
              <a:ext uri="{FF2B5EF4-FFF2-40B4-BE49-F238E27FC236}">
                <a16:creationId xmlns:a16="http://schemas.microsoft.com/office/drawing/2014/main" id="{9B910E6F-AF4F-4CD2-8ADB-C356C34E3DCA}"/>
              </a:ext>
            </a:extLst>
          </p:cNvPr>
          <p:cNvSpPr txBox="1"/>
          <p:nvPr/>
        </p:nvSpPr>
        <p:spPr>
          <a:xfrm>
            <a:off x="863566" y="464945"/>
            <a:ext cx="7275882" cy="649408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Tx/>
              <a:buChar char="-"/>
            </a:pPr>
            <a:r>
              <a:rPr lang="en-US" altLang="ko-KR" sz="1600" dirty="0">
                <a:ea typeface="맑은 고딕"/>
              </a:rPr>
              <a:t>Sociological background</a:t>
            </a:r>
          </a:p>
          <a:p>
            <a:pPr marL="742950" lvl="1" indent="-285750">
              <a:buFont typeface="Arial" panose="020B0604020202020204" pitchFamily="34" charset="0"/>
              <a:buChar char="•"/>
            </a:pPr>
            <a:r>
              <a:rPr lang="en-US" altLang="ko-KR" sz="1600" dirty="0">
                <a:ea typeface="맑은 고딕"/>
              </a:rPr>
              <a:t>Zuckerman (1977): “pattern of assortative collaboration”  </a:t>
            </a:r>
          </a:p>
          <a:p>
            <a:pPr marL="285750" indent="-285750">
              <a:buFontTx/>
              <a:buChar char="-"/>
            </a:pPr>
            <a:endParaRPr lang="en-US" altLang="ko-KR" sz="1600" dirty="0">
              <a:ea typeface="맑은 고딕"/>
            </a:endParaRPr>
          </a:p>
          <a:p>
            <a:pPr marL="285750" indent="-285750">
              <a:buFontTx/>
              <a:buChar char="-"/>
            </a:pPr>
            <a:r>
              <a:rPr lang="en-US" altLang="ko-KR" sz="1600" dirty="0">
                <a:ea typeface="맑은 고딕"/>
              </a:rPr>
              <a:t>Data:</a:t>
            </a:r>
            <a:r>
              <a:rPr lang="ko-KR" altLang="en-US" sz="1600" dirty="0">
                <a:ea typeface="맑은 고딕"/>
              </a:rPr>
              <a:t> </a:t>
            </a:r>
            <a:r>
              <a:rPr lang="en-US" altLang="ko-KR" sz="1600" dirty="0">
                <a:ea typeface="맑은 고딕"/>
              </a:rPr>
              <a:t>The academic family tree</a:t>
            </a:r>
          </a:p>
          <a:p>
            <a:pPr marL="742950" lvl="1" indent="-285750">
              <a:buFont typeface="Arial" panose="020B0604020202020204" pitchFamily="34" charset="0"/>
              <a:buChar char="•"/>
            </a:pPr>
            <a:r>
              <a:rPr lang="en-US" altLang="ko-KR" sz="1600" dirty="0">
                <a:ea typeface="맑은 고딕"/>
              </a:rPr>
              <a:t>As of 2015. The original data has 114,949 individuals with 484 Nobel Prize winners</a:t>
            </a: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r>
              <a:rPr lang="en-US" altLang="ko-KR" sz="1600" dirty="0">
                <a:ea typeface="맑은 고딕"/>
              </a:rPr>
              <a:t>The data was restricted to the strongly connected components with 57,831 individuals (402 Nobel laureates) </a:t>
            </a: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r>
              <a:rPr lang="en-US" altLang="ko-KR" sz="1600" dirty="0">
                <a:ea typeface="맑은 고딕"/>
              </a:rPr>
              <a:t>Focusing on chemistry, physics, physiology, medicine. Peace, economics, literature were not included.</a:t>
            </a:r>
          </a:p>
          <a:p>
            <a:endParaRPr lang="en-US" altLang="ko-KR" sz="1600" dirty="0">
              <a:ea typeface="맑은 고딕"/>
            </a:endParaRPr>
          </a:p>
          <a:p>
            <a:pPr marL="285750" indent="-285750">
              <a:buFontTx/>
              <a:buChar char="-"/>
            </a:pPr>
            <a:r>
              <a:rPr lang="en-US" altLang="ko-KR" sz="1600" dirty="0">
                <a:ea typeface="맑은 고딕"/>
              </a:rPr>
              <a:t>Method</a:t>
            </a:r>
          </a:p>
          <a:p>
            <a:pPr marL="742950" lvl="1" indent="-285750">
              <a:buFont typeface="Arial" panose="020B0604020202020204" pitchFamily="34" charset="0"/>
              <a:buChar char="•"/>
            </a:pPr>
            <a:r>
              <a:rPr lang="en-US" altLang="ko-KR" sz="1600" dirty="0">
                <a:ea typeface="맑은 고딕"/>
              </a:rPr>
              <a:t>Rejected ERGM, community detection, and main path analysis</a:t>
            </a: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r>
              <a:rPr lang="en-US" altLang="ko-KR" sz="1600" dirty="0">
                <a:ea typeface="맑은 고딕"/>
              </a:rPr>
              <a:t>Random permutation using C++ to generate topologically same network to calculate p-value (did not fully understand it).</a:t>
            </a:r>
          </a:p>
          <a:p>
            <a:pPr lvl="1"/>
            <a:endParaRPr lang="en-US" altLang="ko-KR" sz="1600" dirty="0">
              <a:ea typeface="맑은 고딕"/>
            </a:endParaRPr>
          </a:p>
          <a:p>
            <a:pPr marL="742950" lvl="1" indent="-285750">
              <a:buFont typeface="Arial" panose="020B0604020202020204" pitchFamily="34" charset="0"/>
              <a:buChar char="•"/>
            </a:pPr>
            <a:r>
              <a:rPr lang="en-US" altLang="ko-KR" sz="1600" dirty="0">
                <a:ea typeface="맑은 고딕"/>
              </a:rPr>
              <a:t>Negative binomial regression + zero inflated model to take into account zero outcomes (of Nobel prize winners in a graph)</a:t>
            </a:r>
          </a:p>
          <a:p>
            <a:pPr lvl="1"/>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r>
              <a:rPr lang="en-US" altLang="ko-KR" sz="1600" dirty="0">
                <a:ea typeface="맑은 고딕"/>
              </a:rPr>
              <a:t>	</a:t>
            </a:r>
          </a:p>
        </p:txBody>
      </p:sp>
    </p:spTree>
    <p:extLst>
      <p:ext uri="{BB962C8B-B14F-4D97-AF65-F5344CB8AC3E}">
        <p14:creationId xmlns:p14="http://schemas.microsoft.com/office/powerpoint/2010/main" val="96985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3566" y="4259544"/>
            <a:ext cx="7416868" cy="338554"/>
          </a:xfrm>
          <a:prstGeom prst="rect">
            <a:avLst/>
          </a:prstGeom>
          <a:noFill/>
        </p:spPr>
        <p:txBody>
          <a:bodyPr wrap="square" rtlCol="0" anchor="t">
            <a:spAutoFit/>
          </a:bodyPr>
          <a:lstStyle/>
          <a:p>
            <a:pPr marL="285750" indent="-285750">
              <a:buFontTx/>
              <a:buChar char="-"/>
            </a:pPr>
            <a:endParaRPr lang="en-US" sz="1600" dirty="0">
              <a:ea typeface="맑은 고딕"/>
            </a:endParaRPr>
          </a:p>
        </p:txBody>
      </p:sp>
      <p:sp>
        <p:nvSpPr>
          <p:cNvPr id="2" name="직사각형 1"/>
          <p:cNvSpPr/>
          <p:nvPr/>
        </p:nvSpPr>
        <p:spPr>
          <a:xfrm>
            <a:off x="537437" y="6199832"/>
            <a:ext cx="8580782" cy="415498"/>
          </a:xfrm>
          <a:prstGeom prst="rect">
            <a:avLst/>
          </a:prstGeom>
        </p:spPr>
        <p:txBody>
          <a:bodyPr wrap="square" anchor="t">
            <a:spAutoFit/>
          </a:bodyPr>
          <a:lstStyle/>
          <a:p>
            <a:r>
              <a:rPr lang="en-US" sz="1050" dirty="0" err="1">
                <a:latin typeface="Arial"/>
                <a:cs typeface="Arial"/>
              </a:rPr>
              <a:t>Chariker</a:t>
            </a:r>
            <a:r>
              <a:rPr lang="en-US" sz="1050" dirty="0">
                <a:latin typeface="Arial"/>
                <a:cs typeface="Arial"/>
              </a:rPr>
              <a:t>, Julia H., </a:t>
            </a:r>
            <a:r>
              <a:rPr lang="en-US" sz="1050" dirty="0" err="1">
                <a:latin typeface="Arial"/>
                <a:cs typeface="Arial"/>
              </a:rPr>
              <a:t>Yihang</a:t>
            </a:r>
            <a:r>
              <a:rPr lang="en-US" sz="1050" dirty="0">
                <a:latin typeface="Arial"/>
                <a:cs typeface="Arial"/>
              </a:rPr>
              <a:t> Zhang, John R. Pani, and Eric C. </a:t>
            </a:r>
            <a:r>
              <a:rPr lang="en-US" sz="1050" dirty="0" err="1">
                <a:latin typeface="Arial"/>
                <a:cs typeface="Arial"/>
              </a:rPr>
              <a:t>Rouchka</a:t>
            </a:r>
            <a:r>
              <a:rPr lang="en-US" sz="1050" dirty="0">
                <a:latin typeface="Arial"/>
                <a:cs typeface="Arial"/>
              </a:rPr>
              <a:t>. "Identification of successful mentoring communities using network-based analysis of mentor–mentee relationships across Nobel laureates." </a:t>
            </a:r>
            <a:r>
              <a:rPr lang="en-US" sz="1050" i="1" dirty="0" err="1">
                <a:latin typeface="Arial"/>
                <a:cs typeface="Arial"/>
              </a:rPr>
              <a:t>Scientometrics</a:t>
            </a:r>
            <a:r>
              <a:rPr lang="en-US" sz="1050" dirty="0">
                <a:latin typeface="Arial"/>
                <a:cs typeface="Arial"/>
              </a:rPr>
              <a:t> 111, no. 3 (2017): 1733-1749.</a:t>
            </a:r>
            <a:endParaRPr lang="ko-KR" dirty="0"/>
          </a:p>
        </p:txBody>
      </p:sp>
      <p:sp>
        <p:nvSpPr>
          <p:cNvPr id="5" name="TextBox 4">
            <a:extLst>
              <a:ext uri="{FF2B5EF4-FFF2-40B4-BE49-F238E27FC236}">
                <a16:creationId xmlns:a16="http://schemas.microsoft.com/office/drawing/2014/main" id="{9284D01B-CBC3-43FE-9A5E-6C45C0CA2498}"/>
              </a:ext>
            </a:extLst>
          </p:cNvPr>
          <p:cNvSpPr txBox="1"/>
          <p:nvPr/>
        </p:nvSpPr>
        <p:spPr>
          <a:xfrm>
            <a:off x="863566" y="464945"/>
            <a:ext cx="7275882" cy="206210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Tx/>
              <a:buChar char="-"/>
            </a:pPr>
            <a:r>
              <a:rPr lang="en-US" altLang="ko-KR" sz="1600" dirty="0">
                <a:ea typeface="맑은 고딕"/>
              </a:rPr>
              <a:t>For visualization, the network was again restricted to the individuals who have more or equal to 4 prize winners in their family trees and at least 1 Nobel laureate descendants (the 99</a:t>
            </a:r>
            <a:r>
              <a:rPr lang="en-US" altLang="ko-KR" sz="1600" baseline="30000" dirty="0">
                <a:ea typeface="맑은 고딕"/>
              </a:rPr>
              <a:t>th</a:t>
            </a:r>
            <a:r>
              <a:rPr lang="en-US" altLang="ko-KR" sz="1600" dirty="0">
                <a:ea typeface="맑은 고딕"/>
              </a:rPr>
              <a:t> percent quantile) </a:t>
            </a:r>
          </a:p>
          <a:p>
            <a:pPr lvl="1"/>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pPr marL="742950" lvl="1" indent="-285750">
              <a:buFont typeface="Arial" panose="020B0604020202020204" pitchFamily="34" charset="0"/>
              <a:buChar char="•"/>
            </a:pPr>
            <a:endParaRPr lang="en-US" altLang="ko-KR" sz="1600" dirty="0">
              <a:ea typeface="맑은 고딕"/>
            </a:endParaRPr>
          </a:p>
          <a:p>
            <a:r>
              <a:rPr lang="en-US" altLang="ko-KR" sz="1600" dirty="0">
                <a:ea typeface="맑은 고딕"/>
              </a:rPr>
              <a:t>	</a:t>
            </a:r>
          </a:p>
        </p:txBody>
      </p:sp>
      <p:pic>
        <p:nvPicPr>
          <p:cNvPr id="3" name="그림 2">
            <a:extLst>
              <a:ext uri="{FF2B5EF4-FFF2-40B4-BE49-F238E27FC236}">
                <a16:creationId xmlns:a16="http://schemas.microsoft.com/office/drawing/2014/main" id="{59805DF2-FB11-4815-8D25-156BD404ACB5}"/>
              </a:ext>
            </a:extLst>
          </p:cNvPr>
          <p:cNvPicPr>
            <a:picLocks noChangeAspect="1"/>
          </p:cNvPicPr>
          <p:nvPr/>
        </p:nvPicPr>
        <p:blipFill>
          <a:blip r:embed="rId2"/>
          <a:stretch>
            <a:fillRect/>
          </a:stretch>
        </p:blipFill>
        <p:spPr>
          <a:xfrm>
            <a:off x="1357246" y="1495996"/>
            <a:ext cx="6782202" cy="3374017"/>
          </a:xfrm>
          <a:prstGeom prst="rect">
            <a:avLst/>
          </a:prstGeom>
          <a:ln>
            <a:solidFill>
              <a:schemeClr val="tx1"/>
            </a:solidFill>
          </a:ln>
        </p:spPr>
      </p:pic>
    </p:spTree>
    <p:extLst>
      <p:ext uri="{BB962C8B-B14F-4D97-AF65-F5344CB8AC3E}">
        <p14:creationId xmlns:p14="http://schemas.microsoft.com/office/powerpoint/2010/main" val="327050120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1083</Words>
  <Application>Microsoft Office PowerPoint</Application>
  <PresentationFormat>화면 슬라이드 쇼(4:3)</PresentationFormat>
  <Paragraphs>97</Paragraphs>
  <Slides>13</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13</vt:i4>
      </vt:variant>
    </vt:vector>
  </HeadingPairs>
  <TitlesOfParts>
    <vt:vector size="17" baseType="lpstr">
      <vt:lpstr>맑은 고딕</vt:lpstr>
      <vt:lpstr>Arial</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Donghyun Kang</dc:creator>
  <cp:lastModifiedBy>Donghyun Kang</cp:lastModifiedBy>
  <cp:revision>368</cp:revision>
  <dcterms:created xsi:type="dcterms:W3CDTF">2012-07-30T17:18:39Z</dcterms:created>
  <dcterms:modified xsi:type="dcterms:W3CDTF">2019-04-04T17:54:49Z</dcterms:modified>
</cp:coreProperties>
</file>