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3" r:id="rId8"/>
    <p:sldId id="266" r:id="rId9"/>
    <p:sldId id="267" r:id="rId10"/>
    <p:sldId id="268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hyun Kang" initials="DK" lastIdx="5" clrIdx="0">
    <p:extLst>
      <p:ext uri="{19B8F6BF-5375-455C-9EA6-DF929625EA0E}">
        <p15:presenceInfo xmlns:p15="http://schemas.microsoft.com/office/powerpoint/2012/main" userId="Donghyun K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75" d="100"/>
          <a:sy n="75" d="100"/>
        </p:scale>
        <p:origin x="70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974" y="2716696"/>
            <a:ext cx="663934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dirty="0"/>
              <a:t>Literature review for</a:t>
            </a:r>
          </a:p>
          <a:p>
            <a:pPr algn="ctr"/>
            <a:r>
              <a:rPr lang="en-US" sz="3200" dirty="0"/>
              <a:t>the </a:t>
            </a:r>
            <a:r>
              <a:rPr lang="en-US" altLang="ko-KR" sz="3200" dirty="0" err="1">
                <a:ea typeface="맑은 고딕"/>
              </a:rPr>
              <a:t>NeuroTree</a:t>
            </a:r>
            <a:r>
              <a:rPr lang="ko-KR" altLang="en-US" sz="3200" dirty="0">
                <a:ea typeface="맑은 고딕"/>
              </a:rPr>
              <a:t> </a:t>
            </a:r>
            <a:r>
              <a:rPr lang="en-US" sz="3200" dirty="0"/>
              <a:t>project</a:t>
            </a:r>
            <a:endParaRPr lang="en-US" sz="3200" dirty="0">
              <a:ea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7791" y="5420139"/>
            <a:ext cx="251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Donghyun</a:t>
            </a:r>
            <a:r>
              <a:rPr lang="en-US" dirty="0"/>
              <a:t> Kang</a:t>
            </a:r>
          </a:p>
        </p:txBody>
      </p:sp>
    </p:spTree>
    <p:extLst>
      <p:ext uri="{BB962C8B-B14F-4D97-AF65-F5344CB8AC3E}">
        <p14:creationId xmlns:p14="http://schemas.microsoft.com/office/powerpoint/2010/main" val="422578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7437" y="6199832"/>
            <a:ext cx="8580782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50" dirty="0" err="1">
                <a:latin typeface="Arial"/>
                <a:cs typeface="Arial"/>
              </a:rPr>
              <a:t>Chariker</a:t>
            </a:r>
            <a:r>
              <a:rPr lang="en-US" sz="1050" dirty="0">
                <a:latin typeface="Arial"/>
                <a:cs typeface="Arial"/>
              </a:rPr>
              <a:t>, Julia H., </a:t>
            </a:r>
            <a:r>
              <a:rPr lang="en-US" sz="1050" dirty="0" err="1">
                <a:latin typeface="Arial"/>
                <a:cs typeface="Arial"/>
              </a:rPr>
              <a:t>Yihang</a:t>
            </a:r>
            <a:r>
              <a:rPr lang="en-US" sz="1050" dirty="0">
                <a:latin typeface="Arial"/>
                <a:cs typeface="Arial"/>
              </a:rPr>
              <a:t> Zhang, John R. Pani, and Eric C. </a:t>
            </a:r>
            <a:r>
              <a:rPr lang="en-US" sz="1050" dirty="0" err="1">
                <a:latin typeface="Arial"/>
                <a:cs typeface="Arial"/>
              </a:rPr>
              <a:t>Rouchka</a:t>
            </a:r>
            <a:r>
              <a:rPr lang="en-US" sz="1050" dirty="0">
                <a:latin typeface="Arial"/>
                <a:cs typeface="Arial"/>
              </a:rPr>
              <a:t>. "Identification of successful mentoring communities using network-based analysis of mentor–mentee relationships across Nobel laureates." </a:t>
            </a:r>
            <a:r>
              <a:rPr lang="en-US" sz="1050" i="1" dirty="0" err="1">
                <a:latin typeface="Arial"/>
                <a:cs typeface="Arial"/>
              </a:rPr>
              <a:t>Scientometrics</a:t>
            </a:r>
            <a:r>
              <a:rPr lang="en-US" sz="1050" dirty="0">
                <a:latin typeface="Arial"/>
                <a:cs typeface="Arial"/>
              </a:rPr>
              <a:t> 111, no. 3 (2017): 1733-1749.</a:t>
            </a:r>
            <a:endParaRPr 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4D01B-CBC3-43FE-9A5E-6C45C0CA2498}"/>
              </a:ext>
            </a:extLst>
          </p:cNvPr>
          <p:cNvSpPr txBox="1"/>
          <p:nvPr/>
        </p:nvSpPr>
        <p:spPr>
          <a:xfrm>
            <a:off x="863566" y="464945"/>
            <a:ext cx="7275882" cy="30469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ea typeface="맑은 고딕"/>
              </a:rPr>
              <a:t>When all non-Nobel laureates were removed, 142 individuals have at least one connection with each other. The heterogeneity of fields are measured by eq. (1) on p. 1738. (maybe IQV would be a better measure…)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ea typeface="맑은 고딕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ea typeface="맑은 고딕"/>
              </a:rPr>
              <a:t>The result shows a significant positive relation between heterogeneity and the number of Nobel Laureates in subgraphs.</a:t>
            </a:r>
          </a:p>
          <a:p>
            <a:endParaRPr lang="en-US" altLang="ko-KR" sz="1600" dirty="0">
              <a:ea typeface="맑은 고딕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ea typeface="맑은 고딕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ea typeface="맑은 고딕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ea typeface="맑은 고딕"/>
            </a:endParaRPr>
          </a:p>
          <a:p>
            <a:r>
              <a:rPr lang="en-US" altLang="ko-KR" sz="1600" dirty="0">
                <a:ea typeface="맑은 고딕"/>
              </a:rPr>
              <a:t>	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8DE838-51C0-469E-9EEE-CBC6A6E4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04" y="2352384"/>
            <a:ext cx="5414792" cy="3667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05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7437" y="6199832"/>
            <a:ext cx="8580782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Malmgren, R. Dean, Julio M. Ottino, and Luís A. Nunes Amaral. "The role of mentorship in protégé performance." </a:t>
            </a:r>
            <a:r>
              <a:rPr lang="en-US" sz="1050" i="1" dirty="0">
                <a:latin typeface="Arial"/>
                <a:cs typeface="Arial"/>
              </a:rPr>
              <a:t>Nature</a:t>
            </a:r>
            <a:r>
              <a:rPr lang="en-US" sz="1050" dirty="0">
                <a:latin typeface="Arial"/>
                <a:cs typeface="Arial"/>
              </a:rPr>
              <a:t> 465, no. 7298 (2010): 622.</a:t>
            </a:r>
            <a:endParaRPr lang="ko-KR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7C8E00FC-F77E-478F-9802-55B3B4036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97" y="971054"/>
            <a:ext cx="6181805" cy="19112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492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566" y="4259544"/>
            <a:ext cx="7416868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ea typeface="맑은 고딕"/>
              </a:rPr>
              <a:t>The first article should be cited when we use </a:t>
            </a:r>
            <a:r>
              <a:rPr lang="en-US" sz="1600" dirty="0" err="1">
                <a:ea typeface="맑은 고딕"/>
              </a:rPr>
              <a:t>NeuroTree</a:t>
            </a:r>
            <a:r>
              <a:rPr lang="en-US" sz="1600" dirty="0">
                <a:ea typeface="맑은 고딕"/>
              </a:rPr>
              <a:t> data.</a:t>
            </a:r>
            <a:endParaRPr lang="ko-KR" dirty="0"/>
          </a:p>
          <a:p>
            <a:pPr marL="285750" indent="-285750">
              <a:buChar char="-"/>
            </a:pPr>
            <a:endParaRPr lang="en-US" sz="1600" dirty="0">
              <a:ea typeface="맑은 고딕"/>
            </a:endParaRPr>
          </a:p>
          <a:p>
            <a:pPr marL="285750" indent="-285750">
              <a:buChar char="-"/>
            </a:pPr>
            <a:r>
              <a:rPr lang="en-US" sz="1600" dirty="0">
                <a:ea typeface="맑은 고딕"/>
              </a:rPr>
              <a:t>We can see that that size of data grew a lot comparing to the time when the data was first published. </a:t>
            </a:r>
          </a:p>
          <a:p>
            <a:pPr marL="285750" indent="-285750">
              <a:buChar char="-"/>
            </a:pPr>
            <a:endParaRPr lang="en-US" sz="1600" dirty="0">
              <a:ea typeface="맑은 고딕"/>
            </a:endParaRPr>
          </a:p>
          <a:p>
            <a:pPr marL="285750" indent="-285750">
              <a:buChar char="-"/>
            </a:pPr>
            <a:r>
              <a:rPr lang="en-US" sz="1600" dirty="0">
                <a:ea typeface="맑은 고딕"/>
              </a:rPr>
              <a:t>I decided to check the articles citing this piece. </a:t>
            </a:r>
          </a:p>
          <a:p>
            <a:pPr marL="285750" indent="-285750">
              <a:buChar char="-"/>
            </a:pPr>
            <a:endParaRPr lang="en-US" sz="1600" dirty="0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48748" y="6209437"/>
            <a:ext cx="8580782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David, Stephen V., and Benjamin Y. Hayden. "</a:t>
            </a:r>
            <a:r>
              <a:rPr lang="en-US" sz="1050" dirty="0" err="1">
                <a:latin typeface="Arial"/>
                <a:cs typeface="Arial"/>
              </a:rPr>
              <a:t>Neurotree</a:t>
            </a:r>
            <a:r>
              <a:rPr lang="en-US" sz="1050" dirty="0">
                <a:latin typeface="Arial"/>
                <a:cs typeface="Arial"/>
              </a:rPr>
              <a:t>: A collaborative, graphical database of the academic genealogy of neuroscience." </a:t>
            </a:r>
            <a:r>
              <a:rPr lang="en-US" sz="1050" i="1" dirty="0" err="1">
                <a:latin typeface="Arial"/>
                <a:cs typeface="Arial"/>
              </a:rPr>
              <a:t>PloS</a:t>
            </a:r>
            <a:r>
              <a:rPr lang="en-US" sz="1050" i="1" dirty="0">
                <a:latin typeface="Arial"/>
                <a:cs typeface="Arial"/>
              </a:rPr>
              <a:t> one</a:t>
            </a:r>
            <a:r>
              <a:rPr lang="en-US" sz="1050" dirty="0">
                <a:latin typeface="Arial"/>
                <a:cs typeface="Arial"/>
              </a:rPr>
              <a:t> 7, no. 10 (2012): e46608.</a:t>
            </a:r>
            <a:endParaRPr lang="ko-KR" altLang="en-US" dirty="0"/>
          </a:p>
        </p:txBody>
      </p:sp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F4781DA-9F33-4A22-9D31-2BE034CBF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46" y="359718"/>
            <a:ext cx="6421931" cy="363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566" y="4259544"/>
            <a:ext cx="741686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7437" y="6199832"/>
            <a:ext cx="8580782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50" dirty="0" err="1">
                <a:latin typeface="Arial"/>
                <a:cs typeface="Arial"/>
              </a:rPr>
              <a:t>Lienard</a:t>
            </a:r>
            <a:r>
              <a:rPr lang="en-US" sz="1050" dirty="0">
                <a:latin typeface="Arial"/>
                <a:cs typeface="Arial"/>
              </a:rPr>
              <a:t>, Jean F., </a:t>
            </a:r>
            <a:r>
              <a:rPr lang="en-US" sz="1050" dirty="0" err="1">
                <a:latin typeface="Arial"/>
                <a:cs typeface="Arial"/>
              </a:rPr>
              <a:t>Titipat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Achakulvisut</a:t>
            </a:r>
            <a:r>
              <a:rPr lang="en-US" sz="1050" dirty="0">
                <a:latin typeface="Arial"/>
                <a:cs typeface="Arial"/>
              </a:rPr>
              <a:t>, Daniel E. Acuna, and Stephen V. David. "Intellectual synthesis in mentorship determines success in academic careers." </a:t>
            </a:r>
            <a:r>
              <a:rPr lang="en-US" sz="1050" i="1" dirty="0">
                <a:latin typeface="Arial"/>
                <a:cs typeface="Arial"/>
              </a:rPr>
              <a:t>Nature communications</a:t>
            </a:r>
            <a:r>
              <a:rPr lang="en-US" sz="1050" dirty="0">
                <a:latin typeface="Arial"/>
                <a:cs typeface="Arial"/>
              </a:rPr>
              <a:t> 9, no. 1 (2018): 4840.</a:t>
            </a:r>
            <a:endParaRPr lang="ko-KR" dirty="0"/>
          </a:p>
        </p:txBody>
      </p:sp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2F95B16-BA47-4A76-9976-6DC322A9F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27" y="609096"/>
            <a:ext cx="6450745" cy="30464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0E4177-A4DE-41EA-9CC6-5C89CE1E8687}"/>
              </a:ext>
            </a:extLst>
          </p:cNvPr>
          <p:cNvSpPr txBox="1"/>
          <p:nvPr/>
        </p:nvSpPr>
        <p:spPr>
          <a:xfrm>
            <a:off x="892382" y="4057839"/>
            <a:ext cx="7416868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ea typeface="맑은 고딕"/>
              </a:rPr>
              <a:t>50+ disciplines, 500,000+ life science researchers mainly focusing on the field of neuroscience, linking the genealogy into publication records. </a:t>
            </a:r>
          </a:p>
          <a:p>
            <a:pPr marL="285750" indent="-285750">
              <a:buFontTx/>
              <a:buChar char="-"/>
            </a:pPr>
            <a:endParaRPr lang="en-US" sz="1600" dirty="0">
              <a:ea typeface="맑은 고딕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ea typeface="맑은 고딕"/>
              </a:rPr>
              <a:t>Argument</a:t>
            </a:r>
          </a:p>
          <a:p>
            <a:pPr lvl="1"/>
            <a:r>
              <a:rPr lang="en-US" sz="1600" dirty="0">
                <a:ea typeface="맑은 고딕"/>
              </a:rPr>
              <a:t>*1) Trainees under productive mentor become productive</a:t>
            </a:r>
            <a:endParaRPr lang="en-US" dirty="0">
              <a:ea typeface="맑은 고딕" panose="020F0502020204030204"/>
            </a:endParaRPr>
          </a:p>
          <a:p>
            <a:pPr lvl="1"/>
            <a:r>
              <a:rPr lang="en-US" sz="1600" dirty="0">
                <a:ea typeface="맑은 고딕"/>
              </a:rPr>
              <a:t>* 2) Trainees who successfully synthesize their previous mentor's disparate expertise become successful while maintaining some level of similarity. (related to the theory of weak ties ?)</a:t>
            </a:r>
            <a:endParaRPr lang="en-US" dirty="0" err="1">
              <a:ea typeface="맑은 고딕"/>
            </a:endParaRPr>
          </a:p>
          <a:p>
            <a:pPr marL="285750" indent="-285750">
              <a:buFontTx/>
              <a:buChar char="-"/>
            </a:pPr>
            <a:endParaRPr lang="en-US" sz="1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956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566" y="4259544"/>
            <a:ext cx="741686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7437" y="6199832"/>
            <a:ext cx="8580782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50" dirty="0" err="1">
                <a:latin typeface="Arial"/>
                <a:cs typeface="Arial"/>
              </a:rPr>
              <a:t>Lienard</a:t>
            </a:r>
            <a:r>
              <a:rPr lang="en-US" sz="1050" dirty="0">
                <a:latin typeface="Arial"/>
                <a:cs typeface="Arial"/>
              </a:rPr>
              <a:t>, Jean F., </a:t>
            </a:r>
            <a:r>
              <a:rPr lang="en-US" sz="1050" dirty="0" err="1">
                <a:latin typeface="Arial"/>
                <a:cs typeface="Arial"/>
              </a:rPr>
              <a:t>Titipat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Achakulvisut</a:t>
            </a:r>
            <a:r>
              <a:rPr lang="en-US" sz="1050" dirty="0">
                <a:latin typeface="Arial"/>
                <a:cs typeface="Arial"/>
              </a:rPr>
              <a:t>, Daniel E. Acuna, and Stephen V. David. "Intellectual synthesis in mentorship determines success in academic careers." </a:t>
            </a:r>
            <a:r>
              <a:rPr lang="en-US" sz="1050" i="1" dirty="0">
                <a:latin typeface="Arial"/>
                <a:cs typeface="Arial"/>
              </a:rPr>
              <a:t>Nature communications</a:t>
            </a:r>
            <a:r>
              <a:rPr lang="en-US" sz="1050" dirty="0">
                <a:latin typeface="Arial"/>
                <a:cs typeface="Arial"/>
              </a:rPr>
              <a:t> 9, no. 1 (2018): 4840.</a:t>
            </a:r>
            <a:endParaRPr 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E4177-A4DE-41EA-9CC6-5C89CE1E8687}"/>
              </a:ext>
            </a:extLst>
          </p:cNvPr>
          <p:cNvSpPr txBox="1"/>
          <p:nvPr/>
        </p:nvSpPr>
        <p:spPr>
          <a:xfrm>
            <a:off x="863567" y="580814"/>
            <a:ext cx="7416868" cy="42780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ea typeface="맑은 고딕"/>
              </a:rPr>
              <a:t>Measures based on the triplets (trainees, graduate mentors, postdoctoral mentors) 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lvl="1"/>
            <a:r>
              <a:rPr lang="en-US" sz="1600" b="1" dirty="0">
                <a:ea typeface="맑은 고딕"/>
              </a:rPr>
              <a:t>* Academic proliferation</a:t>
            </a:r>
            <a:r>
              <a:rPr lang="en-US" sz="1600" dirty="0">
                <a:ea typeface="맑은 고딕"/>
              </a:rPr>
              <a:t>: the average number of researchers trained </a:t>
            </a:r>
          </a:p>
          <a:p>
            <a:pPr marL="742950" lvl="1" indent="-285750">
              <a:buFont typeface="Arial"/>
              <a:buChar char="•"/>
            </a:pPr>
            <a:endParaRPr lang="en-US" sz="1600" dirty="0">
              <a:ea typeface="맑은 고딕"/>
            </a:endParaRPr>
          </a:p>
          <a:p>
            <a:pPr lvl="1"/>
            <a:r>
              <a:rPr lang="en-US" sz="1600" b="1" dirty="0">
                <a:ea typeface="맑은 고딕"/>
              </a:rPr>
              <a:t>* The similarity of intellectual output</a:t>
            </a:r>
            <a:r>
              <a:rPr lang="en-US" sz="1600" dirty="0">
                <a:ea typeface="맑은 고딕"/>
              </a:rPr>
              <a:t>: based on the term-document frequency matrix drawing upon non-coauthored paper before the end of postdoc training, a latent semantic analysis (basically PCA) was performed. The cosine distances of the averaged vector between pairs of scientists were computed. </a:t>
            </a:r>
          </a:p>
          <a:p>
            <a:pPr lvl="1"/>
            <a:endParaRPr lang="en-US" sz="1600" dirty="0">
              <a:ea typeface="맑은 고딕"/>
            </a:endParaRPr>
          </a:p>
          <a:p>
            <a:pPr marL="285750" indent="-285750">
              <a:buChar char="-"/>
            </a:pPr>
            <a:r>
              <a:rPr lang="en-US" sz="1600" dirty="0">
                <a:ea typeface="맑은 고딕"/>
              </a:rPr>
              <a:t>Missing date inference</a:t>
            </a:r>
          </a:p>
          <a:p>
            <a:pPr lvl="1"/>
            <a:r>
              <a:rPr lang="en-US" sz="1600" dirty="0">
                <a:ea typeface="맑은 고딕"/>
              </a:rPr>
              <a:t>* p. 10. Check the method section to infer the missing end and the start date of training.  </a:t>
            </a:r>
          </a:p>
          <a:p>
            <a:pPr marL="742950" lvl="1" indent="-285750">
              <a:buChar char="-"/>
            </a:pPr>
            <a:endParaRPr lang="en-US" sz="1600" dirty="0">
              <a:ea typeface="맑은 고딕"/>
            </a:endParaRPr>
          </a:p>
          <a:p>
            <a:pPr marL="285750" indent="-285750">
              <a:buChar char="-"/>
            </a:pPr>
            <a:endParaRPr lang="en-US" sz="1600" dirty="0">
              <a:ea typeface="맑은 고딕"/>
            </a:endParaRPr>
          </a:p>
          <a:p>
            <a:pPr marL="285750" indent="-285750">
              <a:buChar char="-"/>
            </a:pPr>
            <a:endParaRPr lang="en-US" sz="1600" dirty="0">
              <a:ea typeface="맑은 고딕"/>
            </a:endParaRPr>
          </a:p>
          <a:p>
            <a:pPr marL="285750" indent="-285750">
              <a:buChar char="-"/>
            </a:pPr>
            <a:endParaRPr lang="en-US" sz="1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542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566" y="4259544"/>
            <a:ext cx="741686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7437" y="6199832"/>
            <a:ext cx="8580782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50" dirty="0" err="1">
                <a:latin typeface="Arial"/>
                <a:cs typeface="Arial"/>
              </a:rPr>
              <a:t>Lienard</a:t>
            </a:r>
            <a:r>
              <a:rPr lang="en-US" sz="1050" dirty="0">
                <a:latin typeface="Arial"/>
                <a:cs typeface="Arial"/>
              </a:rPr>
              <a:t>, Jean F., </a:t>
            </a:r>
            <a:r>
              <a:rPr lang="en-US" sz="1050" dirty="0" err="1">
                <a:latin typeface="Arial"/>
                <a:cs typeface="Arial"/>
              </a:rPr>
              <a:t>Titipat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Achakulvisut</a:t>
            </a:r>
            <a:r>
              <a:rPr lang="en-US" sz="1050" dirty="0">
                <a:latin typeface="Arial"/>
                <a:cs typeface="Arial"/>
              </a:rPr>
              <a:t>, Daniel E. Acuna, and Stephen V. David. "Intellectual synthesis in mentorship determines success in academic careers." </a:t>
            </a:r>
            <a:r>
              <a:rPr lang="en-US" sz="1050" i="1" dirty="0">
                <a:latin typeface="Arial"/>
                <a:cs typeface="Arial"/>
              </a:rPr>
              <a:t>Nature communications</a:t>
            </a:r>
            <a:r>
              <a:rPr lang="en-US" sz="1050" dirty="0">
                <a:latin typeface="Arial"/>
                <a:cs typeface="Arial"/>
              </a:rPr>
              <a:t> 9, no. 1 (2018): 4840.</a:t>
            </a:r>
            <a:endParaRPr lang="ko-KR" dirty="0"/>
          </a:p>
        </p:txBody>
      </p:sp>
      <p:pic>
        <p:nvPicPr>
          <p:cNvPr id="6" name="그림 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A4927ADA-8DF6-4D33-8474-D824F7DF1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02" y="440777"/>
            <a:ext cx="6537191" cy="4718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E92C34-77C7-446F-BF2B-E2027EB46680}"/>
              </a:ext>
            </a:extLst>
          </p:cNvPr>
          <p:cNvSpPr txBox="1"/>
          <p:nvPr/>
        </p:nvSpPr>
        <p:spPr>
          <a:xfrm>
            <a:off x="1298602" y="5342323"/>
            <a:ext cx="686376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err="1">
                <a:ea typeface="맑은 고딕"/>
              </a:rPr>
              <a:t>Thought</a:t>
            </a:r>
            <a:r>
              <a:rPr lang="ko-KR" altLang="en-US" sz="1400" dirty="0">
                <a:ea typeface="맑은 고딕"/>
              </a:rPr>
              <a:t>: </a:t>
            </a:r>
            <a:r>
              <a:rPr lang="ko-KR" altLang="en-US" sz="1400" dirty="0" err="1">
                <a:ea typeface="맑은 고딕"/>
              </a:rPr>
              <a:t>Is</a:t>
            </a:r>
            <a:r>
              <a:rPr lang="ko-KR" altLang="en-US" sz="1400" dirty="0">
                <a:ea typeface="맑은 고딕"/>
              </a:rPr>
              <a:t> </a:t>
            </a:r>
            <a:r>
              <a:rPr lang="ko-KR" altLang="en-US" sz="1400" dirty="0" err="1">
                <a:ea typeface="맑은 고딕"/>
              </a:rPr>
              <a:t>the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difference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really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meaningful</a:t>
            </a:r>
            <a:r>
              <a:rPr lang="ko-KR" altLang="en-US" sz="1400" dirty="0">
                <a:ea typeface="맑은 고딕"/>
              </a:rPr>
              <a:t>, </a:t>
            </a:r>
            <a:r>
              <a:rPr lang="ko-KR" altLang="en-US" sz="1400" dirty="0" err="1">
                <a:ea typeface="맑은 고딕"/>
              </a:rPr>
              <a:t>beyond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the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statistical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significance</a:t>
            </a:r>
            <a:r>
              <a:rPr lang="ko-KR" altLang="en-US" sz="1400" dirty="0">
                <a:ea typeface="맑은 고딕"/>
              </a:rPr>
              <a:t>? </a:t>
            </a:r>
          </a:p>
        </p:txBody>
      </p:sp>
    </p:spTree>
    <p:extLst>
      <p:ext uri="{BB962C8B-B14F-4D97-AF65-F5344CB8AC3E}">
        <p14:creationId xmlns:p14="http://schemas.microsoft.com/office/powerpoint/2010/main" val="218317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2F5D51F-4A06-4B95-8DB7-4285CAF46C51}"/>
              </a:ext>
            </a:extLst>
          </p:cNvPr>
          <p:cNvSpPr/>
          <p:nvPr/>
        </p:nvSpPr>
        <p:spPr>
          <a:xfrm>
            <a:off x="537437" y="6199832"/>
            <a:ext cx="8580782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50" dirty="0" err="1">
                <a:latin typeface="Arial"/>
                <a:cs typeface="Arial"/>
              </a:rPr>
              <a:t>Lienard</a:t>
            </a:r>
            <a:r>
              <a:rPr lang="en-US" sz="1050" dirty="0">
                <a:latin typeface="Arial"/>
                <a:cs typeface="Arial"/>
              </a:rPr>
              <a:t>, Jean F., </a:t>
            </a:r>
            <a:r>
              <a:rPr lang="en-US" sz="1050" dirty="0" err="1">
                <a:latin typeface="Arial"/>
                <a:cs typeface="Arial"/>
              </a:rPr>
              <a:t>Titipat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Achakulvisut</a:t>
            </a:r>
            <a:r>
              <a:rPr lang="en-US" sz="1050" dirty="0">
                <a:latin typeface="Arial"/>
                <a:cs typeface="Arial"/>
              </a:rPr>
              <a:t>, Daniel E. Acuna, and Stephen V. David. "Intellectual synthesis in mentorship determines success in academic careers." </a:t>
            </a:r>
            <a:r>
              <a:rPr lang="en-US" sz="1050" i="1" dirty="0">
                <a:latin typeface="Arial"/>
                <a:cs typeface="Arial"/>
              </a:rPr>
              <a:t>Nature communications</a:t>
            </a:r>
            <a:r>
              <a:rPr lang="en-US" sz="1050" dirty="0">
                <a:latin typeface="Arial"/>
                <a:cs typeface="Arial"/>
              </a:rPr>
              <a:t> 9, no. 1 (2018): 4840.</a:t>
            </a:r>
            <a:endParaRPr lang="ko-KR" dirty="0"/>
          </a:p>
        </p:txBody>
      </p:sp>
      <p:pic>
        <p:nvPicPr>
          <p:cNvPr id="10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730323C-E892-43D8-9FFE-CABAB58A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39" y="1132222"/>
            <a:ext cx="7728216" cy="36810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947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566" y="4259544"/>
            <a:ext cx="741686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7437" y="6199832"/>
            <a:ext cx="8580782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50" dirty="0" err="1">
                <a:latin typeface="Arial"/>
                <a:cs typeface="Arial"/>
              </a:rPr>
              <a:t>Chariker</a:t>
            </a:r>
            <a:r>
              <a:rPr lang="en-US" sz="1050" dirty="0">
                <a:latin typeface="Arial"/>
                <a:cs typeface="Arial"/>
              </a:rPr>
              <a:t>, Julia H., </a:t>
            </a:r>
            <a:r>
              <a:rPr lang="en-US" sz="1050" dirty="0" err="1">
                <a:latin typeface="Arial"/>
                <a:cs typeface="Arial"/>
              </a:rPr>
              <a:t>Yihang</a:t>
            </a:r>
            <a:r>
              <a:rPr lang="en-US" sz="1050" dirty="0">
                <a:latin typeface="Arial"/>
                <a:cs typeface="Arial"/>
              </a:rPr>
              <a:t> Zhang, John R. Pani, and Eric C. </a:t>
            </a:r>
            <a:r>
              <a:rPr lang="en-US" sz="1050" dirty="0" err="1">
                <a:latin typeface="Arial"/>
                <a:cs typeface="Arial"/>
              </a:rPr>
              <a:t>Rouchka</a:t>
            </a:r>
            <a:r>
              <a:rPr lang="en-US" sz="1050" dirty="0">
                <a:latin typeface="Arial"/>
                <a:cs typeface="Arial"/>
              </a:rPr>
              <a:t>. "Identification of successful mentoring communities using network-based analysis of mentor–mentee relationships across Nobel laureates." </a:t>
            </a:r>
            <a:r>
              <a:rPr lang="en-US" sz="1050" i="1" dirty="0" err="1">
                <a:latin typeface="Arial"/>
                <a:cs typeface="Arial"/>
              </a:rPr>
              <a:t>Scientometrics</a:t>
            </a:r>
            <a:r>
              <a:rPr lang="en-US" sz="1050" dirty="0">
                <a:latin typeface="Arial"/>
                <a:cs typeface="Arial"/>
              </a:rPr>
              <a:t> 111, no. 3 (2017): 1733-1749.</a:t>
            </a:r>
            <a:endParaRPr lang="ko-KR" dirty="0"/>
          </a:p>
        </p:txBody>
      </p:sp>
      <p:pic>
        <p:nvPicPr>
          <p:cNvPr id="3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A6FB18F-C628-4C37-97ED-51FF6D6CF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022" y="552682"/>
            <a:ext cx="6325880" cy="3639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10E6F-AF4F-4CD2-8ADB-C356C34E3DCA}"/>
              </a:ext>
            </a:extLst>
          </p:cNvPr>
          <p:cNvSpPr txBox="1"/>
          <p:nvPr/>
        </p:nvSpPr>
        <p:spPr>
          <a:xfrm>
            <a:off x="991241" y="4535499"/>
            <a:ext cx="7289193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ea typeface="맑은 고딕"/>
              </a:rPr>
              <a:t>Argument: We can basically identify successful scientific communities which produced Nobel Prize winners in terms of doctoral mentor-mentee relationships.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ea typeface="맑은 고딕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ea typeface="맑은 고딕"/>
              </a:rPr>
              <a:t>This piece only focuses on network structure of Nobel Prize winners. </a:t>
            </a:r>
          </a:p>
        </p:txBody>
      </p:sp>
    </p:spTree>
    <p:extLst>
      <p:ext uri="{BB962C8B-B14F-4D97-AF65-F5344CB8AC3E}">
        <p14:creationId xmlns:p14="http://schemas.microsoft.com/office/powerpoint/2010/main" val="192085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566" y="4259544"/>
            <a:ext cx="741686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7437" y="6199832"/>
            <a:ext cx="8580782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50" dirty="0" err="1">
                <a:latin typeface="Arial"/>
                <a:cs typeface="Arial"/>
              </a:rPr>
              <a:t>Chariker</a:t>
            </a:r>
            <a:r>
              <a:rPr lang="en-US" sz="1050" dirty="0">
                <a:latin typeface="Arial"/>
                <a:cs typeface="Arial"/>
              </a:rPr>
              <a:t>, Julia H., </a:t>
            </a:r>
            <a:r>
              <a:rPr lang="en-US" sz="1050" dirty="0" err="1">
                <a:latin typeface="Arial"/>
                <a:cs typeface="Arial"/>
              </a:rPr>
              <a:t>Yihang</a:t>
            </a:r>
            <a:r>
              <a:rPr lang="en-US" sz="1050" dirty="0">
                <a:latin typeface="Arial"/>
                <a:cs typeface="Arial"/>
              </a:rPr>
              <a:t> Zhang, John R. Pani, and Eric C. </a:t>
            </a:r>
            <a:r>
              <a:rPr lang="en-US" sz="1050" dirty="0" err="1">
                <a:latin typeface="Arial"/>
                <a:cs typeface="Arial"/>
              </a:rPr>
              <a:t>Rouchka</a:t>
            </a:r>
            <a:r>
              <a:rPr lang="en-US" sz="1050" dirty="0">
                <a:latin typeface="Arial"/>
                <a:cs typeface="Arial"/>
              </a:rPr>
              <a:t>. "Identification of successful mentoring communities using network-based analysis of mentor–mentee relationships across Nobel laureates." </a:t>
            </a:r>
            <a:r>
              <a:rPr lang="en-US" sz="1050" i="1" dirty="0" err="1">
                <a:latin typeface="Arial"/>
                <a:cs typeface="Arial"/>
              </a:rPr>
              <a:t>Scientometrics</a:t>
            </a:r>
            <a:r>
              <a:rPr lang="en-US" sz="1050" dirty="0">
                <a:latin typeface="Arial"/>
                <a:cs typeface="Arial"/>
              </a:rPr>
              <a:t> 111, no. 3 (2017): 1733-1749.</a:t>
            </a:r>
            <a:endParaRPr 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10E6F-AF4F-4CD2-8ADB-C356C34E3DCA}"/>
              </a:ext>
            </a:extLst>
          </p:cNvPr>
          <p:cNvSpPr txBox="1"/>
          <p:nvPr/>
        </p:nvSpPr>
        <p:spPr>
          <a:xfrm>
            <a:off x="863566" y="464945"/>
            <a:ext cx="7275882" cy="649408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ea typeface="맑은 고딕"/>
              </a:rPr>
              <a:t>Sociological 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ea typeface="맑은 고딕"/>
              </a:rPr>
              <a:t>Zuckerman (1977): “pattern of assortative collaboration”  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ea typeface="맑은 고딕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ea typeface="맑은 고딕"/>
              </a:rPr>
              <a:t>Data: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The academic family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ea typeface="맑은 고딕"/>
              </a:rPr>
              <a:t>As of 2015. The original data has 114,949 individuals with 484 Nobel Prize winners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ea typeface="맑은 고딕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ea typeface="맑은 고딕"/>
              </a:rPr>
              <a:t>The data was restricted to the strongly connected components with 57,831 individuals (402 Nobel laureates)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ea typeface="맑은 고딕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ea typeface="맑은 고딕"/>
              </a:rPr>
              <a:t>Focusing on chemistry, physics, physiology, medicine. Peace, economics, literature were not included.</a:t>
            </a:r>
          </a:p>
          <a:p>
            <a:endParaRPr lang="en-US" altLang="ko-KR" sz="1600" dirty="0">
              <a:ea typeface="맑은 고딕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ea typeface="맑은 고딕"/>
              </a:rPr>
              <a:t>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ea typeface="맑은 고딕"/>
              </a:rPr>
              <a:t>Rejected ERGM, community detection, and main path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ea typeface="맑은 고딕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ea typeface="맑은 고딕"/>
              </a:rPr>
              <a:t>Random permutation using C++ to generate topologically same network to calculate p-value (did not fully understand it).</a:t>
            </a:r>
          </a:p>
          <a:p>
            <a:pPr lvl="1"/>
            <a:endParaRPr lang="en-US" altLang="ko-KR" sz="1600" dirty="0">
              <a:ea typeface="맑은 고딕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ea typeface="맑은 고딕"/>
              </a:rPr>
              <a:t>Negative binomial regression + zero inflated model to take into account zero outcomes (of Nobel prize winners in a graph)</a:t>
            </a:r>
          </a:p>
          <a:p>
            <a:pPr lvl="1"/>
            <a:endParaRPr lang="en-US" altLang="ko-KR" sz="1600" dirty="0">
              <a:ea typeface="맑은 고딕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ea typeface="맑은 고딕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ea typeface="맑은 고딕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ea typeface="맑은 고딕"/>
            </a:endParaRPr>
          </a:p>
          <a:p>
            <a:r>
              <a:rPr lang="en-US" altLang="ko-KR" sz="1600" dirty="0">
                <a:ea typeface="맑은 고딕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6985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566" y="4259544"/>
            <a:ext cx="741686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7437" y="6199832"/>
            <a:ext cx="8580782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50" dirty="0" err="1">
                <a:latin typeface="Arial"/>
                <a:cs typeface="Arial"/>
              </a:rPr>
              <a:t>Chariker</a:t>
            </a:r>
            <a:r>
              <a:rPr lang="en-US" sz="1050" dirty="0">
                <a:latin typeface="Arial"/>
                <a:cs typeface="Arial"/>
              </a:rPr>
              <a:t>, Julia H., </a:t>
            </a:r>
            <a:r>
              <a:rPr lang="en-US" sz="1050" dirty="0" err="1">
                <a:latin typeface="Arial"/>
                <a:cs typeface="Arial"/>
              </a:rPr>
              <a:t>Yihang</a:t>
            </a:r>
            <a:r>
              <a:rPr lang="en-US" sz="1050" dirty="0">
                <a:latin typeface="Arial"/>
                <a:cs typeface="Arial"/>
              </a:rPr>
              <a:t> Zhang, John R. Pani, and Eric C. </a:t>
            </a:r>
            <a:r>
              <a:rPr lang="en-US" sz="1050" dirty="0" err="1">
                <a:latin typeface="Arial"/>
                <a:cs typeface="Arial"/>
              </a:rPr>
              <a:t>Rouchka</a:t>
            </a:r>
            <a:r>
              <a:rPr lang="en-US" sz="1050" dirty="0">
                <a:latin typeface="Arial"/>
                <a:cs typeface="Arial"/>
              </a:rPr>
              <a:t>. "Identification of successful mentoring communities using network-based analysis of mentor–mentee relationships across Nobel laureates." </a:t>
            </a:r>
            <a:r>
              <a:rPr lang="en-US" sz="1050" i="1" dirty="0" err="1">
                <a:latin typeface="Arial"/>
                <a:cs typeface="Arial"/>
              </a:rPr>
              <a:t>Scientometrics</a:t>
            </a:r>
            <a:r>
              <a:rPr lang="en-US" sz="1050" dirty="0">
                <a:latin typeface="Arial"/>
                <a:cs typeface="Arial"/>
              </a:rPr>
              <a:t> 111, no. 3 (2017): 1733-1749.</a:t>
            </a:r>
            <a:endParaRPr 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4D01B-CBC3-43FE-9A5E-6C45C0CA2498}"/>
              </a:ext>
            </a:extLst>
          </p:cNvPr>
          <p:cNvSpPr txBox="1"/>
          <p:nvPr/>
        </p:nvSpPr>
        <p:spPr>
          <a:xfrm>
            <a:off x="863566" y="464945"/>
            <a:ext cx="7275882" cy="20621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ea typeface="맑은 고딕"/>
              </a:rPr>
              <a:t>For visualization, the network was again restricted to the individuals who have more or equal to 4 prize winners in their family trees and at least 1 Nobel laureate descendants (the 99</a:t>
            </a:r>
            <a:r>
              <a:rPr lang="en-US" altLang="ko-KR" sz="1600" baseline="30000" dirty="0">
                <a:ea typeface="맑은 고딕"/>
              </a:rPr>
              <a:t>th</a:t>
            </a:r>
            <a:r>
              <a:rPr lang="en-US" altLang="ko-KR" sz="1600" dirty="0">
                <a:ea typeface="맑은 고딕"/>
              </a:rPr>
              <a:t> percent quantile) </a:t>
            </a:r>
          </a:p>
          <a:p>
            <a:pPr lvl="1"/>
            <a:endParaRPr lang="en-US" altLang="ko-KR" sz="1600" dirty="0">
              <a:ea typeface="맑은 고딕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ea typeface="맑은 고딕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ea typeface="맑은 고딕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ea typeface="맑은 고딕"/>
            </a:endParaRPr>
          </a:p>
          <a:p>
            <a:r>
              <a:rPr lang="en-US" altLang="ko-KR" sz="1600" dirty="0">
                <a:ea typeface="맑은 고딕"/>
              </a:rPr>
              <a:t>	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805DF2-FB11-4815-8D25-156BD404A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46" y="1495996"/>
            <a:ext cx="6782202" cy="3374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050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657</Words>
  <Application>Microsoft Office PowerPoint</Application>
  <PresentationFormat>화면 슬라이드 쇼(4:3)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Donghyun Kang</dc:creator>
  <cp:lastModifiedBy>Donghyun Kang</cp:lastModifiedBy>
  <cp:revision>344</cp:revision>
  <dcterms:created xsi:type="dcterms:W3CDTF">2012-07-30T17:18:39Z</dcterms:created>
  <dcterms:modified xsi:type="dcterms:W3CDTF">2019-04-03T15:23:06Z</dcterms:modified>
</cp:coreProperties>
</file>