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0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1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7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9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8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3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8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4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4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64E3-D4FA-4C12-A047-5F4648BC44FE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A75D-8DA3-4644-874C-4CA04670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62704"/>
              </p:ext>
            </p:extLst>
          </p:nvPr>
        </p:nvGraphicFramePr>
        <p:xfrm>
          <a:off x="3268899" y="127600"/>
          <a:ext cx="513676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8381">
                  <a:extLst>
                    <a:ext uri="{9D8B030D-6E8A-4147-A177-3AD203B41FA5}">
                      <a16:colId xmlns:a16="http://schemas.microsoft.com/office/drawing/2014/main" val="1735700069"/>
                    </a:ext>
                  </a:extLst>
                </a:gridCol>
                <a:gridCol w="2568381">
                  <a:extLst>
                    <a:ext uri="{9D8B030D-6E8A-4147-A177-3AD203B41FA5}">
                      <a16:colId xmlns:a16="http://schemas.microsoft.com/office/drawing/2014/main" val="2964892779"/>
                    </a:ext>
                  </a:extLst>
                </a:gridCol>
              </a:tblGrid>
              <a:tr h="2426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테이블명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433011"/>
                  </a:ext>
                </a:extLst>
              </a:tr>
              <a:tr h="242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전기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가스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68866"/>
                  </a:ext>
                </a:extLst>
              </a:tr>
              <a:tr h="242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main_elec_table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main_gas_table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72654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904" y="18445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에너지 데이터 테이블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994406"/>
                  </p:ext>
                </p:extLst>
              </p:nvPr>
            </p:nvGraphicFramePr>
            <p:xfrm>
              <a:off x="1222460" y="1346199"/>
              <a:ext cx="9915441" cy="53682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5147">
                      <a:extLst>
                        <a:ext uri="{9D8B030D-6E8A-4147-A177-3AD203B41FA5}">
                          <a16:colId xmlns:a16="http://schemas.microsoft.com/office/drawing/2014/main" val="3590401165"/>
                        </a:ext>
                      </a:extLst>
                    </a:gridCol>
                    <a:gridCol w="3305147">
                      <a:extLst>
                        <a:ext uri="{9D8B030D-6E8A-4147-A177-3AD203B41FA5}">
                          <a16:colId xmlns:a16="http://schemas.microsoft.com/office/drawing/2014/main" val="3094510091"/>
                        </a:ext>
                      </a:extLst>
                    </a:gridCol>
                    <a:gridCol w="3305147">
                      <a:extLst>
                        <a:ext uri="{9D8B030D-6E8A-4147-A177-3AD203B41FA5}">
                          <a16:colId xmlns:a16="http://schemas.microsoft.com/office/drawing/2014/main" val="2347760599"/>
                        </a:ext>
                      </a:extLst>
                    </a:gridCol>
                  </a:tblGrid>
                  <a:tr h="35732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solidFill>
                                <a:schemeClr val="bg1"/>
                              </a:solidFill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DB </a:t>
                          </a:r>
                          <a:r>
                            <a:rPr lang="ko-KR" altLang="en-US" sz="1800" b="1" dirty="0" err="1" smtClean="0">
                              <a:solidFill>
                                <a:schemeClr val="bg1"/>
                              </a:solidFill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컬럼명</a:t>
                          </a:r>
                          <a:endParaRPr lang="ko-KR" altLang="en-US" sz="1800" b="1" dirty="0">
                            <a:solidFill>
                              <a:schemeClr val="bg1"/>
                            </a:solidFill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anchor="ctr">
                        <a:solidFill>
                          <a:srgbClr val="005F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chemeClr val="bg1"/>
                              </a:solidFill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형태</a:t>
                          </a:r>
                          <a:endParaRPr lang="en-US" altLang="ko-KR" sz="1800" b="1" dirty="0" smtClean="0">
                            <a:solidFill>
                              <a:schemeClr val="bg1"/>
                            </a:solidFill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anchor="ctr">
                        <a:solidFill>
                          <a:srgbClr val="005F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chemeClr val="bg1"/>
                              </a:solidFill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설명</a:t>
                          </a:r>
                          <a:endParaRPr lang="ko-KR" altLang="en-US" sz="1800" b="1" dirty="0">
                            <a:solidFill>
                              <a:schemeClr val="bg1"/>
                            </a:solidFill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anchor="ctr">
                        <a:solidFill>
                          <a:srgbClr val="005F3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119759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plat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대지위치 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구주소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6844860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newPlat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도로명대지위치 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신주소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2709283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archArea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number(38,3)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건축면적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247546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toArea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number(38,3)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연면적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6864471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mainCd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주용도코드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7097829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mainCdNm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주용도코드명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5570583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regPk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관리건축물대장</a:t>
                          </a: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pk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78202537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sigunguCd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시군구코드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59124075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bjdongCd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법정동코드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2668067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useYm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사용년월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85544302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useQty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사용량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7258453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charge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altLang="en-US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비용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53637503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classification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number(1)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altLang="en-US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일반</a:t>
                          </a: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/</a:t>
                          </a:r>
                          <a:r>
                            <a:rPr lang="ko-KR" altLang="en-US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산업 구분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15400288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err="1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carbon_emissions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altLang="en-US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탄소배출량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96519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994406"/>
                  </p:ext>
                </p:extLst>
              </p:nvPr>
            </p:nvGraphicFramePr>
            <p:xfrm>
              <a:off x="1222460" y="1346199"/>
              <a:ext cx="9915441" cy="53682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5147">
                      <a:extLst>
                        <a:ext uri="{9D8B030D-6E8A-4147-A177-3AD203B41FA5}">
                          <a16:colId xmlns:a16="http://schemas.microsoft.com/office/drawing/2014/main" val="3590401165"/>
                        </a:ext>
                      </a:extLst>
                    </a:gridCol>
                    <a:gridCol w="3305147">
                      <a:extLst>
                        <a:ext uri="{9D8B030D-6E8A-4147-A177-3AD203B41FA5}">
                          <a16:colId xmlns:a16="http://schemas.microsoft.com/office/drawing/2014/main" val="3094510091"/>
                        </a:ext>
                      </a:extLst>
                    </a:gridCol>
                    <a:gridCol w="3305147">
                      <a:extLst>
                        <a:ext uri="{9D8B030D-6E8A-4147-A177-3AD203B41FA5}">
                          <a16:colId xmlns:a16="http://schemas.microsoft.com/office/drawing/2014/main" val="23477605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solidFill>
                                <a:schemeClr val="bg1"/>
                              </a:solidFill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DB </a:t>
                          </a:r>
                          <a:r>
                            <a:rPr lang="ko-KR" altLang="en-US" sz="1800" b="1" dirty="0" err="1" smtClean="0">
                              <a:solidFill>
                                <a:schemeClr val="bg1"/>
                              </a:solidFill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컬럼명</a:t>
                          </a:r>
                          <a:endParaRPr lang="ko-KR" altLang="en-US" sz="1800" b="1" dirty="0">
                            <a:solidFill>
                              <a:schemeClr val="bg1"/>
                            </a:solidFill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anchor="ctr">
                        <a:solidFill>
                          <a:srgbClr val="005F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chemeClr val="bg1"/>
                              </a:solidFill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형태</a:t>
                          </a:r>
                          <a:endParaRPr lang="en-US" altLang="ko-KR" sz="1800" b="1" dirty="0" smtClean="0">
                            <a:solidFill>
                              <a:schemeClr val="bg1"/>
                            </a:solidFill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anchor="ctr">
                        <a:solidFill>
                          <a:srgbClr val="005F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 smtClean="0">
                              <a:solidFill>
                                <a:schemeClr val="bg1"/>
                              </a:solidFill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설명</a:t>
                          </a:r>
                          <a:endParaRPr lang="ko-KR" altLang="en-US" sz="1800" b="1" dirty="0">
                            <a:solidFill>
                              <a:schemeClr val="bg1"/>
                            </a:solidFill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anchor="ctr">
                        <a:solidFill>
                          <a:srgbClr val="005F3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119759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plat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대지위치 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구주소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6844860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newPlat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도로명대지위치 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신주소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2709283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archArea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number(38,3)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315517" r="-368" b="-11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247546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toArea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number(38,3)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연면적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6864471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mainCd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주용도코드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7097829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mainCdNm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주용도코드명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5570583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regPk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관리건축물대장</a:t>
                          </a: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pk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78202537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sigunguCd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시군구코드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59124075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bjdongCd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법정동코드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2668067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useYm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사용년월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85544302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useQty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사용량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7258453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charge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altLang="en-US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비용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53637503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classification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number(1)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altLang="en-US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일반</a:t>
                          </a: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/</a:t>
                          </a:r>
                          <a:r>
                            <a:rPr lang="ko-KR" altLang="en-US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산업 구분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15400288"/>
                      </a:ext>
                    </a:extLst>
                  </a:tr>
                  <a:tr h="35732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err="1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carbon_emissions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altLang="en-US" sz="1800" kern="100" dirty="0" smtClean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탄소배출량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965190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05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11033"/>
              </p:ext>
            </p:extLst>
          </p:nvPr>
        </p:nvGraphicFramePr>
        <p:xfrm>
          <a:off x="4496722" y="578591"/>
          <a:ext cx="3784153" cy="9511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84153">
                  <a:extLst>
                    <a:ext uri="{9D8B030D-6E8A-4147-A177-3AD203B41FA5}">
                      <a16:colId xmlns:a16="http://schemas.microsoft.com/office/drawing/2014/main" val="2652413374"/>
                    </a:ext>
                  </a:extLst>
                </a:gridCol>
              </a:tblGrid>
              <a:tr h="4755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테이블명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954813"/>
                  </a:ext>
                </a:extLst>
              </a:tr>
              <a:tr h="4755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category_daejeon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6025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996788"/>
                  </p:ext>
                </p:extLst>
              </p:nvPr>
            </p:nvGraphicFramePr>
            <p:xfrm>
              <a:off x="2052726" y="1954140"/>
              <a:ext cx="8244957" cy="443811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748319">
                      <a:extLst>
                        <a:ext uri="{9D8B030D-6E8A-4147-A177-3AD203B41FA5}">
                          <a16:colId xmlns:a16="http://schemas.microsoft.com/office/drawing/2014/main" val="2462307053"/>
                        </a:ext>
                      </a:extLst>
                    </a:gridCol>
                    <a:gridCol w="2748319">
                      <a:extLst>
                        <a:ext uri="{9D8B030D-6E8A-4147-A177-3AD203B41FA5}">
                          <a16:colId xmlns:a16="http://schemas.microsoft.com/office/drawing/2014/main" val="4275976938"/>
                        </a:ext>
                      </a:extLst>
                    </a:gridCol>
                    <a:gridCol w="2748319">
                      <a:extLst>
                        <a:ext uri="{9D8B030D-6E8A-4147-A177-3AD203B41FA5}">
                          <a16:colId xmlns:a16="http://schemas.microsoft.com/office/drawing/2014/main" val="242436697"/>
                        </a:ext>
                      </a:extLst>
                    </a:gridCol>
                  </a:tblGrid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chemeClr val="bg1"/>
                              </a:solidFill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DB </a:t>
                          </a:r>
                          <a:r>
                            <a:rPr lang="ko-KR" sz="1800" b="1" kern="100" dirty="0" err="1">
                              <a:solidFill>
                                <a:schemeClr val="bg1"/>
                              </a:solidFill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컬럼명</a:t>
                          </a:r>
                          <a:endParaRPr lang="ko-KR" sz="1800" b="1" kern="100" dirty="0">
                            <a:solidFill>
                              <a:schemeClr val="bg1"/>
                            </a:solidFill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05F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chemeClr val="bg1"/>
                              </a:solidFill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형태</a:t>
                          </a:r>
                        </a:p>
                      </a:txBody>
                      <a:tcPr marL="68580" marR="68580" marT="0" marB="0" anchor="ctr">
                        <a:solidFill>
                          <a:srgbClr val="005F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chemeClr val="bg1"/>
                              </a:solidFill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설명</a:t>
                          </a:r>
                        </a:p>
                      </a:txBody>
                      <a:tcPr marL="68580" marR="68580" marT="0" marB="0" anchor="ctr">
                        <a:solidFill>
                          <a:srgbClr val="005F3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508858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plat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대지위치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구주소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109202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newPlat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도로명대지위치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신주소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35858639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sigunguCd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시군구코드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40438248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bjdongCd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법정동코드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44560414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archArea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number(38,3)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건축면적</a:t>
                          </a: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kern="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663323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toArea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number(38,3)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연면적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86190545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mainCd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주용도코드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41722060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mainCdNm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주용도코드명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2973877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regPk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관리건축물대장</a:t>
                          </a: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pk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04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996788"/>
                  </p:ext>
                </p:extLst>
              </p:nvPr>
            </p:nvGraphicFramePr>
            <p:xfrm>
              <a:off x="2052726" y="1954140"/>
              <a:ext cx="8244957" cy="443811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748319">
                      <a:extLst>
                        <a:ext uri="{9D8B030D-6E8A-4147-A177-3AD203B41FA5}">
                          <a16:colId xmlns:a16="http://schemas.microsoft.com/office/drawing/2014/main" val="2462307053"/>
                        </a:ext>
                      </a:extLst>
                    </a:gridCol>
                    <a:gridCol w="2748319">
                      <a:extLst>
                        <a:ext uri="{9D8B030D-6E8A-4147-A177-3AD203B41FA5}">
                          <a16:colId xmlns:a16="http://schemas.microsoft.com/office/drawing/2014/main" val="4275976938"/>
                        </a:ext>
                      </a:extLst>
                    </a:gridCol>
                    <a:gridCol w="2748319">
                      <a:extLst>
                        <a:ext uri="{9D8B030D-6E8A-4147-A177-3AD203B41FA5}">
                          <a16:colId xmlns:a16="http://schemas.microsoft.com/office/drawing/2014/main" val="242436697"/>
                        </a:ext>
                      </a:extLst>
                    </a:gridCol>
                  </a:tblGrid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chemeClr val="bg1"/>
                              </a:solidFill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DB </a:t>
                          </a:r>
                          <a:r>
                            <a:rPr lang="ko-KR" sz="1800" b="1" kern="100" dirty="0" err="1">
                              <a:solidFill>
                                <a:schemeClr val="bg1"/>
                              </a:solidFill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컬럼명</a:t>
                          </a:r>
                          <a:endParaRPr lang="ko-KR" sz="1800" b="1" kern="100" dirty="0">
                            <a:solidFill>
                              <a:schemeClr val="bg1"/>
                            </a:solidFill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05F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chemeClr val="bg1"/>
                              </a:solidFill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형태</a:t>
                          </a:r>
                        </a:p>
                      </a:txBody>
                      <a:tcPr marL="68580" marR="68580" marT="0" marB="0" anchor="ctr">
                        <a:solidFill>
                          <a:srgbClr val="005F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chemeClr val="bg1"/>
                              </a:solidFill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설명</a:t>
                          </a:r>
                        </a:p>
                      </a:txBody>
                      <a:tcPr marL="68580" marR="68580" marT="0" marB="0" anchor="ctr">
                        <a:solidFill>
                          <a:srgbClr val="005F3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508858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plat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대지위치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구주소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109202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newPlat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도로명대지위치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(</a:t>
                          </a:r>
                          <a:r>
                            <a:rPr lang="ko-KR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신주소</a:t>
                          </a: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35858639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sigunguCd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시군구코드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40438248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bjdongCd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법정동코드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44560414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archArea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number(38,3)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443" t="-508333" r="-443" b="-4180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663323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toArea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number(38,3)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연면적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86190545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mainCd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주용도코드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41722060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mainCdNm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주용도코드명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2973877"/>
                      </a:ext>
                    </a:extLst>
                  </a:tr>
                  <a:tr h="4438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regPk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varchar2(4000)</a:t>
                          </a:r>
                          <a:endParaRPr lang="ko-KR" sz="1800" kern="10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관리건축물대장</a:t>
                          </a:r>
                          <a:r>
                            <a:rPr lang="en-US" sz="1800" kern="100" dirty="0" err="1">
                              <a:effectLst/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a:t>pk</a:t>
                          </a:r>
                          <a:endParaRPr lang="ko-KR" sz="1800" kern="100" dirty="0">
                            <a:effectLst/>
                            <a:latin typeface="함초롬돋움" panose="020B0604000101010101" pitchFamily="50" charset="-127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045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46009" y="44923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2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4112"/>
              </p:ext>
            </p:extLst>
          </p:nvPr>
        </p:nvGraphicFramePr>
        <p:xfrm>
          <a:off x="4460828" y="434981"/>
          <a:ext cx="3038106" cy="6867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38106">
                  <a:extLst>
                    <a:ext uri="{9D8B030D-6E8A-4147-A177-3AD203B41FA5}">
                      <a16:colId xmlns:a16="http://schemas.microsoft.com/office/drawing/2014/main" val="3306232260"/>
                    </a:ext>
                  </a:extLst>
                </a:gridCol>
              </a:tblGrid>
              <a:tr h="343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테이블명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36768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tree_daejeon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11019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10801"/>
              </p:ext>
            </p:extLst>
          </p:nvPr>
        </p:nvGraphicFramePr>
        <p:xfrm>
          <a:off x="1949160" y="1239259"/>
          <a:ext cx="8061441" cy="53463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87147">
                  <a:extLst>
                    <a:ext uri="{9D8B030D-6E8A-4147-A177-3AD203B41FA5}">
                      <a16:colId xmlns:a16="http://schemas.microsoft.com/office/drawing/2014/main" val="141774058"/>
                    </a:ext>
                  </a:extLst>
                </a:gridCol>
                <a:gridCol w="2687147">
                  <a:extLst>
                    <a:ext uri="{9D8B030D-6E8A-4147-A177-3AD203B41FA5}">
                      <a16:colId xmlns:a16="http://schemas.microsoft.com/office/drawing/2014/main" val="2845803433"/>
                    </a:ext>
                  </a:extLst>
                </a:gridCol>
                <a:gridCol w="2687147">
                  <a:extLst>
                    <a:ext uri="{9D8B030D-6E8A-4147-A177-3AD203B41FA5}">
                      <a16:colId xmlns:a16="http://schemas.microsoft.com/office/drawing/2014/main" val="354439779"/>
                    </a:ext>
                  </a:extLst>
                </a:gridCol>
              </a:tblGrid>
              <a:tr h="3417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</a:t>
                      </a: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컬럼명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형태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설명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657611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sigunguNm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varchar2(26)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시군구명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6216782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sigunguCd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시군구코드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491261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year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기준년도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7979432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chrr_qnt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벚나무 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198566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gkgo_qnt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은행나무 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089581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zkva_qnt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느티나무 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959047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amsc_qnt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양버즘나무 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941779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maplf_qnt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단풍나무 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069526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mtsq_qnt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메타세쿼이아 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7936101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stjp_qnt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회화나무 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007286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tltr_qnt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튤립나무 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816918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pine_qnt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소나무 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2276435"/>
                  </a:ext>
                </a:extLst>
              </a:tr>
              <a:tr h="333629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… </a:t>
                      </a:r>
                      <a:endParaRPr lang="ko-KR" sz="20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0424590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hnkcp_ab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편백나무 온실가스 흡수량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0104926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actsm_ab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상수리나무 온실가스 </a:t>
                      </a:r>
                      <a:r>
                        <a:rPr lang="ko-KR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9134260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mglok_ab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신갈나무</a:t>
                      </a:r>
                      <a:r>
                        <a:rPr lang="ko-KR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온실가스 </a:t>
                      </a:r>
                      <a:r>
                        <a:rPr lang="ko-KR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5985767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oak_ab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참나무 온실가스 </a:t>
                      </a:r>
                      <a:r>
                        <a:rPr lang="ko-KR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8480388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etc_ab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기타 온실가스 </a:t>
                      </a:r>
                      <a:r>
                        <a:rPr lang="ko-KR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0121999"/>
                  </a:ext>
                </a:extLst>
              </a:tr>
              <a:tr h="259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tree_sum_ab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4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가로수 합계 온실가스 </a:t>
                      </a:r>
                      <a:r>
                        <a:rPr lang="ko-KR" sz="14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4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256424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6795" y="11217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5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85030"/>
              </p:ext>
            </p:extLst>
          </p:nvPr>
        </p:nvGraphicFramePr>
        <p:xfrm>
          <a:off x="4460828" y="366615"/>
          <a:ext cx="3038106" cy="6867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38106">
                  <a:extLst>
                    <a:ext uri="{9D8B030D-6E8A-4147-A177-3AD203B41FA5}">
                      <a16:colId xmlns:a16="http://schemas.microsoft.com/office/drawing/2014/main" val="3306232260"/>
                    </a:ext>
                  </a:extLst>
                </a:gridCol>
              </a:tblGrid>
              <a:tr h="343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테이블명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36768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forest_daejeon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11019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6795" y="11217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54489"/>
              </p:ext>
            </p:extLst>
          </p:nvPr>
        </p:nvGraphicFramePr>
        <p:xfrm>
          <a:off x="1004996" y="1194394"/>
          <a:ext cx="9949770" cy="51117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16590">
                  <a:extLst>
                    <a:ext uri="{9D8B030D-6E8A-4147-A177-3AD203B41FA5}">
                      <a16:colId xmlns:a16="http://schemas.microsoft.com/office/drawing/2014/main" val="3492048448"/>
                    </a:ext>
                  </a:extLst>
                </a:gridCol>
                <a:gridCol w="3316590">
                  <a:extLst>
                    <a:ext uri="{9D8B030D-6E8A-4147-A177-3AD203B41FA5}">
                      <a16:colId xmlns:a16="http://schemas.microsoft.com/office/drawing/2014/main" val="3973960354"/>
                    </a:ext>
                  </a:extLst>
                </a:gridCol>
                <a:gridCol w="3316590">
                  <a:extLst>
                    <a:ext uri="{9D8B030D-6E8A-4147-A177-3AD203B41FA5}">
                      <a16:colId xmlns:a16="http://schemas.microsoft.com/office/drawing/2014/main" val="1176993851"/>
                    </a:ext>
                  </a:extLst>
                </a:gridCol>
              </a:tblGrid>
              <a:tr h="3353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</a:t>
                      </a:r>
                      <a:r>
                        <a:rPr lang="ko-KR" sz="16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컬럼명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형태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설명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91248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sigunguNm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varchar2(26)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시군구명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9215996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sigunguCd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시군구코드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951224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year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기준년도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920667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cactr_area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침엽수면적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1178953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btrdc_area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활엽수면적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5522407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mix_area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혼효림면적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7177993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cactr_ab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number(38,6)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침엽수림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4008509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btrdc_ab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number(38,5)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활엽수림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9644644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mix_ab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number(38,6)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혼효림</a:t>
                      </a: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248906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natural_sum_ab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number(38,5)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합계 자연녹지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127815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park_area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number(38,1)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공원녹지면적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280579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bffer_area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완충녹지면적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637544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scene_area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경관녹지면적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644333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conn_area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연결녹지면적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134613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park_ab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number(38,1)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공원녹지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3183605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bffer_ab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number(38,4)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완충녹지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8414448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scene_ab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number(38,4)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경관녹지</a:t>
                      </a: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훕수량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710590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conn_ab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number(38,4)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연결녹지</a:t>
                      </a: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009315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artfc_sum_ab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number(38,4)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합계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인공녹지</a:t>
                      </a: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6101103"/>
                  </a:ext>
                </a:extLst>
              </a:tr>
              <a:tr h="238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all_sum_ab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number(38,5)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합계 온실가스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흡수량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365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13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80448"/>
              </p:ext>
            </p:extLst>
          </p:nvPr>
        </p:nvGraphicFramePr>
        <p:xfrm>
          <a:off x="4338281" y="2060701"/>
          <a:ext cx="2814549" cy="8192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14549">
                  <a:extLst>
                    <a:ext uri="{9D8B030D-6E8A-4147-A177-3AD203B41FA5}">
                      <a16:colId xmlns:a16="http://schemas.microsoft.com/office/drawing/2014/main" val="3042800232"/>
                    </a:ext>
                  </a:extLst>
                </a:gridCol>
              </a:tblGrid>
              <a:tr h="4096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테이블명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13589"/>
                  </a:ext>
                </a:extLst>
              </a:tr>
              <a:tr h="4096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code_category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985097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635"/>
              </p:ext>
            </p:extLst>
          </p:nvPr>
        </p:nvGraphicFramePr>
        <p:xfrm>
          <a:off x="1637373" y="3209761"/>
          <a:ext cx="8147562" cy="25353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15854">
                  <a:extLst>
                    <a:ext uri="{9D8B030D-6E8A-4147-A177-3AD203B41FA5}">
                      <a16:colId xmlns:a16="http://schemas.microsoft.com/office/drawing/2014/main" val="3083386610"/>
                    </a:ext>
                  </a:extLst>
                </a:gridCol>
                <a:gridCol w="2715854">
                  <a:extLst>
                    <a:ext uri="{9D8B030D-6E8A-4147-A177-3AD203B41FA5}">
                      <a16:colId xmlns:a16="http://schemas.microsoft.com/office/drawing/2014/main" val="2730534339"/>
                    </a:ext>
                  </a:extLst>
                </a:gridCol>
                <a:gridCol w="2715854">
                  <a:extLst>
                    <a:ext uri="{9D8B030D-6E8A-4147-A177-3AD203B41FA5}">
                      <a16:colId xmlns:a16="http://schemas.microsoft.com/office/drawing/2014/main" val="817014984"/>
                    </a:ext>
                  </a:extLst>
                </a:gridCol>
              </a:tblGrid>
              <a:tr h="721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</a:t>
                      </a:r>
                      <a:r>
                        <a:rPr lang="ko-KR" sz="18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컬럼명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형태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설명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55533"/>
                  </a:ext>
                </a:extLst>
              </a:tr>
              <a:tr h="907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code</a:t>
                      </a:r>
                      <a:endParaRPr lang="ko-KR" sz="18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number(38,0)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4210079"/>
                  </a:ext>
                </a:extLst>
              </a:tr>
              <a:tr h="907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codeNm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varchar2(4000)</a:t>
                      </a:r>
                      <a:endParaRPr lang="ko-KR" sz="18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코드이름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8639741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75038" y="3756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7110" y="529839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코드 종합 테이블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시군구코드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법정동코드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75038" y="3756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7110" y="529839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건물 </a:t>
            </a:r>
            <a:r>
              <a:rPr lang="ko-KR" altLang="en-US" dirty="0" err="1" smtClean="0"/>
              <a:t>주용도코드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주용도코드명 테이블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62603"/>
              </p:ext>
            </p:extLst>
          </p:nvPr>
        </p:nvGraphicFramePr>
        <p:xfrm>
          <a:off x="4380792" y="1783274"/>
          <a:ext cx="3310423" cy="8422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10423">
                  <a:extLst>
                    <a:ext uri="{9D8B030D-6E8A-4147-A177-3AD203B41FA5}">
                      <a16:colId xmlns:a16="http://schemas.microsoft.com/office/drawing/2014/main" val="2536918268"/>
                    </a:ext>
                  </a:extLst>
                </a:gridCol>
              </a:tblGrid>
              <a:tr h="4211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테이블명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417320"/>
                  </a:ext>
                </a:extLst>
              </a:tr>
              <a:tr h="4211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maincd_category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686032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28109"/>
              </p:ext>
            </p:extLst>
          </p:nvPr>
        </p:nvGraphicFramePr>
        <p:xfrm>
          <a:off x="2731236" y="3221186"/>
          <a:ext cx="6754596" cy="22395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51532">
                  <a:extLst>
                    <a:ext uri="{9D8B030D-6E8A-4147-A177-3AD203B41FA5}">
                      <a16:colId xmlns:a16="http://schemas.microsoft.com/office/drawing/2014/main" val="3351771298"/>
                    </a:ext>
                  </a:extLst>
                </a:gridCol>
                <a:gridCol w="2251532">
                  <a:extLst>
                    <a:ext uri="{9D8B030D-6E8A-4147-A177-3AD203B41FA5}">
                      <a16:colId xmlns:a16="http://schemas.microsoft.com/office/drawing/2014/main" val="40679711"/>
                    </a:ext>
                  </a:extLst>
                </a:gridCol>
                <a:gridCol w="2251532">
                  <a:extLst>
                    <a:ext uri="{9D8B030D-6E8A-4147-A177-3AD203B41FA5}">
                      <a16:colId xmlns:a16="http://schemas.microsoft.com/office/drawing/2014/main" val="1939005134"/>
                    </a:ext>
                  </a:extLst>
                </a:gridCol>
              </a:tblGrid>
              <a:tr h="7465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</a:t>
                      </a:r>
                      <a:r>
                        <a:rPr lang="ko-KR" sz="1800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컬럼명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형태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설명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93067"/>
                  </a:ext>
                </a:extLst>
              </a:tr>
              <a:tr h="7465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code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varchar2(4000)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코드명</a:t>
                      </a: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(PK)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7348869"/>
                  </a:ext>
                </a:extLst>
              </a:tr>
              <a:tr h="7465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codeNm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varchar2(4000)</a:t>
                      </a:r>
                      <a:endParaRPr lang="ko-KR" sz="18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코드이름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715826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75038" y="3756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839" y="273465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제출된 배출량 데이터 저장 테이블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14481"/>
              </p:ext>
            </p:extLst>
          </p:nvPr>
        </p:nvGraphicFramePr>
        <p:xfrm>
          <a:off x="4774367" y="203270"/>
          <a:ext cx="2506230" cy="8790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6230">
                  <a:extLst>
                    <a:ext uri="{9D8B030D-6E8A-4147-A177-3AD203B41FA5}">
                      <a16:colId xmlns:a16="http://schemas.microsoft.com/office/drawing/2014/main" val="1281189940"/>
                    </a:ext>
                  </a:extLst>
                </a:gridCol>
              </a:tblGrid>
              <a:tr h="439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테이블명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06142"/>
                  </a:ext>
                </a:extLst>
              </a:tr>
              <a:tr h="439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main_submit_req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1704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94169"/>
              </p:ext>
            </p:extLst>
          </p:nvPr>
        </p:nvGraphicFramePr>
        <p:xfrm>
          <a:off x="1552183" y="1210071"/>
          <a:ext cx="8950599" cy="54787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16512">
                  <a:extLst>
                    <a:ext uri="{9D8B030D-6E8A-4147-A177-3AD203B41FA5}">
                      <a16:colId xmlns:a16="http://schemas.microsoft.com/office/drawing/2014/main" val="3028427948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3134656157"/>
                    </a:ext>
                  </a:extLst>
                </a:gridCol>
                <a:gridCol w="3828517">
                  <a:extLst>
                    <a:ext uri="{9D8B030D-6E8A-4147-A177-3AD203B41FA5}">
                      <a16:colId xmlns:a16="http://schemas.microsoft.com/office/drawing/2014/main" val="1191447933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</a:t>
                      </a:r>
                      <a:r>
                        <a:rPr lang="ko-KR" sz="16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컬럼명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형태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설명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5865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id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인덱스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98312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user_nm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유저 이름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28946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user_add_plat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대지위치</a:t>
                      </a: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구주소</a:t>
                      </a:r>
                      <a:r>
                        <a:rPr 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en-US" sz="1600" kern="1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not null)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500145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user_add_newPlat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도로명대지위치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신주소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08790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useYm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입력된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사용년월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88743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elec_useQty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number(25,0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입력된 전기사용량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43821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gas_useQty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number(25,0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입력된 </a:t>
                      </a:r>
                      <a:r>
                        <a:rPr lang="ko-KR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가스사용량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555011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elec_charge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number(25,0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입력된 전기사용금액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0275818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gas_charge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number(25,0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입력된 가스사용금액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70447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submit_day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date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제출일 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디폴트 </a:t>
                      </a: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sysdate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82797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app_yn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varchar2(1)</a:t>
                      </a:r>
                      <a:endParaRPr lang="ko-KR" sz="16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관리자 승인여부 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디폴트 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436397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3943" y="4360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5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3943" y="4360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6703"/>
              </p:ext>
            </p:extLst>
          </p:nvPr>
        </p:nvGraphicFramePr>
        <p:xfrm>
          <a:off x="4522292" y="220710"/>
          <a:ext cx="3095889" cy="9115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95889">
                  <a:extLst>
                    <a:ext uri="{9D8B030D-6E8A-4147-A177-3AD203B41FA5}">
                      <a16:colId xmlns:a16="http://schemas.microsoft.com/office/drawing/2014/main" val="1969287941"/>
                    </a:ext>
                  </a:extLst>
                </a:gridCol>
              </a:tblGrid>
              <a:tr h="4557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테이블명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626539"/>
                  </a:ext>
                </a:extLst>
              </a:tr>
              <a:tr h="4557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login_user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022591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82903"/>
              </p:ext>
            </p:extLst>
          </p:nvPr>
        </p:nvGraphicFramePr>
        <p:xfrm>
          <a:off x="1270221" y="1337423"/>
          <a:ext cx="9429114" cy="55123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43038">
                  <a:extLst>
                    <a:ext uri="{9D8B030D-6E8A-4147-A177-3AD203B41FA5}">
                      <a16:colId xmlns:a16="http://schemas.microsoft.com/office/drawing/2014/main" val="3473172656"/>
                    </a:ext>
                  </a:extLst>
                </a:gridCol>
                <a:gridCol w="3143038">
                  <a:extLst>
                    <a:ext uri="{9D8B030D-6E8A-4147-A177-3AD203B41FA5}">
                      <a16:colId xmlns:a16="http://schemas.microsoft.com/office/drawing/2014/main" val="2076107492"/>
                    </a:ext>
                  </a:extLst>
                </a:gridCol>
                <a:gridCol w="3143038">
                  <a:extLst>
                    <a:ext uri="{9D8B030D-6E8A-4147-A177-3AD203B41FA5}">
                      <a16:colId xmlns:a16="http://schemas.microsoft.com/office/drawing/2014/main" val="2554463205"/>
                    </a:ext>
                  </a:extLst>
                </a:gridCol>
              </a:tblGrid>
              <a:tr h="497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</a:t>
                      </a:r>
                      <a:r>
                        <a:rPr lang="ko-KR" sz="18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컬럼명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형태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설명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85404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user_id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유저 아이디 </a:t>
                      </a:r>
                      <a:r>
                        <a:rPr lang="en-US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(PK)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858461"/>
                  </a:ext>
                </a:extLst>
              </a:tr>
              <a:tr h="515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user_pw</a:t>
                      </a:r>
                      <a:endParaRPr lang="ko-KR" sz="18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유저 패스워드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(not null)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2499715"/>
                  </a:ext>
                </a:extLst>
              </a:tr>
              <a:tr h="515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user_nm</a:t>
                      </a:r>
                      <a:endParaRPr lang="ko-KR" sz="18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유저 이름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(not null)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767716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user_email</a:t>
                      </a:r>
                      <a:endParaRPr lang="ko-KR" sz="18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varchar2(4000)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유저 이메일 </a:t>
                      </a: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– </a:t>
                      </a: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중복</a:t>
                      </a: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3016053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user_create</a:t>
                      </a:r>
                      <a:endParaRPr lang="ko-KR" sz="18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date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계정생성일</a:t>
                      </a: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디폴트 </a:t>
                      </a:r>
                      <a:r>
                        <a:rPr lang="en-US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sysdate</a:t>
                      </a: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0565459"/>
                  </a:ext>
                </a:extLst>
              </a:tr>
              <a:tr h="515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user_add_plat</a:t>
                      </a:r>
                      <a:endParaRPr lang="ko-KR" sz="18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varchar2(4000)</a:t>
                      </a:r>
                      <a:endParaRPr lang="ko-KR" sz="1800" kern="10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 </a:t>
                      </a:r>
                      <a:r>
                        <a:rPr lang="ko-KR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대지위치</a:t>
                      </a: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구주소</a:t>
                      </a: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(not null)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390604"/>
                  </a:ext>
                </a:extLst>
              </a:tr>
              <a:tr h="515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user_add_newPlat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varchar2(4000)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 도로명대지위치</a:t>
                      </a: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sz="18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신주소</a:t>
                      </a: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(not </a:t>
                      </a:r>
                      <a:r>
                        <a:rPr lang="en-US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null)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8636645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verify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number(1)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관리자</a:t>
                      </a: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(9)</a:t>
                      </a:r>
                      <a:r>
                        <a:rPr lang="ko-KR" altLang="en-US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유저</a:t>
                      </a: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(0)</a:t>
                      </a:r>
                      <a:r>
                        <a:rPr lang="ko-KR" altLang="en-US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구분</a:t>
                      </a:r>
                      <a:endParaRPr lang="en-US" altLang="ko-KR" sz="18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디폴트 </a:t>
                      </a: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4906170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app_yn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char(1)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회원가입 승인여부</a:t>
                      </a:r>
                      <a:endParaRPr lang="en-US" altLang="ko-KR" sz="18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디폴트 </a:t>
                      </a:r>
                      <a:r>
                        <a:rPr lang="en-US" altLang="ko-KR" sz="18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N)</a:t>
                      </a:r>
                      <a:endParaRPr lang="ko-KR" sz="18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21131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75038" y="3022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839" y="273465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유저 회원가입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 테이블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299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75464"/>
              </p:ext>
            </p:extLst>
          </p:nvPr>
        </p:nvGraphicFramePr>
        <p:xfrm>
          <a:off x="4800424" y="308811"/>
          <a:ext cx="2369498" cy="7765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69498">
                  <a:extLst>
                    <a:ext uri="{9D8B030D-6E8A-4147-A177-3AD203B41FA5}">
                      <a16:colId xmlns:a16="http://schemas.microsoft.com/office/drawing/2014/main" val="2872534361"/>
                    </a:ext>
                  </a:extLst>
                </a:gridCol>
              </a:tblGrid>
              <a:tr h="3882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테이블명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57128"/>
                  </a:ext>
                </a:extLst>
              </a:tr>
              <a:tr h="3882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mypage_goal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914191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15637"/>
              </p:ext>
            </p:extLst>
          </p:nvPr>
        </p:nvGraphicFramePr>
        <p:xfrm>
          <a:off x="218769" y="1495513"/>
          <a:ext cx="11762436" cy="40390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16640">
                  <a:extLst>
                    <a:ext uri="{9D8B030D-6E8A-4147-A177-3AD203B41FA5}">
                      <a16:colId xmlns:a16="http://schemas.microsoft.com/office/drawing/2014/main" val="1956952068"/>
                    </a:ext>
                  </a:extLst>
                </a:gridCol>
                <a:gridCol w="3144853">
                  <a:extLst>
                    <a:ext uri="{9D8B030D-6E8A-4147-A177-3AD203B41FA5}">
                      <a16:colId xmlns:a16="http://schemas.microsoft.com/office/drawing/2014/main" val="4178611369"/>
                    </a:ext>
                  </a:extLst>
                </a:gridCol>
                <a:gridCol w="5400943">
                  <a:extLst>
                    <a:ext uri="{9D8B030D-6E8A-4147-A177-3AD203B41FA5}">
                      <a16:colId xmlns:a16="http://schemas.microsoft.com/office/drawing/2014/main" val="89425129"/>
                    </a:ext>
                  </a:extLst>
                </a:gridCol>
              </a:tblGrid>
              <a:tr h="448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</a:t>
                      </a:r>
                      <a:r>
                        <a:rPr lang="ko-KR" sz="1600" b="1" kern="100" dirty="0" err="1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컬럼명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형태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bg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설명</a:t>
                      </a:r>
                    </a:p>
                  </a:txBody>
                  <a:tcPr marL="68580" marR="68580" marT="0" marB="0" anchor="ctr">
                    <a:solidFill>
                      <a:srgbClr val="005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49542"/>
                  </a:ext>
                </a:extLst>
              </a:tr>
              <a:tr h="448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user_id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유저 아이디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347025"/>
                  </a:ext>
                </a:extLst>
              </a:tr>
              <a:tr h="448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user_addplat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varchar2(1000</a:t>
                      </a:r>
                      <a:r>
                        <a:rPr lang="en-US" sz="1600" kern="1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저장 당시 유저 주소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384902"/>
                  </a:ext>
                </a:extLst>
              </a:tr>
              <a:tr h="448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tv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varchar2(1000)</a:t>
                      </a:r>
                      <a:endParaRPr lang="ko-KR" altLang="ko-KR" sz="16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목표량을 위해 감축해야 할 </a:t>
                      </a:r>
                      <a:r>
                        <a:rPr lang="en-US" altLang="ko-KR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tv</a:t>
                      </a: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222862"/>
                  </a:ext>
                </a:extLst>
              </a:tr>
              <a:tr h="448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cucu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varchar2(1000)</a:t>
                      </a:r>
                      <a:endParaRPr lang="ko-KR" altLang="ko-KR" sz="16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목표량을 위해 감축해야 할 전기밥솥</a:t>
                      </a: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</a:t>
                      </a:r>
                      <a:endParaRPr lang="ko-KR" altLang="ko-KR" sz="16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995284"/>
                  </a:ext>
                </a:extLst>
              </a:tr>
              <a:tr h="448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wash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varchar2(1000)</a:t>
                      </a:r>
                      <a:endParaRPr lang="ko-KR" altLang="ko-KR" sz="16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목표량을 위해 감축해야 할 세탁기</a:t>
                      </a: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사용횟수</a:t>
                      </a:r>
                      <a:endParaRPr lang="ko-KR" altLang="ko-KR" sz="16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835655"/>
                  </a:ext>
                </a:extLst>
              </a:tr>
              <a:tr h="448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boiler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varchar2(1000)</a:t>
                      </a:r>
                      <a:endParaRPr lang="ko-KR" altLang="ko-KR" sz="16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목표량을 위해 감축해야 할 보일러</a:t>
                      </a: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</a:t>
                      </a:r>
                      <a:endParaRPr lang="ko-KR" altLang="ko-KR" sz="16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790903"/>
                  </a:ext>
                </a:extLst>
              </a:tr>
              <a:tr h="448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elecgoal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varchar2(1000)</a:t>
                      </a:r>
                      <a:endParaRPr lang="ko-KR" altLang="ko-KR" sz="16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유저가 설정한 </a:t>
                      </a:r>
                      <a:r>
                        <a:rPr lang="ko-KR" altLang="en-US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전기비용</a:t>
                      </a: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절약 목표치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3915041"/>
                  </a:ext>
                </a:extLst>
              </a:tr>
              <a:tr h="448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gasgoal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varchar2(1000)</a:t>
                      </a:r>
                      <a:endParaRPr lang="ko-KR" altLang="ko-KR" sz="1600" kern="1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유저가 설정한 </a:t>
                      </a:r>
                      <a:r>
                        <a:rPr lang="ko-KR" altLang="en-US" sz="1600" kern="1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가스비용</a:t>
                      </a:r>
                      <a:r>
                        <a:rPr lang="ko-KR" altLang="en-US" sz="1600" kern="1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절약 목표치</a:t>
                      </a:r>
                      <a:endParaRPr lang="ko-KR" sz="1600" kern="1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933476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75038" y="2859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839" y="27346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테이블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477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635</Words>
  <Application>Microsoft Office PowerPoint</Application>
  <PresentationFormat>와이드스크린</PresentationFormat>
  <Paragraphs>340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함초롬돋움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202-20</dc:creator>
  <cp:lastModifiedBy>202-20</cp:lastModifiedBy>
  <cp:revision>74</cp:revision>
  <dcterms:created xsi:type="dcterms:W3CDTF">2023-11-15T06:10:34Z</dcterms:created>
  <dcterms:modified xsi:type="dcterms:W3CDTF">2023-12-20T02:46:19Z</dcterms:modified>
</cp:coreProperties>
</file>