
<file path=[Content_Types].xml><?xml version="1.0" encoding="utf-8"?>
<Types xmlns="http://schemas.openxmlformats.org/package/2006/content-types">
  <Default Extension="bmp" ContentType="image/bmp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4811-B6E0-450A-BB5D-657C621974D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6373-E45B-47D2-8E80-1A10F7F29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논의결과 가장먼저 해야할 관광산업별로 통합한 관광산업별 내생부문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생산자가격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한국은행에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 올라온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기준 산업별 조사자료와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년도자료를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기준 추가자료를 조사한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연장표를 가지고 관광산업별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대전지역 및 대전 외 지역으로 나누기로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관광산업은 기존대분류인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산업을 관광산업별로 통합한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산업과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지역을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통합한 산업연관표를 가지고 산업연관분석을 진행하기 위해 데이터 파일을 올바른 영역을 가져오기 위하여 한국은행에서 다운받은 엑셀파일에 있는 수백개의 데이터를 정리 및 영역별로 나누는 진행을 하는 것으로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주차를 마무리하였습니다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6373-E45B-47D2-8E80-1A10F7F292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9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산업통합이란 기존에 있는 대략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중분류로 통합된 산업을 대전관광산업에 맞춰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통합한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이중 관광산업은 음식점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숙박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관광교통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문화오락 부분에 집중을 하여 분석을 진행하게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가지에 산업통합이 끝나면 부가가치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간접세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소득세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고용자 수와 같은 부가가치 부문 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구하여 부가가치부문에 따라 지역 및 산업에 또 어느 정도에 영향을 주는지 또한 진행할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회차는 이렇게 마무리를 하고 다음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회차때는 하나의 산업에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원을 소모하였을 때 지역별로 어느정도에 영향을 끼치는지를 알아보는 생산승수 및 각종 부문가치별 승수를 지역과 산업별로 구할예정입니다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6373-E45B-47D2-8E80-1A10F7F292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9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분석결과 대전관광산업중 가장많은 영향을 주는 산업은 음식업이었습니다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6373-E45B-47D2-8E80-1A10F7F292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1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F625-DDF4-4EDF-9BF0-5D88B872CDE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62B5-776E-40A5-B183-884B25444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5.b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772400" cy="21602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Daejeon</a:t>
            </a:r>
            <a:r>
              <a:rPr lang="en-US" altLang="ko-KR" dirty="0"/>
              <a:t> Regional </a:t>
            </a:r>
            <a:r>
              <a:rPr lang="en-US" altLang="ko-KR" dirty="0" smtClean="0"/>
              <a:t>Analyst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400" dirty="0" smtClean="0"/>
              <a:t>대전지역 산업연관분석</a:t>
            </a:r>
            <a:r>
              <a:rPr lang="en-US" altLang="ko-KR" sz="2400" dirty="0" smtClean="0"/>
              <a:t>(R</a:t>
            </a:r>
            <a:r>
              <a:rPr lang="ko-KR" altLang="en-US" sz="2400" dirty="0" smtClean="0"/>
              <a:t>로 진행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6768753" cy="1752600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조장</a:t>
            </a:r>
            <a:r>
              <a:rPr lang="en-US" altLang="ko-KR" dirty="0" smtClean="0">
                <a:solidFill>
                  <a:schemeClr val="tx1"/>
                </a:solidFill>
              </a:rPr>
              <a:t>: 1700000 </a:t>
            </a:r>
            <a:r>
              <a:rPr lang="ko-KR" altLang="en-US" dirty="0" smtClean="0">
                <a:solidFill>
                  <a:schemeClr val="tx1"/>
                </a:solidFill>
              </a:rPr>
              <a:t>이호제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조원</a:t>
            </a:r>
            <a:r>
              <a:rPr lang="en-US" altLang="ko-KR" dirty="0" smtClean="0">
                <a:solidFill>
                  <a:schemeClr val="tx1"/>
                </a:solidFill>
              </a:rPr>
              <a:t>: 1786015 </a:t>
            </a:r>
            <a:r>
              <a:rPr lang="ko-KR" altLang="en-US" dirty="0" smtClean="0">
                <a:solidFill>
                  <a:schemeClr val="tx1"/>
                </a:solidFill>
              </a:rPr>
              <a:t>김동현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조원</a:t>
            </a:r>
            <a:r>
              <a:rPr lang="en-US" altLang="ko-KR" dirty="0" smtClean="0">
                <a:solidFill>
                  <a:schemeClr val="tx1"/>
                </a:solidFill>
              </a:rPr>
              <a:t>: 1900000 </a:t>
            </a:r>
            <a:r>
              <a:rPr lang="ko-KR" altLang="en-US" dirty="0" smtClean="0">
                <a:solidFill>
                  <a:schemeClr val="tx1"/>
                </a:solidFill>
              </a:rPr>
              <a:t>한수정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8" y="5552711"/>
            <a:ext cx="1103784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성과 및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1464344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marL="285750" indent="-285750" algn="just">
              <a:buFontTx/>
              <a:buChar char="-"/>
            </a:pPr>
            <a:r>
              <a:rPr lang="en-US" altLang="ko-KR" dirty="0" smtClean="0"/>
              <a:t>R</a:t>
            </a:r>
            <a:r>
              <a:rPr lang="ko-KR" altLang="en-US" dirty="0" smtClean="0"/>
              <a:t>코드를 직접 작성하여 대전지역 산업연관분석을 실시함</a:t>
            </a:r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이에 대한 결과물을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형식으로 변환하여 최종적으로 제출함</a:t>
            </a:r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algn="just"/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07555"/>
              </p:ext>
            </p:extLst>
          </p:nvPr>
        </p:nvGraphicFramePr>
        <p:xfrm>
          <a:off x="1763688" y="2492896"/>
          <a:ext cx="22907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포장기 셸 개체" showAsIcon="1" r:id="rId3" imgW="2290320" imgH="530640" progId="Package">
                  <p:embed/>
                </p:oleObj>
              </mc:Choice>
              <mc:Fallback>
                <p:oleObj name="포장기 셸 개체" showAsIcon="1" r:id="rId3" imgW="2290320" imgH="53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2492896"/>
                        <a:ext cx="229076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2601"/>
              </p:ext>
            </p:extLst>
          </p:nvPr>
        </p:nvGraphicFramePr>
        <p:xfrm>
          <a:off x="1763688" y="3789040"/>
          <a:ext cx="22907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포장기 셸 개체" showAsIcon="1" r:id="rId5" imgW="2290320" imgH="530640" progId="Package">
                  <p:embed/>
                </p:oleObj>
              </mc:Choice>
              <mc:Fallback>
                <p:oleObj name="포장기 셸 개체" showAsIcon="1" r:id="rId5" imgW="2290320" imgH="53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3789040"/>
                        <a:ext cx="229076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1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성과 및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146434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결과에 대한 상세한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생산승수</a:t>
            </a:r>
            <a:r>
              <a:rPr lang="en-US" altLang="ko-KR" dirty="0" smtClean="0"/>
              <a:t>)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32941"/>
            <a:ext cx="3024336" cy="28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47664" y="386104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0072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1464344"/>
            <a:ext cx="309634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/>
              <a:t>생산승수 설명</a:t>
            </a:r>
          </a:p>
          <a:p>
            <a:pPr algn="just"/>
            <a:r>
              <a:rPr lang="ko-KR" altLang="en-US" sz="1000" dirty="0" smtClean="0"/>
              <a:t>관광산업별 생산승수를 보면 식음료</a:t>
            </a:r>
            <a:r>
              <a:rPr lang="en-US" altLang="ko-KR" sz="1000" dirty="0" smtClean="0"/>
              <a:t>(1.27202)</a:t>
            </a:r>
            <a:r>
              <a:rPr lang="ko-KR" altLang="en-US" sz="1000" dirty="0" smtClean="0"/>
              <a:t>이 가장 높게 나왔는데 이는 음식점에서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원을 소비 시 대전지역에 </a:t>
            </a:r>
            <a:r>
              <a:rPr lang="en-US" altLang="ko-KR" sz="1000" dirty="0" smtClean="0"/>
              <a:t>1.27202 </a:t>
            </a:r>
            <a:r>
              <a:rPr lang="ko-KR" altLang="en-US" sz="1000" dirty="0" smtClean="0"/>
              <a:t>원의 직접적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간접적 생산효과가 발생하는걸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소득승수 설명</a:t>
            </a:r>
          </a:p>
          <a:p>
            <a:pPr algn="just"/>
            <a:r>
              <a:rPr lang="ko-KR" altLang="en-US" sz="1000" dirty="0" smtClean="0"/>
              <a:t>관광산업별 소득승수를 보면 관광교통</a:t>
            </a:r>
            <a:r>
              <a:rPr lang="en-US" altLang="ko-KR" sz="1000" dirty="0" smtClean="0"/>
              <a:t>(0.4918)</a:t>
            </a:r>
            <a:r>
              <a:rPr lang="ko-KR" altLang="en-US" sz="1000" dirty="0" smtClean="0"/>
              <a:t>이 가장 높게 나왔는데 이는 관광쇼핑에서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원을 소비 시 대전지역에 </a:t>
            </a:r>
            <a:r>
              <a:rPr lang="en-US" altLang="ko-KR" sz="1000" dirty="0" smtClean="0"/>
              <a:t>0.4918 </a:t>
            </a:r>
            <a:r>
              <a:rPr lang="ko-KR" altLang="en-US" sz="1000" dirty="0" smtClean="0"/>
              <a:t>원의 소득효과가 발생하는걸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간접세승수 설명</a:t>
            </a:r>
          </a:p>
          <a:p>
            <a:pPr algn="just"/>
            <a:r>
              <a:rPr lang="ko-KR" altLang="en-US" sz="1000" dirty="0" smtClean="0"/>
              <a:t>관광산업별 간접세승수를 보면 쇼핑</a:t>
            </a:r>
            <a:r>
              <a:rPr lang="en-US" altLang="ko-KR" sz="1000" dirty="0" smtClean="0"/>
              <a:t>(0.05487)</a:t>
            </a:r>
            <a:r>
              <a:rPr lang="ko-KR" altLang="en-US" sz="1000" dirty="0" smtClean="0"/>
              <a:t>이 가장 높게 나왔는데 이는 카지노에서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원을 소비 시 대전지역에 </a:t>
            </a:r>
            <a:r>
              <a:rPr lang="en-US" altLang="ko-KR" sz="1000" dirty="0" smtClean="0"/>
              <a:t>0.05487 </a:t>
            </a:r>
            <a:r>
              <a:rPr lang="ko-KR" altLang="en-US" sz="1000" dirty="0" smtClean="0"/>
              <a:t>원의 간접세효과가 발생하는걸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부가가치계승수 설명</a:t>
            </a:r>
          </a:p>
          <a:p>
            <a:pPr algn="just"/>
            <a:r>
              <a:rPr lang="ko-KR" altLang="en-US" sz="1000" dirty="0" smtClean="0"/>
              <a:t>관광산업별 부가가치계승수를 보면 쇼핑 </a:t>
            </a:r>
            <a:r>
              <a:rPr lang="en-US" altLang="ko-KR" sz="1000" dirty="0" smtClean="0"/>
              <a:t>(0.71881)</a:t>
            </a:r>
            <a:r>
              <a:rPr lang="ko-KR" altLang="en-US" sz="1000" dirty="0" smtClean="0"/>
              <a:t>이 가장 높게 나왔는데 이는 문화오락에서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원을 소비 시 대전지역에 </a:t>
            </a:r>
            <a:r>
              <a:rPr lang="en-US" altLang="ko-KR" sz="1000" dirty="0" smtClean="0"/>
              <a:t>0.71881 </a:t>
            </a:r>
            <a:r>
              <a:rPr lang="ko-KR" altLang="en-US" sz="1000" dirty="0" smtClean="0"/>
              <a:t>원의 직접적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간접적 부가가치계효과가 발생하는걸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고용자수승수 설명</a:t>
            </a:r>
          </a:p>
          <a:p>
            <a:pPr algn="just"/>
            <a:r>
              <a:rPr lang="ko-KR" altLang="en-US" sz="1000" dirty="0" smtClean="0"/>
              <a:t>관광산업별 고용자수승수를 보면 관광교통</a:t>
            </a:r>
            <a:r>
              <a:rPr lang="en-US" altLang="ko-KR" sz="1000" dirty="0" smtClean="0"/>
              <a:t>(0.02045)</a:t>
            </a:r>
            <a:r>
              <a:rPr lang="ko-KR" altLang="en-US" sz="1000" dirty="0" smtClean="0"/>
              <a:t>이 가장 높게 나왔는데 이는 관광교통에서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억원을 소비 시 전지역에 </a:t>
            </a:r>
            <a:r>
              <a:rPr lang="en-US" altLang="ko-KR" sz="1000" dirty="0" smtClean="0"/>
              <a:t>0.02045</a:t>
            </a:r>
            <a:r>
              <a:rPr lang="ko-KR" altLang="en-US" sz="1000" dirty="0" smtClean="0"/>
              <a:t>명의 직접적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간접적 고용효과가 발생하는걸 알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99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성과 및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146434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결과에 대한 상세한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파급효</a:t>
            </a:r>
            <a:r>
              <a:rPr lang="ko-KR" altLang="en-US" dirty="0"/>
              <a:t>과</a:t>
            </a:r>
            <a:r>
              <a:rPr lang="en-US" altLang="ko-KR" dirty="0" smtClean="0"/>
              <a:t>)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3236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6136" y="1440012"/>
            <a:ext cx="30963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/>
              <a:t>생산파급효과 설명</a:t>
            </a:r>
          </a:p>
          <a:p>
            <a:pPr algn="just"/>
            <a:r>
              <a:rPr lang="ko-KR" altLang="en-US" sz="1000" dirty="0" smtClean="0"/>
              <a:t>대전지역 관광산업 생산파급효과를 보면 관광쇼핑</a:t>
            </a:r>
            <a:r>
              <a:rPr lang="en-US" altLang="ko-KR" sz="1000" dirty="0" smtClean="0"/>
              <a:t>:1580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관광교통</a:t>
            </a:r>
            <a:r>
              <a:rPr lang="en-US" altLang="ko-KR" sz="1000" dirty="0" smtClean="0"/>
              <a:t>:873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음식업</a:t>
            </a:r>
            <a:r>
              <a:rPr lang="en-US" altLang="ko-KR" sz="1000" dirty="0" smtClean="0"/>
              <a:t>:2009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숙박업</a:t>
            </a:r>
            <a:r>
              <a:rPr lang="en-US" altLang="ko-KR" sz="1000" dirty="0" smtClean="0"/>
              <a:t>:273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문화오락</a:t>
            </a:r>
            <a:r>
              <a:rPr lang="en-US" altLang="ko-KR" sz="1000" dirty="0" smtClean="0"/>
              <a:t>:1059</a:t>
            </a:r>
            <a:r>
              <a:rPr lang="ko-KR" altLang="en-US" sz="1000" dirty="0" smtClean="0"/>
              <a:t>억의 파급효과가 발생하는 것을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소득파급효과 설명</a:t>
            </a:r>
          </a:p>
          <a:p>
            <a:pPr algn="just"/>
            <a:r>
              <a:rPr lang="ko-KR" altLang="en-US" sz="1000" dirty="0" smtClean="0"/>
              <a:t>대전지역 관광산업 소득파급효과를 보면 관광쇼핑</a:t>
            </a:r>
            <a:r>
              <a:rPr lang="en-US" altLang="ko-KR" sz="1000" dirty="0" smtClean="0"/>
              <a:t>:455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관광교통</a:t>
            </a:r>
            <a:r>
              <a:rPr lang="en-US" altLang="ko-KR" sz="1000" dirty="0" smtClean="0"/>
              <a:t>:362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음식업</a:t>
            </a:r>
            <a:r>
              <a:rPr lang="en-US" altLang="ko-KR" sz="1000" dirty="0" smtClean="0"/>
              <a:t>:350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숙박업</a:t>
            </a:r>
            <a:r>
              <a:rPr lang="en-US" altLang="ko-KR" sz="1000" dirty="0" smtClean="0"/>
              <a:t>:781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문화오락</a:t>
            </a:r>
            <a:r>
              <a:rPr lang="en-US" altLang="ko-KR" sz="1000" dirty="0" smtClean="0"/>
              <a:t>:194</a:t>
            </a:r>
            <a:r>
              <a:rPr lang="ko-KR" altLang="en-US" sz="1000" dirty="0" smtClean="0"/>
              <a:t>억의 파급효과가 발생하는 것을 알 수 있다</a:t>
            </a:r>
            <a:r>
              <a:rPr lang="en-US" altLang="ko-KR" sz="1000" dirty="0" smtClean="0"/>
              <a:t>.</a:t>
            </a:r>
          </a:p>
          <a:p>
            <a:pPr algn="just"/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간접세파급효과 설명</a:t>
            </a:r>
          </a:p>
          <a:p>
            <a:pPr algn="just"/>
            <a:r>
              <a:rPr lang="ko-KR" altLang="en-US" sz="1000" dirty="0" smtClean="0"/>
              <a:t>대전지역 관광산업 간접세파급효과를 보면 관광쇼핑</a:t>
            </a:r>
            <a:r>
              <a:rPr lang="en-US" altLang="ko-KR" sz="1000" dirty="0" smtClean="0"/>
              <a:t>:70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관광교통</a:t>
            </a:r>
            <a:r>
              <a:rPr lang="en-US" altLang="ko-KR" sz="1000" dirty="0" smtClean="0"/>
              <a:t>:-52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음식업</a:t>
            </a:r>
            <a:r>
              <a:rPr lang="en-US" altLang="ko-KR" sz="1000" dirty="0" smtClean="0"/>
              <a:t>:173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숙박업</a:t>
            </a:r>
            <a:r>
              <a:rPr lang="en-US" altLang="ko-KR" sz="1000" dirty="0" smtClean="0"/>
              <a:t>:91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문화오락</a:t>
            </a:r>
            <a:r>
              <a:rPr lang="en-US" altLang="ko-KR" sz="1000" dirty="0" smtClean="0"/>
              <a:t>:143</a:t>
            </a:r>
            <a:r>
              <a:rPr lang="ko-KR" altLang="en-US" sz="1000" dirty="0" smtClean="0"/>
              <a:t>억의 파급효과가 발생하는 것을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부가가치파급효과 설명</a:t>
            </a:r>
          </a:p>
          <a:p>
            <a:pPr algn="just"/>
            <a:r>
              <a:rPr lang="ko-KR" altLang="en-US" sz="1000" dirty="0" smtClean="0"/>
              <a:t>대전지역 관광산업 부가가치계파급효과를 보면 관광쇼핑</a:t>
            </a:r>
            <a:r>
              <a:rPr lang="en-US" altLang="ko-KR" sz="1000" dirty="0" smtClean="0"/>
              <a:t>:929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관광교통</a:t>
            </a:r>
            <a:r>
              <a:rPr lang="en-US" altLang="ko-KR" sz="1000" dirty="0" smtClean="0"/>
              <a:t>:468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음식업</a:t>
            </a:r>
            <a:r>
              <a:rPr lang="en-US" altLang="ko-KR" sz="1000" dirty="0" smtClean="0"/>
              <a:t>:753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숙박업</a:t>
            </a:r>
            <a:r>
              <a:rPr lang="en-US" altLang="ko-KR" sz="1000" dirty="0" smtClean="0"/>
              <a:t>:1523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문화오락</a:t>
            </a:r>
            <a:r>
              <a:rPr lang="en-US" altLang="ko-KR" sz="1000" dirty="0" smtClean="0"/>
              <a:t>:578</a:t>
            </a:r>
            <a:r>
              <a:rPr lang="ko-KR" altLang="en-US" sz="1000" dirty="0" smtClean="0"/>
              <a:t>억의 파급효과가 발생하는 것을 알 수 있다</a:t>
            </a:r>
            <a:r>
              <a:rPr lang="en-US" altLang="ko-KR" sz="1000" dirty="0" smtClean="0"/>
              <a:t>.</a:t>
            </a:r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고용파급효과 설명</a:t>
            </a:r>
          </a:p>
          <a:p>
            <a:pPr algn="just"/>
            <a:r>
              <a:rPr lang="ko-KR" altLang="en-US" sz="1000" dirty="0" smtClean="0"/>
              <a:t>대전지역 관광산업 고용파급효과를 보면 관광쇼핑</a:t>
            </a:r>
            <a:r>
              <a:rPr lang="en-US" altLang="ko-KR" sz="1000" dirty="0" smtClean="0"/>
              <a:t>:2503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관광교통</a:t>
            </a:r>
            <a:r>
              <a:rPr lang="en-US" altLang="ko-KR" sz="1000" dirty="0" smtClean="0"/>
              <a:t>:1505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음식업</a:t>
            </a:r>
            <a:r>
              <a:rPr lang="en-US" altLang="ko-KR" sz="1000" dirty="0" smtClean="0"/>
              <a:t>:2439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숙박업</a:t>
            </a:r>
            <a:r>
              <a:rPr lang="en-US" altLang="ko-KR" sz="1000" dirty="0" smtClean="0"/>
              <a:t>:2490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문화오락</a:t>
            </a:r>
            <a:r>
              <a:rPr lang="en-US" altLang="ko-KR" sz="1000" dirty="0" smtClean="0"/>
              <a:t>:1411</a:t>
            </a:r>
            <a:r>
              <a:rPr lang="ko-KR" altLang="en-US" sz="1000" dirty="0" smtClean="0"/>
              <a:t>명의 파급효과가 발생하는 것을 알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27" y="2348880"/>
            <a:ext cx="346824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9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464344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참가 이유</a:t>
            </a:r>
            <a:endParaRPr lang="en-US" altLang="ko-KR" dirty="0"/>
          </a:p>
          <a:p>
            <a:pPr algn="just"/>
            <a:r>
              <a:rPr lang="en-US" altLang="ko-KR" dirty="0" smtClean="0"/>
              <a:t>-</a:t>
            </a:r>
            <a:r>
              <a:rPr lang="ko-KR" altLang="en-US" dirty="0" smtClean="0"/>
              <a:t> 산업연관분석을 시행하여 경제적 파급효과를 분석하는 수업을 청강하면서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프로젝트에 흥미를 갖고 있었는데</a:t>
            </a:r>
            <a:r>
              <a:rPr lang="en-US" altLang="ko-KR" dirty="0"/>
              <a:t> </a:t>
            </a:r>
            <a:r>
              <a:rPr lang="ko-KR" altLang="en-US" dirty="0" smtClean="0"/>
              <a:t>수업에서 배운 것을 활용하여 공모전에 참여하면 꽤 의미가 있을 것 같아서 참여하게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수치로 보여지는 결과가 대전 발전에 큰 기여를 할 수 있다고 생각해서 취지가 부합하다고 생각했습니다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팀명 선정이유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Daejeon</a:t>
            </a:r>
            <a:r>
              <a:rPr lang="en-US" altLang="ko-KR" dirty="0" smtClean="0"/>
              <a:t> Regional Analyst</a:t>
            </a:r>
          </a:p>
          <a:p>
            <a:pPr algn="just"/>
            <a:r>
              <a:rPr lang="en-US" altLang="ko-KR" dirty="0" smtClean="0"/>
              <a:t>- </a:t>
            </a:r>
            <a:r>
              <a:rPr lang="ko-KR" altLang="en-US" dirty="0" smtClean="0"/>
              <a:t>프로젝트의 취지가 대전지역의 발전에 이바지 하기 위해 성과를 만드는 것으로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대전지역의 산업연관분석을 시행하여 경제적 파급효과를 분석하는것이 저희의 목적이기 때문에 위와 같은 팀명으로 선정하였습니다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경제적 파급효과중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관광분야에서의 파급효과 위주로 진행하였습니다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조원 소개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조장</a:t>
            </a:r>
            <a:r>
              <a:rPr lang="en-US" altLang="ko-KR" dirty="0" smtClean="0"/>
              <a:t>: 1700000 </a:t>
            </a:r>
            <a:r>
              <a:rPr lang="ko-KR" altLang="en-US" dirty="0" smtClean="0"/>
              <a:t>이호제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조원</a:t>
            </a:r>
            <a:r>
              <a:rPr lang="en-US" altLang="ko-KR" dirty="0" smtClean="0"/>
              <a:t>: 1786015 </a:t>
            </a:r>
            <a:r>
              <a:rPr lang="ko-KR" altLang="en-US" dirty="0" smtClean="0"/>
              <a:t>김동현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조원</a:t>
            </a:r>
            <a:r>
              <a:rPr lang="en-US" altLang="ko-KR" dirty="0" smtClean="0"/>
              <a:t>: 1900000 </a:t>
            </a:r>
            <a:r>
              <a:rPr lang="ko-KR" altLang="en-US" dirty="0" smtClean="0"/>
              <a:t>한수정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8" y="5552711"/>
            <a:ext cx="1103784" cy="1008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pPr algn="l"/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모둠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주차별 일지</a:t>
            </a:r>
            <a:r>
              <a:rPr lang="en-US" altLang="ko-KR" dirty="0" smtClean="0"/>
              <a:t>(1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47664" y="1484784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547664" y="4077072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3024336" cy="1872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149080"/>
            <a:ext cx="3024336" cy="1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1484784"/>
            <a:ext cx="3600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 smtClean="0"/>
              <a:t>주 차는 대전 관광에 </a:t>
            </a:r>
            <a:r>
              <a:rPr lang="ko-KR" altLang="en-US" sz="1600" dirty="0"/>
              <a:t>대한 산업연관분석을 시행하기에 앞서 전공수업에 배운 내용을 바탕으로 </a:t>
            </a:r>
            <a:r>
              <a:rPr lang="ko-KR" altLang="en-US" sz="1600" dirty="0" smtClean="0"/>
              <a:t>어떤 식으로 </a:t>
            </a:r>
            <a:r>
              <a:rPr lang="ko-KR" altLang="en-US" sz="1600" dirty="0"/>
              <a:t>진행할지 </a:t>
            </a:r>
            <a:r>
              <a:rPr lang="ko-KR" altLang="en-US" sz="1600" dirty="0" smtClean="0"/>
              <a:t>방향성에 대해 토의하였다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논의내용으로는 제일 먼저 </a:t>
            </a:r>
            <a:r>
              <a:rPr lang="ko-KR" altLang="en-US" sz="1600" dirty="0"/>
              <a:t>산업별 </a:t>
            </a:r>
            <a:r>
              <a:rPr lang="ko-KR" altLang="en-US" sz="1600" dirty="0" smtClean="0"/>
              <a:t>내생 부문을 </a:t>
            </a:r>
            <a:r>
              <a:rPr lang="ko-KR" altLang="en-US" sz="1600" dirty="0"/>
              <a:t>어떻게 </a:t>
            </a:r>
            <a:r>
              <a:rPr lang="ko-KR" altLang="en-US" sz="1600" dirty="0" smtClean="0"/>
              <a:t>구할 것인지</a:t>
            </a:r>
            <a:r>
              <a:rPr lang="en-US" altLang="ko-KR" sz="1600" dirty="0"/>
              <a:t>, </a:t>
            </a:r>
            <a:r>
              <a:rPr lang="ko-KR" altLang="en-US" sz="1600" dirty="0"/>
              <a:t>외부효과인 지출액은 어떻게 구한 후에 관광산업별로 통합을 어떻게 할 것인지</a:t>
            </a:r>
            <a:r>
              <a:rPr lang="en-US" altLang="ko-KR" sz="1600" dirty="0"/>
              <a:t>, </a:t>
            </a:r>
            <a:r>
              <a:rPr lang="ko-KR" altLang="en-US" sz="1600" dirty="0"/>
              <a:t>어느 프로그램을 사용하여 산업연관분석을 진행할지에 대하여 </a:t>
            </a:r>
            <a:r>
              <a:rPr lang="ko-KR" altLang="en-US" sz="1600" dirty="0" smtClean="0"/>
              <a:t>논의하였다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8" y="5552711"/>
            <a:ext cx="1103784" cy="10081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8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주차별 일지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47664" y="1484784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547664" y="4077072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6056" y="1484784"/>
            <a:ext cx="381642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600" dirty="0"/>
              <a:t>2</a:t>
            </a:r>
            <a:r>
              <a:rPr lang="ko-KR" altLang="en-US" sz="1600" dirty="0"/>
              <a:t>회차는 지난 회차 때 진행한 산업연관분석을 하기 위한 산업통합을 </a:t>
            </a:r>
            <a:r>
              <a:rPr lang="ko-KR" altLang="en-US" sz="1600" dirty="0" smtClean="0"/>
              <a:t>이번 주에 </a:t>
            </a:r>
            <a:r>
              <a:rPr lang="ko-KR" altLang="en-US" sz="1600" dirty="0"/>
              <a:t>이어서 진행하여 마무리를 진행하였고 </a:t>
            </a:r>
            <a:r>
              <a:rPr lang="en-US" altLang="ko-KR" sz="1600" dirty="0"/>
              <a:t>R studio</a:t>
            </a:r>
            <a:r>
              <a:rPr lang="ko-KR" altLang="en-US" sz="1600" dirty="0"/>
              <a:t>에 산업통합을 </a:t>
            </a:r>
            <a:r>
              <a:rPr lang="ko-KR" altLang="en-US" sz="1600" dirty="0" smtClean="0"/>
              <a:t>하기 위한 코드를 작성하였습니다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just" fontAlgn="base"/>
            <a:r>
              <a:rPr lang="ko-KR" altLang="en-US" sz="1600" dirty="0" smtClean="0"/>
              <a:t>이번 주는 </a:t>
            </a:r>
            <a:r>
              <a:rPr lang="ko-KR" altLang="en-US" sz="1600" dirty="0"/>
              <a:t>산업연관분석과 산업통합에 대해서 조원들과 </a:t>
            </a:r>
            <a:r>
              <a:rPr lang="ko-KR" altLang="en-US" sz="1600" dirty="0" smtClean="0"/>
              <a:t>상의하였습니다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algn="just" fontAlgn="base"/>
            <a:r>
              <a:rPr lang="ko-KR" altLang="en-US" sz="1600" dirty="0"/>
              <a:t>산업연관분석이란 </a:t>
            </a:r>
            <a:r>
              <a:rPr lang="ko-KR" altLang="en-US" sz="1600" dirty="0" smtClean="0"/>
              <a:t>한 </a:t>
            </a:r>
            <a:r>
              <a:rPr lang="ko-KR" altLang="en-US" sz="1600" dirty="0"/>
              <a:t>산업이 </a:t>
            </a:r>
            <a:r>
              <a:rPr lang="ko-KR" altLang="en-US" sz="1600" dirty="0" smtClean="0"/>
              <a:t>다른 산업에 얼만큼 영향을 </a:t>
            </a:r>
            <a:r>
              <a:rPr lang="ko-KR" altLang="en-US" sz="1600" dirty="0"/>
              <a:t>미치는지를 생산승수 및 부가가치부문별 승수와 생산파급효과 및 부가가치부문별 파급효과를 구한 후에 이 수치들을 분석하는 것입니다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algn="just" fontAlgn="base"/>
            <a:r>
              <a:rPr lang="ko-KR" altLang="en-US" sz="1600" dirty="0"/>
              <a:t>저희가 진행하는 대전관광 산업연관분석은 대전에 관광산업이 대전지역전체와 대전외 국내지역 전체에 </a:t>
            </a:r>
            <a:r>
              <a:rPr lang="ko-KR" altLang="en-US" sz="1600" dirty="0" smtClean="0"/>
              <a:t>어느정도의 영향을 </a:t>
            </a:r>
            <a:r>
              <a:rPr lang="ko-KR" altLang="en-US" sz="1600" dirty="0"/>
              <a:t>주는지를 각종 승수와 파급효과를 구하여 분석을 진행하는 </a:t>
            </a:r>
            <a:r>
              <a:rPr lang="ko-KR" altLang="en-US" sz="1600" dirty="0" smtClean="0"/>
              <a:t>것입니다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2681486" cy="1656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4459958"/>
            <a:ext cx="2736303" cy="17239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지역통합 설정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1" y="4090626"/>
            <a:ext cx="24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산</a:t>
            </a:r>
            <a:r>
              <a:rPr lang="ko-KR" altLang="en-US" dirty="0"/>
              <a:t>업</a:t>
            </a:r>
            <a:r>
              <a:rPr lang="ko-KR" altLang="en-US" dirty="0" smtClean="0"/>
              <a:t>통합 설정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96" y="5733256"/>
            <a:ext cx="1103784" cy="10081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0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주차별 일지</a:t>
            </a:r>
            <a:r>
              <a:rPr lang="en-US" altLang="ko-KR" dirty="0" smtClean="0"/>
              <a:t>(3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547664" y="1486254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547664" y="4077072"/>
            <a:ext cx="3332514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484784"/>
            <a:ext cx="3816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/>
              <a:t>3</a:t>
            </a:r>
            <a:r>
              <a:rPr lang="ko-KR" altLang="en-US" sz="1600" dirty="0"/>
              <a:t>주차는 대전지역에서 관광목적으로 돈을 소비하였을 경우 해당 산업이 대전지역과 대전외지역에 얼마만큼에 영향을 주는지를 알아보는 승수를 </a:t>
            </a:r>
            <a:r>
              <a:rPr lang="ko-KR" altLang="en-US" sz="1600" dirty="0" smtClean="0"/>
              <a:t>찾아보았다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알아본 </a:t>
            </a:r>
            <a:r>
              <a:rPr lang="ko-KR" altLang="en-US" sz="1600" dirty="0"/>
              <a:t>승수로는 소비내역으로 알 수 있는 생산승수</a:t>
            </a:r>
            <a:r>
              <a:rPr lang="en-US" altLang="ko-KR" sz="1600" dirty="0"/>
              <a:t>, </a:t>
            </a:r>
            <a:r>
              <a:rPr lang="ko-KR" altLang="en-US" sz="1600" dirty="0"/>
              <a:t>부가가치부문으로 알 수 있는 소득승수</a:t>
            </a:r>
            <a:r>
              <a:rPr lang="en-US" altLang="ko-KR" sz="1600" dirty="0"/>
              <a:t>, </a:t>
            </a:r>
            <a:r>
              <a:rPr lang="ko-KR" altLang="en-US" sz="1600" dirty="0"/>
              <a:t>간접세승수</a:t>
            </a:r>
            <a:r>
              <a:rPr lang="en-US" altLang="ko-KR" sz="1600" dirty="0"/>
              <a:t>, </a:t>
            </a:r>
            <a:r>
              <a:rPr lang="ko-KR" altLang="en-US" sz="1600" dirty="0"/>
              <a:t>고용자수승수</a:t>
            </a:r>
            <a:r>
              <a:rPr lang="en-US" altLang="ko-KR" sz="1600" dirty="0"/>
              <a:t>, </a:t>
            </a:r>
            <a:r>
              <a:rPr lang="ko-KR" altLang="en-US" sz="1600" dirty="0"/>
              <a:t>부가가치승수가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승수를 도출하기 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관광분야의 파급효과를 도출하는것이 목적이므로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관광부문으로 산업을 통합한 쇼핑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관광교통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식음료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숙박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문화오락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중심으로 승수를 도출하였다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1628800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관광분야 지출액</a:t>
            </a:r>
            <a:endParaRPr lang="en-US" altLang="ko-KR" dirty="0" smtClean="0"/>
          </a:p>
          <a:p>
            <a:r>
              <a:rPr lang="ko-KR" altLang="en-US" dirty="0" smtClean="0"/>
              <a:t>쇼핑</a:t>
            </a:r>
            <a:r>
              <a:rPr lang="en-US" altLang="ko-KR" dirty="0" smtClean="0"/>
              <a:t>= 129,378,000,000 </a:t>
            </a:r>
          </a:p>
          <a:p>
            <a:r>
              <a:rPr lang="ko-KR" altLang="en-US" dirty="0" smtClean="0"/>
              <a:t>관광교통</a:t>
            </a:r>
            <a:r>
              <a:rPr lang="en-US" altLang="ko-KR" dirty="0" smtClean="0"/>
              <a:t>=73,628,000,000 </a:t>
            </a:r>
            <a:r>
              <a:rPr lang="ko-KR" altLang="en-US" dirty="0" smtClean="0"/>
              <a:t>음식점</a:t>
            </a:r>
            <a:r>
              <a:rPr lang="en-US" altLang="ko-KR" dirty="0" smtClean="0"/>
              <a:t>=157,994,000,000 </a:t>
            </a:r>
          </a:p>
          <a:p>
            <a:r>
              <a:rPr lang="ko-KR" altLang="en-US" dirty="0" smtClean="0"/>
              <a:t>숙박비</a:t>
            </a:r>
            <a:r>
              <a:rPr lang="en-US" altLang="ko-KR" dirty="0" smtClean="0"/>
              <a:t>=229,791,000,000 </a:t>
            </a:r>
          </a:p>
          <a:p>
            <a:r>
              <a:rPr lang="ko-KR" altLang="en-US" dirty="0" smtClean="0"/>
              <a:t>관광오락</a:t>
            </a:r>
            <a:r>
              <a:rPr lang="en-US" altLang="ko-KR" dirty="0" smtClean="0"/>
              <a:t>=87,672,000,000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41490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승수 도출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7931"/>
            <a:ext cx="2952328" cy="163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18" y="5642547"/>
            <a:ext cx="1103784" cy="10081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48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주차별 일지</a:t>
            </a:r>
            <a:r>
              <a:rPr lang="en-US" altLang="ko-KR" dirty="0" smtClean="0"/>
              <a:t>(4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6254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547664" y="4077072"/>
            <a:ext cx="3332514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45392096" descr="EMB000031a88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59" y="4509120"/>
            <a:ext cx="325437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41490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파급효과 도출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0927" y="155679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3"/>
            <a:ext cx="295232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76056" y="1484784"/>
            <a:ext cx="38164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경제적 파급효과의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생산파급효과에 경우엔 대전지역 관광산업에 숙박업이 </a:t>
            </a:r>
            <a:r>
              <a:rPr lang="en-US" altLang="ko-KR" sz="1600" dirty="0"/>
              <a:t>3</a:t>
            </a:r>
            <a:r>
              <a:rPr lang="ko-KR" altLang="en-US" sz="1600" dirty="0"/>
              <a:t>조 </a:t>
            </a:r>
            <a:r>
              <a:rPr lang="en-US" altLang="ko-KR" sz="1600" dirty="0"/>
              <a:t>4,800</a:t>
            </a:r>
            <a:r>
              <a:rPr lang="ko-KR" altLang="en-US" sz="1600" dirty="0"/>
              <a:t>억원에 파급효과로 제일 높은 수치를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그다음으로는 음식점이 </a:t>
            </a:r>
            <a:r>
              <a:rPr lang="en-US" altLang="ko-KR" sz="1600" dirty="0"/>
              <a:t>2</a:t>
            </a:r>
            <a:r>
              <a:rPr lang="ko-KR" altLang="en-US" sz="1600" dirty="0"/>
              <a:t>조</a:t>
            </a:r>
            <a:r>
              <a:rPr lang="en-US" altLang="ko-KR" sz="1600" dirty="0"/>
              <a:t>3,929</a:t>
            </a:r>
            <a:r>
              <a:rPr lang="ko-KR" altLang="en-US" sz="1600" dirty="0"/>
              <a:t>억원</a:t>
            </a:r>
            <a:r>
              <a:rPr lang="en-US" altLang="ko-KR" sz="1600" dirty="0"/>
              <a:t>, </a:t>
            </a:r>
            <a:r>
              <a:rPr lang="ko-KR" altLang="en-US" sz="1600" dirty="0"/>
              <a:t>소매업이 </a:t>
            </a:r>
            <a:r>
              <a:rPr lang="en-US" altLang="ko-KR" sz="1600" dirty="0"/>
              <a:t>1</a:t>
            </a:r>
            <a:r>
              <a:rPr lang="ko-KR" altLang="en-US" sz="1600" dirty="0"/>
              <a:t>조</a:t>
            </a:r>
            <a:r>
              <a:rPr lang="en-US" altLang="ko-KR" sz="1600" dirty="0"/>
              <a:t>9,595</a:t>
            </a:r>
            <a:r>
              <a:rPr lang="ko-KR" altLang="en-US" sz="1600" dirty="0"/>
              <a:t>억원</a:t>
            </a:r>
            <a:r>
              <a:rPr lang="en-US" altLang="ko-KR" sz="1600" dirty="0"/>
              <a:t>, </a:t>
            </a:r>
            <a:r>
              <a:rPr lang="ko-KR" altLang="en-US" sz="1600" dirty="0"/>
              <a:t>문화오락</a:t>
            </a:r>
            <a:r>
              <a:rPr lang="en-US" altLang="ko-KR" sz="1600" dirty="0"/>
              <a:t>: 1</a:t>
            </a:r>
            <a:r>
              <a:rPr lang="ko-KR" altLang="en-US" sz="1600" dirty="0"/>
              <a:t>조</a:t>
            </a:r>
            <a:r>
              <a:rPr lang="en-US" altLang="ko-KR" sz="1600" dirty="0"/>
              <a:t>3261</a:t>
            </a:r>
            <a:r>
              <a:rPr lang="ko-KR" altLang="en-US" sz="1600" dirty="0"/>
              <a:t>억원</a:t>
            </a:r>
            <a:r>
              <a:rPr lang="en-US" altLang="ko-KR" sz="1600" dirty="0"/>
              <a:t>., </a:t>
            </a:r>
            <a:r>
              <a:rPr lang="ko-KR" altLang="en-US" sz="1600" dirty="0"/>
              <a:t>관광교통</a:t>
            </a:r>
            <a:r>
              <a:rPr lang="en-US" altLang="ko-KR" sz="1600" dirty="0"/>
              <a:t>: 1</a:t>
            </a:r>
            <a:r>
              <a:rPr lang="ko-KR" altLang="en-US" sz="1600" dirty="0"/>
              <a:t>조</a:t>
            </a:r>
            <a:r>
              <a:rPr lang="en-US" altLang="ko-KR" sz="1600" dirty="0"/>
              <a:t>1,151</a:t>
            </a:r>
            <a:r>
              <a:rPr lang="ko-KR" altLang="en-US" sz="1600" dirty="0"/>
              <a:t>억원만큼 파급효과를 주고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이를 바탕으로 이야기를 이야기를 해보면 대전지역 관광산업은 숙박업과 음식업은 높은 기여를 하고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문화오락업 부분과 관광교통업 부분은 상대적으로 낮기 때문에 대전지역은 문화오락과 관광교통산업이 다른산업을 보완하여 높은 파급효과 수치를 높일 방안을 찾아야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반대로 숙박업과 음식업은 높은 수치이기 때문에 낮아지지 않도록 대비를 할 </a:t>
            </a:r>
            <a:r>
              <a:rPr lang="ko-KR" altLang="en-US" sz="1600" dirty="0" smtClean="0"/>
              <a:t>필요가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18" y="5733255"/>
            <a:ext cx="1103784" cy="9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주차별 일지</a:t>
            </a:r>
            <a:r>
              <a:rPr lang="en-US" altLang="ko-KR" dirty="0" smtClean="0"/>
              <a:t>(5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547664" y="1486254"/>
            <a:ext cx="331236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547664" y="4077072"/>
            <a:ext cx="3332514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20767200" descr="EMB000016d490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68" y="1916832"/>
            <a:ext cx="3110359" cy="16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10927" y="1556791"/>
            <a:ext cx="30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세종 관광연구원 방문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0927" y="4149080"/>
            <a:ext cx="30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세종 관광연구원 방문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20768640" descr="EMB000016d490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68" y="4659833"/>
            <a:ext cx="3110359" cy="14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1484784"/>
            <a:ext cx="3600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0"/>
            <a:r>
              <a:rPr lang="ko-KR" altLang="en-US" sz="1600" dirty="0" smtClean="0"/>
              <a:t>그 </a:t>
            </a:r>
            <a:r>
              <a:rPr lang="ko-KR" altLang="en-US" sz="1600" dirty="0"/>
              <a:t>후</a:t>
            </a:r>
            <a:r>
              <a:rPr lang="en-US" altLang="ko-KR" sz="1600" dirty="0"/>
              <a:t>, </a:t>
            </a:r>
            <a:r>
              <a:rPr lang="ko-KR" altLang="en-US" sz="1600" dirty="0"/>
              <a:t>저희 조는 연구원님과 산업연관분석 등에 대해서 논의를 </a:t>
            </a:r>
            <a:r>
              <a:rPr lang="ko-KR" altLang="en-US" sz="1600" dirty="0" smtClean="0"/>
              <a:t>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대전지역발전에 기여</a:t>
            </a:r>
            <a:endParaRPr lang="en-US" altLang="ko-KR" sz="1600" dirty="0" smtClean="0"/>
          </a:p>
          <a:p>
            <a:pPr algn="just" fontAlgn="base" latinLnBrk="0"/>
            <a:endParaRPr lang="ko-KR" altLang="en-US" sz="1600" dirty="0" smtClean="0"/>
          </a:p>
          <a:p>
            <a:pPr algn="just" fontAlgn="base" latinLnBrk="0"/>
            <a:r>
              <a:rPr lang="ko-KR" altLang="en-US" sz="1600" dirty="0" smtClean="0"/>
              <a:t>연구원님께선 </a:t>
            </a:r>
            <a:r>
              <a:rPr lang="ko-KR" altLang="en-US" sz="1600" dirty="0"/>
              <a:t>저희 조가 만든 산업연관분석에 한 가지 부족한 점을 말씀 해주셨는데 이 산업연관석을 일반 공무원들이 보고 쉽게 알 수 없기 직관성을 높이는 </a:t>
            </a:r>
            <a:r>
              <a:rPr lang="ko-KR" altLang="en-US" sz="1600" dirty="0" smtClean="0"/>
              <a:t>방안을 설명해주셨다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algn="just" fontAlgn="base" latinLnBrk="0"/>
            <a:r>
              <a:rPr lang="ko-KR" altLang="en-US" sz="1600" dirty="0"/>
              <a:t>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산업연관분석이 어떻게 진행되는지 중요성이 얼마나 있는지를 알려주셨습니다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algn="just" fontAlgn="base" latinLnBrk="0"/>
            <a:r>
              <a:rPr lang="ko-KR" altLang="en-US" sz="1600" dirty="0"/>
              <a:t>그 외에도 대전세종연구원에서 관광분야가 어느 활동을 하는지</a:t>
            </a:r>
            <a:r>
              <a:rPr lang="en-US" altLang="ko-KR" sz="1600" dirty="0"/>
              <a:t>, </a:t>
            </a:r>
            <a:r>
              <a:rPr lang="ko-KR" altLang="en-US" sz="1600" dirty="0"/>
              <a:t>그 필요성과 중요도 등에 대해서 대화를 </a:t>
            </a:r>
            <a:r>
              <a:rPr lang="ko-KR" altLang="en-US" sz="1600" dirty="0" smtClean="0"/>
              <a:t>나누는 방향으로 토의를 진행하였다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62" y="5733256"/>
            <a:ext cx="11037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모둠 특색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46434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강점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-</a:t>
            </a:r>
            <a:r>
              <a:rPr lang="ko-KR" altLang="en-US" dirty="0" smtClean="0"/>
              <a:t>  산업연관분석은 누구나 쉽게 할 수 있는 분석이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기초적인 지식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전문적인 지식이 없으면 이해하기 힘든 경우가 대부분이다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전문적인 이유로 뚜렷한 결과물과 결론을 도출하기는 어렵지만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숫자로 보여지는 파급효과와 승수의 해석을 바탕으로 대전 관광산업이 어떠한 산업에서 가장 큰 효과를 보여주는지 설명을 통해 이해할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지역 관광분야와의 비교가 용이하기 때문에 충분히 강점이 있다고 판단된다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빅데이터를 활용한 분석인 만큼 개인적인 견해보다</a:t>
            </a:r>
            <a:r>
              <a:rPr lang="en-US" altLang="ko-KR" dirty="0"/>
              <a:t> </a:t>
            </a:r>
            <a:r>
              <a:rPr lang="ko-KR" altLang="en-US" dirty="0" smtClean="0"/>
              <a:t>객관적인 시선으로 결과를 바라볼 수 있다는 장점이 있다</a:t>
            </a:r>
            <a:r>
              <a:rPr lang="en-US" altLang="ko-KR" dirty="0" smtClean="0"/>
              <a:t>. 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사물보다는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파일의 결과물로 차별성을 강조할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62" y="5733256"/>
            <a:ext cx="11037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9672" y="274638"/>
            <a:ext cx="706712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성과 및 결과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980728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모둠 소개</a:t>
            </a:r>
            <a:endParaRPr lang="ko-KR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" y="2348880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주차별 일지</a:t>
            </a:r>
            <a:endParaRPr lang="ko-KR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3933056"/>
            <a:ext cx="1475656" cy="483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모둠별 특색</a:t>
            </a:r>
            <a:endParaRPr lang="ko-KR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" y="5523588"/>
            <a:ext cx="1475656" cy="483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smtClean="0"/>
              <a:t>성과 및 결과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146434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성과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직접적인 성과를 보여주기 보단 우리가 진행한 지역 산업연관분석을 문화관광연구소에 제출하여 사회에 기여되면 좋겠다는 바램을 전달함</a:t>
            </a:r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 smtClean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직접적인 사용으로 성과를 도출하기 힘들겠지만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지역간의 비교 자료로 사용될 수 있다는 답변을 얻음</a:t>
            </a:r>
            <a:endParaRPr lang="en-US" altLang="ko-KR" dirty="0" smtClean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648"/>
            <a:ext cx="1103784" cy="1008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62" y="5733256"/>
            <a:ext cx="11037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1447</Words>
  <Application>Microsoft Office PowerPoint</Application>
  <PresentationFormat>On-screen Show (4:3)</PresentationFormat>
  <Paragraphs>164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포장기 셸 개체</vt:lpstr>
      <vt:lpstr>Daejeon Regional Analyst  대전지역 산업연관분석(R로 진행)</vt:lpstr>
      <vt:lpstr>1. 모둠 소개</vt:lpstr>
      <vt:lpstr>2. 주차별 일지(1주차)</vt:lpstr>
      <vt:lpstr>2. 주차별 일지(2주차)</vt:lpstr>
      <vt:lpstr>2. 주차별 일지(3주차)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Daejeon Regional Analyst  대전지역 산업연관분석(R로 진행)</dc:title>
  <dc:creator>donghyun</dc:creator>
  <cp:lastModifiedBy>donghyun</cp:lastModifiedBy>
  <cp:revision>19</cp:revision>
  <dcterms:created xsi:type="dcterms:W3CDTF">2022-06-22T15:12:44Z</dcterms:created>
  <dcterms:modified xsi:type="dcterms:W3CDTF">2022-06-22T19:12:41Z</dcterms:modified>
</cp:coreProperties>
</file>