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906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Times New Roman"/>
              </a:rPr>
              <a:t>메모 서식을 편집하려면 클릭하십시오</a:t>
            </a:r>
            <a:r>
              <a:rPr b="0" lang="en-US" sz="2000" spc="-1" strike="noStrike">
                <a:latin typeface="Times New Roman"/>
              </a:rPr>
              <a:t>.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DCE9254-B397-4367-A0F8-8BDF91C95EA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0784A7-3AC9-42CC-9359-23BF49DC79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445333-6F4A-4CE6-8BBF-896D7D2CDFD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7EC76B-E117-4121-BAFA-17F7412515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91A31A-CB1E-4CEF-87DA-ECEC87F6A4D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53CF3D3-B0EC-4265-99CC-27A9CEFE691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DF932E-E70D-434A-B19A-539A6B8A1D8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3464DA-9C54-4123-9F29-D08062D3DAE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7D3397-3758-4B49-B3D5-E1AF9B98EA0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9710C9-E987-4ADD-97F5-01B21690503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398481-CE83-4362-9AAD-4E2DDCB7E0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A69691-0022-4F82-AB84-259CEA2852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708895-A39A-416F-A4BA-3D32A619002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06DF27-11A8-44F1-84F2-9637CA17CE1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6CCD7B5-1345-4C86-94A5-F5FD18054F5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Times New Roman"/>
              </a:rPr>
              <a:t>Fama-French(1993)</a:t>
            </a:r>
            <a:r>
              <a:rPr b="1" lang="en-US" sz="1200" spc="-1" strike="noStrike">
                <a:latin typeface="Times New Roman"/>
              </a:rPr>
              <a:t>의 경우</a:t>
            </a:r>
            <a:r>
              <a:rPr b="1" lang="en-US" sz="1200" spc="-1" strike="noStrike">
                <a:latin typeface="Times New Roman"/>
              </a:rPr>
              <a:t>, Size</a:t>
            </a:r>
            <a:r>
              <a:rPr b="1" lang="en-US" sz="1200" spc="-1" strike="noStrike">
                <a:latin typeface="Times New Roman"/>
              </a:rPr>
              <a:t>와 </a:t>
            </a:r>
            <a:r>
              <a:rPr b="1" lang="en-US" sz="1200" spc="-1" strike="noStrike">
                <a:latin typeface="Times New Roman"/>
              </a:rPr>
              <a:t>BE/ME</a:t>
            </a:r>
            <a:r>
              <a:rPr b="1" lang="en-US" sz="1200" spc="-1" strike="noStrike">
                <a:latin typeface="Times New Roman"/>
              </a:rPr>
              <a:t>의 </a:t>
            </a:r>
            <a:r>
              <a:rPr b="1" lang="en-US" sz="1200" spc="-1" strike="noStrike">
                <a:latin typeface="Times New Roman"/>
              </a:rPr>
              <a:t>breakpoint</a:t>
            </a:r>
            <a:r>
              <a:rPr b="1" lang="en-US" sz="1200" spc="-1" strike="noStrike">
                <a:latin typeface="Times New Roman"/>
              </a:rPr>
              <a:t>를 </a:t>
            </a:r>
            <a:r>
              <a:rPr b="1" lang="en-US" sz="1200" spc="-1" strike="noStrike">
                <a:latin typeface="Times New Roman"/>
              </a:rPr>
              <a:t>NYSE </a:t>
            </a:r>
            <a:r>
              <a:rPr b="1" lang="en-US" sz="1200" spc="-1" strike="noStrike">
                <a:latin typeface="Times New Roman"/>
              </a:rPr>
              <a:t>주식만을 사용하여 측정하였다</a:t>
            </a:r>
            <a:r>
              <a:rPr b="1" lang="en-US" sz="1200" spc="-1" strike="noStrike">
                <a:latin typeface="Times New Roman"/>
              </a:rPr>
              <a:t>.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6374DA-543C-4C8D-8FEB-50C502B9FE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Times New Roman"/>
              </a:rPr>
              <a:t>Fama-French(1993)</a:t>
            </a:r>
            <a:r>
              <a:rPr b="1" lang="en-US" sz="1200" spc="-1" strike="noStrike">
                <a:latin typeface="Times New Roman"/>
              </a:rPr>
              <a:t>의 경우</a:t>
            </a:r>
            <a:r>
              <a:rPr b="1" lang="en-US" sz="1200" spc="-1" strike="noStrike">
                <a:latin typeface="Times New Roman"/>
              </a:rPr>
              <a:t>, Size</a:t>
            </a:r>
            <a:r>
              <a:rPr b="1" lang="en-US" sz="1200" spc="-1" strike="noStrike">
                <a:latin typeface="Times New Roman"/>
              </a:rPr>
              <a:t>와 </a:t>
            </a:r>
            <a:r>
              <a:rPr b="1" lang="en-US" sz="1200" spc="-1" strike="noStrike">
                <a:latin typeface="Times New Roman"/>
              </a:rPr>
              <a:t>BE/ME</a:t>
            </a:r>
            <a:r>
              <a:rPr b="1" lang="en-US" sz="1200" spc="-1" strike="noStrike">
                <a:latin typeface="Times New Roman"/>
              </a:rPr>
              <a:t>의 </a:t>
            </a:r>
            <a:r>
              <a:rPr b="1" lang="en-US" sz="1200" spc="-1" strike="noStrike">
                <a:latin typeface="Times New Roman"/>
              </a:rPr>
              <a:t>breakpoint</a:t>
            </a:r>
            <a:r>
              <a:rPr b="1" lang="en-US" sz="1200" spc="-1" strike="noStrike">
                <a:latin typeface="Times New Roman"/>
              </a:rPr>
              <a:t>를 </a:t>
            </a:r>
            <a:r>
              <a:rPr b="1" lang="en-US" sz="1200" spc="-1" strike="noStrike">
                <a:latin typeface="Times New Roman"/>
              </a:rPr>
              <a:t>NYSE </a:t>
            </a:r>
            <a:r>
              <a:rPr b="1" lang="en-US" sz="1200" spc="-1" strike="noStrike">
                <a:latin typeface="Times New Roman"/>
              </a:rPr>
              <a:t>주식만을 사용하여 측정하였다</a:t>
            </a:r>
            <a:r>
              <a:rPr b="1" lang="en-US" sz="1200" spc="-1" strike="noStrike">
                <a:latin typeface="Times New Roman"/>
              </a:rPr>
              <a:t>.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  <p:sp>
        <p:nvSpPr>
          <p:cNvPr id="3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CC5D36-321A-402D-A29F-13DBCC7AECD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1D18373-D803-4835-8AB8-8D30B5688B2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1A10A4-6D7A-443C-B2C7-36D65E40369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006AEC-4C34-4445-9665-7ACA9E01574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D89C80A-507D-456B-B523-8E1A3254BB9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4915D0-F371-4F38-AEB5-EE5585A977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B9EB79-7759-4641-A8BC-AF3345E4BFE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Times New Roman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77CD6E-91E0-41D6-A614-E6B8DBB7F72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6984B7E-D67A-4403-949D-4BCD9CD07BC6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996240" y="6356520"/>
            <a:ext cx="2228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B17818-DB8D-471D-B190-BD97334DCE7C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편집하려면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텍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트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식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편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집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클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릭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십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째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개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요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수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째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요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째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요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째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개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요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수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째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개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요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수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째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개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요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수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9A862B9-9DDE-433C-81BD-994BB8FCAAF5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996240" y="6356520"/>
            <a:ext cx="2228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3B2A5B-65B5-4D08-9C76-E211805042CE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672ADA8-095F-43AF-9818-9F8B573323AC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996240" y="6356520"/>
            <a:ext cx="2228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780C26-A911-464B-B78F-245C8F93D8C3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32200" y="246600"/>
            <a:ext cx="1175400" cy="1175400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1480320" y="955080"/>
            <a:ext cx="5830920" cy="551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INS</a:t>
            </a: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ERT </a:t>
            </a: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SLI</a:t>
            </a: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DE </a:t>
            </a: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TIT</a:t>
            </a: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LE </a:t>
            </a: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HER</a:t>
            </a: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E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1480320" y="693000"/>
            <a:ext cx="4501800" cy="2829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INSERT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SLIDE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SUB TI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TLE HE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RE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379800" y="859680"/>
            <a:ext cx="979560" cy="1929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00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body"/>
          </p:nvPr>
        </p:nvSpPr>
        <p:spPr>
          <a:xfrm>
            <a:off x="379800" y="1100880"/>
            <a:ext cx="979560" cy="1929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4983480"/>
            <a:ext cx="9905760" cy="1874160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2"/>
          <p:cNvSpPr/>
          <p:nvPr/>
        </p:nvSpPr>
        <p:spPr>
          <a:xfrm>
            <a:off x="791280" y="813960"/>
            <a:ext cx="8301600" cy="3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982800" y="1202400"/>
            <a:ext cx="403560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48" strike="noStrike">
                <a:solidFill>
                  <a:srgbClr val="262626"/>
                </a:solidFill>
                <a:latin typeface="맑은 고딕"/>
              </a:rPr>
              <a:t>포트폴리오 접근법을 통한 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3600" spc="-148" strike="noStrike">
                <a:solidFill>
                  <a:srgbClr val="449e82"/>
                </a:solidFill>
                <a:latin typeface="맑은 고딕"/>
              </a:rPr>
              <a:t>투자지표의 성과 측정</a:t>
            </a:r>
            <a:endParaRPr b="0" lang="en-US" sz="3600" spc="-1" strike="noStrike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3522960" y="4280040"/>
            <a:ext cx="6034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62626"/>
                </a:solidFill>
                <a:latin typeface="맑은 고딕"/>
                <a:ea typeface="맑은 고딕"/>
              </a:rPr>
              <a:t>20150002 </a:t>
            </a:r>
            <a:r>
              <a:rPr b="1" lang="en-US" sz="2000" spc="-1" strike="noStrike">
                <a:solidFill>
                  <a:srgbClr val="262626"/>
                </a:solidFill>
                <a:latin typeface="맑은 고딕"/>
                <a:ea typeface="맑은 고딕"/>
              </a:rPr>
              <a:t>고동형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75080" y="2489040"/>
            <a:ext cx="1264680" cy="170640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데이터 전처리</a:t>
            </a:r>
            <a:endParaRPr b="0" lang="en-US" sz="3200" spc="-1" strike="noStrike">
              <a:latin typeface="Times New Roman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235160" y="1656000"/>
            <a:ext cx="7116840" cy="494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포트폴리오 구성</a:t>
            </a:r>
            <a:endParaRPr b="0" lang="en-US" sz="3200" spc="-1" strike="noStrike">
              <a:latin typeface="Times New Roman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600200" y="1614960"/>
            <a:ext cx="5740200" cy="50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결과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보고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포트폴리</a:t>
            </a: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오 구성</a:t>
            </a:r>
            <a:endParaRPr b="0" lang="en-US" sz="3200" spc="-1" strike="noStrike">
              <a:latin typeface="Times New Roman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576000" y="1790640"/>
            <a:ext cx="8784000" cy="468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성과 분석 </a:t>
            </a:r>
            <a:endParaRPr b="0" lang="en-US" sz="3200" spc="-1" strike="noStrike">
              <a:latin typeface="Times New Roman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171080" y="1592280"/>
            <a:ext cx="6748920" cy="506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성과 분석 </a:t>
            </a:r>
            <a:endParaRPr b="0" lang="en-US" sz="3200" spc="-1" strike="noStrike">
              <a:latin typeface="Times New Roman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620000" y="1672200"/>
            <a:ext cx="6264000" cy="504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(Monthly)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55" name="그림 2" descr=""/>
          <p:cNvPicPr/>
          <p:nvPr/>
        </p:nvPicPr>
        <p:blipFill>
          <a:blip r:embed="rId1"/>
          <a:stretch/>
        </p:blipFill>
        <p:spPr>
          <a:xfrm>
            <a:off x="750600" y="2428920"/>
            <a:ext cx="7476840" cy="2409480"/>
          </a:xfrm>
          <a:prstGeom prst="rect">
            <a:avLst/>
          </a:prstGeom>
          <a:ln>
            <a:noFill/>
          </a:ln>
        </p:spPr>
      </p:pic>
      <p:sp>
        <p:nvSpPr>
          <p:cNvPr id="256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PER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798120" y="1843920"/>
            <a:ext cx="555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Full Period (1990.01 ~ 2018.09)</a:t>
            </a:r>
            <a:endParaRPr b="0" lang="en-US" sz="2800" spc="-1" strike="noStrike">
              <a:latin typeface="Times New Roman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798120" y="2650320"/>
            <a:ext cx="7381440" cy="52272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7"/>
          <p:cNvSpPr/>
          <p:nvPr/>
        </p:nvSpPr>
        <p:spPr>
          <a:xfrm>
            <a:off x="798120" y="5131080"/>
            <a:ext cx="870012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월별 수익률 기준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( 0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에 가까울 수록 저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PER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그룹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sub-period (1990s , 2000s, 2010s)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에 성과의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monotoness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확인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잦은 리밸런싱으로 한계기업을 걸러내 좋은 성과를 보인 것으로 예상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(Monthly)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PBR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798120" y="1843920"/>
            <a:ext cx="555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Full Period (1990.01 ~ 2018.09)</a:t>
            </a:r>
            <a:endParaRPr b="0" lang="en-US" sz="2800" spc="-1" strike="noStrike">
              <a:latin typeface="Times New Roman"/>
            </a:endParaRPr>
          </a:p>
        </p:txBody>
      </p:sp>
      <p:pic>
        <p:nvPicPr>
          <p:cNvPr id="265" name="그림 2" descr=""/>
          <p:cNvPicPr/>
          <p:nvPr/>
        </p:nvPicPr>
        <p:blipFill>
          <a:blip r:embed="rId1"/>
          <a:stretch/>
        </p:blipFill>
        <p:spPr>
          <a:xfrm>
            <a:off x="815400" y="2410200"/>
            <a:ext cx="7419600" cy="2400120"/>
          </a:xfrm>
          <a:prstGeom prst="rect">
            <a:avLst/>
          </a:prstGeom>
          <a:ln>
            <a:noFill/>
          </a:ln>
        </p:spPr>
      </p:pic>
      <p:sp>
        <p:nvSpPr>
          <p:cNvPr id="266" name="CustomShape 6"/>
          <p:cNvSpPr/>
          <p:nvPr/>
        </p:nvSpPr>
        <p:spPr>
          <a:xfrm>
            <a:off x="798120" y="2650320"/>
            <a:ext cx="7381440" cy="52272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7"/>
          <p:cNvSpPr/>
          <p:nvPr/>
        </p:nvSpPr>
        <p:spPr>
          <a:xfrm>
            <a:off x="862560" y="5149440"/>
            <a:ext cx="87001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월별 수익률 기준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( 0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에 가까울 수록 저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PBR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그룹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Fama-French(1992) BE/ME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와 유사한 효과 확인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BE/ME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의 역수와 정확히 일치하지는 않음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측정 방법의 차이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(Monthly)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Size </a:t>
            </a:r>
            <a:r>
              <a:rPr b="1" lang="en-US" sz="2000" spc="-148" strike="noStrike">
                <a:solidFill>
                  <a:srgbClr val="262626"/>
                </a:solidFill>
                <a:latin typeface="맑은 고딕"/>
              </a:rPr>
              <a:t>(Monthly average)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742680" y="1843920"/>
            <a:ext cx="555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Full Period (1990.01 ~ 2018.09)</a:t>
            </a:r>
            <a:endParaRPr b="0" lang="en-US" sz="2800" spc="-1" strike="noStrike">
              <a:latin typeface="Times New Roman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733320" y="5186520"/>
            <a:ext cx="870012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월별 수익률 기준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( 0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에 가까울 수록 소형주 그룹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동일하게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Fama-French (1992)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소형주 효과 확인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756000" y="2556000"/>
            <a:ext cx="7632000" cy="2295000"/>
          </a:xfrm>
          <a:prstGeom prst="rect">
            <a:avLst/>
          </a:prstGeom>
          <a:ln>
            <a:noFill/>
          </a:ln>
        </p:spPr>
      </p:pic>
      <p:sp>
        <p:nvSpPr>
          <p:cNvPr id="275" name="CustomShape 7"/>
          <p:cNvSpPr/>
          <p:nvPr/>
        </p:nvSpPr>
        <p:spPr>
          <a:xfrm>
            <a:off x="756000" y="2772360"/>
            <a:ext cx="7560360" cy="52272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(Monthly)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BETA </a:t>
            </a:r>
            <a:r>
              <a:rPr b="1" lang="en-US" sz="2000" spc="-148" strike="noStrike">
                <a:solidFill>
                  <a:srgbClr val="262626"/>
                </a:solidFill>
                <a:latin typeface="맑은 고딕"/>
              </a:rPr>
              <a:t>(M, 5Yr)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807120" y="1843920"/>
            <a:ext cx="555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Full Pe</a:t>
            </a: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riod </a:t>
            </a: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(1990.0</a:t>
            </a: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1 ~ </a:t>
            </a: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2018.09</a:t>
            </a: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)</a:t>
            </a:r>
            <a:endParaRPr b="0" lang="en-US" sz="2800" spc="-1" strike="noStrike">
              <a:latin typeface="Times New Roman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864000" y="4896000"/>
            <a:ext cx="8700120" cy="16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월별 수익률 기준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( 0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에 가까울 수록  저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Beta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그룹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i="1" lang="en-US" sz="1500" spc="-148" strike="noStrike">
                <a:solidFill>
                  <a:srgbClr val="000000"/>
                </a:solidFill>
                <a:latin typeface="맑은 고딕"/>
              </a:rPr>
              <a:t>The pre-ranking ,Bs are estimated on 24 to 60 monthly returns (as available) in the 5 years before July of year t.</a:t>
            </a:r>
            <a:endParaRPr b="0" lang="en-US" sz="15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i="1" lang="en-US" sz="1500" spc="-148" strike="noStrike">
                <a:solidFill>
                  <a:srgbClr val="000000"/>
                </a:solidFill>
                <a:latin typeface="맑은 고딕"/>
              </a:rPr>
              <a:t>- Fama – French (1992) </a:t>
            </a:r>
            <a:r>
              <a:rPr b="1" i="1" lang="en-US" sz="1500" spc="-148" strike="noStrike">
                <a:solidFill>
                  <a:srgbClr val="000000"/>
                </a:solidFill>
                <a:latin typeface="맑은 고딕"/>
              </a:rPr>
              <a:t>『</a:t>
            </a:r>
            <a:r>
              <a:rPr b="1" i="1" lang="en-US" sz="1500" spc="-148" strike="noStrike">
                <a:solidFill>
                  <a:srgbClr val="000000"/>
                </a:solidFill>
                <a:latin typeface="맑은 고딕"/>
              </a:rPr>
              <a:t>The Cross-Section of Expected Stock Returns</a:t>
            </a:r>
            <a:r>
              <a:rPr b="1" i="1" lang="en-US" sz="1500" spc="-148" strike="noStrike">
                <a:solidFill>
                  <a:srgbClr val="000000"/>
                </a:solidFill>
                <a:latin typeface="맑은 고딕"/>
              </a:rPr>
              <a:t>』</a:t>
            </a:r>
            <a:endParaRPr b="0" lang="en-US" sz="15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Beta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가 낮은 그룹이 오히려 더 좋은 성과를 보임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864000" y="2406240"/>
            <a:ext cx="7608240" cy="2273760"/>
          </a:xfrm>
          <a:prstGeom prst="rect">
            <a:avLst/>
          </a:prstGeom>
          <a:ln>
            <a:noFill/>
          </a:ln>
        </p:spPr>
      </p:pic>
      <p:sp>
        <p:nvSpPr>
          <p:cNvPr id="283" name="CustomShape 7"/>
          <p:cNvSpPr/>
          <p:nvPr/>
        </p:nvSpPr>
        <p:spPr>
          <a:xfrm>
            <a:off x="864000" y="2650680"/>
            <a:ext cx="7608240" cy="52272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(Annual)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PER</a:t>
            </a:r>
            <a:endParaRPr b="0" lang="en-US" sz="3200" spc="-1" strike="noStrike">
              <a:latin typeface="Times New Roman"/>
            </a:endParaRPr>
          </a:p>
        </p:txBody>
      </p:sp>
      <p:pic>
        <p:nvPicPr>
          <p:cNvPr id="288" name="그림 4" descr=""/>
          <p:cNvPicPr/>
          <p:nvPr/>
        </p:nvPicPr>
        <p:blipFill>
          <a:blip r:embed="rId1"/>
          <a:stretch/>
        </p:blipFill>
        <p:spPr>
          <a:xfrm>
            <a:off x="834480" y="2428920"/>
            <a:ext cx="7400520" cy="2437920"/>
          </a:xfrm>
          <a:prstGeom prst="rect">
            <a:avLst/>
          </a:prstGeom>
          <a:ln>
            <a:noFill/>
          </a:ln>
        </p:spPr>
      </p:pic>
      <p:sp>
        <p:nvSpPr>
          <p:cNvPr id="289" name="CustomShape 5"/>
          <p:cNvSpPr/>
          <p:nvPr/>
        </p:nvSpPr>
        <p:spPr>
          <a:xfrm>
            <a:off x="798120" y="1843920"/>
            <a:ext cx="555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Full Period (1990.01 ~ 2018.09)</a:t>
            </a:r>
            <a:endParaRPr b="0" lang="en-US" sz="2800" spc="-1" strike="noStrike">
              <a:latin typeface="Times New Roman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798120" y="2650320"/>
            <a:ext cx="7381440" cy="52272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7"/>
          <p:cNvSpPr/>
          <p:nvPr/>
        </p:nvSpPr>
        <p:spPr>
          <a:xfrm>
            <a:off x="798120" y="5131080"/>
            <a:ext cx="870012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년별 수익률 기준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( 0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에 가까울 수록 저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PER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그룹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sub-period (1990s , 2000s, 2010s)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에 성과의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monotoness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확인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Annual Rebalancing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에서도 성과 지속 확인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669760" y="738720"/>
            <a:ext cx="4566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48" strike="noStrike">
                <a:solidFill>
                  <a:srgbClr val="262626"/>
                </a:solidFill>
                <a:latin typeface="맑은 고딕"/>
              </a:rPr>
              <a:t>TABLE OF CONTENTS</a:t>
            </a:r>
            <a:endParaRPr b="0" lang="en-US" sz="3600" spc="-1" strike="noStrike">
              <a:latin typeface="Times New Roman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1231560" y="2136960"/>
            <a:ext cx="7442280" cy="596880"/>
            <a:chOff x="1231560" y="2136960"/>
            <a:chExt cx="7442280" cy="596880"/>
          </a:xfrm>
        </p:grpSpPr>
        <p:sp>
          <p:nvSpPr>
            <p:cNvPr id="140" name="CustomShape 3"/>
            <p:cNvSpPr/>
            <p:nvPr/>
          </p:nvSpPr>
          <p:spPr>
            <a:xfrm>
              <a:off x="1231560" y="2136960"/>
              <a:ext cx="7442280" cy="596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Line 4"/>
            <p:cNvSpPr/>
            <p:nvPr/>
          </p:nvSpPr>
          <p:spPr>
            <a:xfrm>
              <a:off x="1886760" y="2202120"/>
              <a:ext cx="360" cy="46692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5"/>
            <p:cNvSpPr/>
            <p:nvPr/>
          </p:nvSpPr>
          <p:spPr>
            <a:xfrm>
              <a:off x="2087640" y="2248200"/>
              <a:ext cx="5828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48" strike="noStrike">
                  <a:solidFill>
                    <a:srgbClr val="262626"/>
                  </a:solidFill>
                  <a:latin typeface="맑은 고딕"/>
                </a:rPr>
                <a:t>서론</a:t>
              </a:r>
              <a:endParaRPr b="0" lang="en-US" sz="1800" spc="-1" strike="noStrike">
                <a:latin typeface="Times New Roman"/>
              </a:endParaRPr>
            </a:p>
          </p:txBody>
        </p:sp>
        <p:sp>
          <p:nvSpPr>
            <p:cNvPr id="143" name="CustomShape 6"/>
            <p:cNvSpPr/>
            <p:nvPr/>
          </p:nvSpPr>
          <p:spPr>
            <a:xfrm>
              <a:off x="1412640" y="2248200"/>
              <a:ext cx="313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48" strike="noStrike">
                  <a:solidFill>
                    <a:srgbClr val="262626"/>
                  </a:solidFill>
                  <a:latin typeface="맑은 고딕"/>
                </a:rPr>
                <a:t>1</a:t>
              </a:r>
              <a:endParaRPr b="0" lang="en-US" sz="1800" spc="-1" strike="noStrike">
                <a:latin typeface="Times New Roman"/>
              </a:endParaRPr>
            </a:p>
          </p:txBody>
        </p:sp>
      </p:grpSp>
      <p:grpSp>
        <p:nvGrpSpPr>
          <p:cNvPr id="144" name="Group 7"/>
          <p:cNvGrpSpPr/>
          <p:nvPr/>
        </p:nvGrpSpPr>
        <p:grpSpPr>
          <a:xfrm>
            <a:off x="1231560" y="4098960"/>
            <a:ext cx="7442280" cy="596880"/>
            <a:chOff x="1231560" y="4098960"/>
            <a:chExt cx="7442280" cy="596880"/>
          </a:xfrm>
        </p:grpSpPr>
        <p:sp>
          <p:nvSpPr>
            <p:cNvPr id="145" name="CustomShape 8"/>
            <p:cNvSpPr/>
            <p:nvPr/>
          </p:nvSpPr>
          <p:spPr>
            <a:xfrm>
              <a:off x="1231560" y="4098960"/>
              <a:ext cx="7442280" cy="596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Line 9"/>
            <p:cNvSpPr/>
            <p:nvPr/>
          </p:nvSpPr>
          <p:spPr>
            <a:xfrm>
              <a:off x="1886760" y="4164120"/>
              <a:ext cx="360" cy="46692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10"/>
            <p:cNvSpPr/>
            <p:nvPr/>
          </p:nvSpPr>
          <p:spPr>
            <a:xfrm>
              <a:off x="2144880" y="4210560"/>
              <a:ext cx="1440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48" strike="noStrike">
                  <a:solidFill>
                    <a:srgbClr val="262626"/>
                  </a:solidFill>
                  <a:latin typeface="맑은 고딕"/>
                </a:rPr>
                <a:t>분석 결과 보고</a:t>
              </a:r>
              <a:endParaRPr b="0" lang="en-US" sz="1800" spc="-1" strike="noStrike">
                <a:latin typeface="Times New Roman"/>
              </a:endParaRPr>
            </a:p>
          </p:txBody>
        </p:sp>
        <p:sp>
          <p:nvSpPr>
            <p:cNvPr id="148" name="CustomShape 11"/>
            <p:cNvSpPr/>
            <p:nvPr/>
          </p:nvSpPr>
          <p:spPr>
            <a:xfrm>
              <a:off x="1412640" y="4210560"/>
              <a:ext cx="313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48" strike="noStrike">
                  <a:solidFill>
                    <a:srgbClr val="262626"/>
                  </a:solidFill>
                  <a:latin typeface="맑은 고딕"/>
                </a:rPr>
                <a:t>3</a:t>
              </a:r>
              <a:endParaRPr b="0" lang="en-US" sz="1800" spc="-1" strike="noStrike">
                <a:latin typeface="Times New Roman"/>
              </a:endParaRPr>
            </a:p>
          </p:txBody>
        </p:sp>
      </p:grpSp>
      <p:grpSp>
        <p:nvGrpSpPr>
          <p:cNvPr id="149" name="Group 12"/>
          <p:cNvGrpSpPr/>
          <p:nvPr/>
        </p:nvGrpSpPr>
        <p:grpSpPr>
          <a:xfrm>
            <a:off x="1231560" y="5115240"/>
            <a:ext cx="7442280" cy="596880"/>
            <a:chOff x="1231560" y="5115240"/>
            <a:chExt cx="7442280" cy="596880"/>
          </a:xfrm>
        </p:grpSpPr>
        <p:sp>
          <p:nvSpPr>
            <p:cNvPr id="150" name="CustomShape 13"/>
            <p:cNvSpPr/>
            <p:nvPr/>
          </p:nvSpPr>
          <p:spPr>
            <a:xfrm>
              <a:off x="1231560" y="5115240"/>
              <a:ext cx="7442280" cy="596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Line 14"/>
            <p:cNvSpPr/>
            <p:nvPr/>
          </p:nvSpPr>
          <p:spPr>
            <a:xfrm>
              <a:off x="1886760" y="5180040"/>
              <a:ext cx="360" cy="46692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15"/>
            <p:cNvSpPr/>
            <p:nvPr/>
          </p:nvSpPr>
          <p:spPr>
            <a:xfrm>
              <a:off x="2134800" y="5226480"/>
              <a:ext cx="1248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48" strike="noStrike">
                  <a:solidFill>
                    <a:srgbClr val="262626"/>
                  </a:solidFill>
                  <a:latin typeface="맑은 고딕"/>
                </a:rPr>
                <a:t>결론 및 한계</a:t>
              </a:r>
              <a:endParaRPr b="0" lang="en-US" sz="1800" spc="-1" strike="noStrike">
                <a:latin typeface="Times New Roman"/>
              </a:endParaRPr>
            </a:p>
          </p:txBody>
        </p:sp>
        <p:sp>
          <p:nvSpPr>
            <p:cNvPr id="153" name="CustomShape 16"/>
            <p:cNvSpPr/>
            <p:nvPr/>
          </p:nvSpPr>
          <p:spPr>
            <a:xfrm>
              <a:off x="1412640" y="5226480"/>
              <a:ext cx="313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48" strike="noStrike">
                  <a:solidFill>
                    <a:srgbClr val="262626"/>
                  </a:solidFill>
                  <a:latin typeface="맑은 고딕"/>
                </a:rPr>
                <a:t>4</a:t>
              </a:r>
              <a:endParaRPr b="0" lang="en-US" sz="1800" spc="-1" strike="noStrike">
                <a:latin typeface="Times New Roman"/>
              </a:endParaRPr>
            </a:p>
          </p:txBody>
        </p:sp>
      </p:grpSp>
      <p:sp>
        <p:nvSpPr>
          <p:cNvPr id="154" name="CustomShape 17"/>
          <p:cNvSpPr/>
          <p:nvPr/>
        </p:nvSpPr>
        <p:spPr>
          <a:xfrm>
            <a:off x="4320360" y="1496520"/>
            <a:ext cx="1264680" cy="76680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18"/>
          <p:cNvGrpSpPr/>
          <p:nvPr/>
        </p:nvGrpSpPr>
        <p:grpSpPr>
          <a:xfrm>
            <a:off x="1231560" y="3117960"/>
            <a:ext cx="7442280" cy="596880"/>
            <a:chOff x="1231560" y="3117960"/>
            <a:chExt cx="7442280" cy="596880"/>
          </a:xfrm>
        </p:grpSpPr>
        <p:sp>
          <p:nvSpPr>
            <p:cNvPr id="156" name="CustomShape 19"/>
            <p:cNvSpPr/>
            <p:nvPr/>
          </p:nvSpPr>
          <p:spPr>
            <a:xfrm>
              <a:off x="1231560" y="3117960"/>
              <a:ext cx="7442280" cy="596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Line 20"/>
            <p:cNvSpPr/>
            <p:nvPr/>
          </p:nvSpPr>
          <p:spPr>
            <a:xfrm>
              <a:off x="1886760" y="3183120"/>
              <a:ext cx="360" cy="46692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21"/>
            <p:cNvSpPr/>
            <p:nvPr/>
          </p:nvSpPr>
          <p:spPr>
            <a:xfrm>
              <a:off x="2187360" y="3229200"/>
              <a:ext cx="22222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48" strike="noStrike">
                  <a:solidFill>
                    <a:srgbClr val="262626"/>
                  </a:solidFill>
                  <a:latin typeface="맑은 고딕"/>
                </a:rPr>
                <a:t>연구과제 </a:t>
              </a:r>
              <a:r>
                <a:rPr b="0" lang="en-US" sz="1800" spc="-148" strike="noStrike">
                  <a:solidFill>
                    <a:srgbClr val="262626"/>
                  </a:solidFill>
                  <a:latin typeface="맑은 고딕"/>
                </a:rPr>
                <a:t>&amp; </a:t>
              </a:r>
              <a:r>
                <a:rPr b="0" lang="en-US" sz="1800" spc="-148" strike="noStrike">
                  <a:solidFill>
                    <a:srgbClr val="262626"/>
                  </a:solidFill>
                  <a:latin typeface="맑은 고딕"/>
                </a:rPr>
                <a:t>방법론 설정</a:t>
              </a:r>
              <a:endParaRPr b="0" lang="en-US" sz="1800" spc="-1" strike="noStrike">
                <a:latin typeface="Times New Roman"/>
              </a:endParaRPr>
            </a:p>
          </p:txBody>
        </p:sp>
        <p:sp>
          <p:nvSpPr>
            <p:cNvPr id="159" name="CustomShape 22"/>
            <p:cNvSpPr/>
            <p:nvPr/>
          </p:nvSpPr>
          <p:spPr>
            <a:xfrm>
              <a:off x="1412640" y="3229200"/>
              <a:ext cx="313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48" strike="noStrike">
                  <a:solidFill>
                    <a:srgbClr val="262626"/>
                  </a:solidFill>
                  <a:latin typeface="맑은 고딕"/>
                </a:rPr>
                <a:t>2</a:t>
              </a:r>
              <a:endParaRPr b="0" lang="en-US" sz="1800" spc="-1" strike="noStrike">
                <a:latin typeface="Times New Roman"/>
              </a:endParaRPr>
            </a:p>
          </p:txBody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(Annual)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PBR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798120" y="1843920"/>
            <a:ext cx="555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Full Period (1990.01 ~ 2018.09)</a:t>
            </a:r>
            <a:endParaRPr b="0" lang="en-US" sz="2800" spc="-1" strike="noStrike">
              <a:latin typeface="Times New Roman"/>
            </a:endParaRPr>
          </a:p>
        </p:txBody>
      </p:sp>
      <p:pic>
        <p:nvPicPr>
          <p:cNvPr id="297" name="그림 2" descr=""/>
          <p:cNvPicPr/>
          <p:nvPr/>
        </p:nvPicPr>
        <p:blipFill>
          <a:blip r:embed="rId1"/>
          <a:stretch/>
        </p:blipFill>
        <p:spPr>
          <a:xfrm>
            <a:off x="782640" y="2446200"/>
            <a:ext cx="7486200" cy="2390400"/>
          </a:xfrm>
          <a:prstGeom prst="rect">
            <a:avLst/>
          </a:prstGeom>
          <a:ln>
            <a:noFill/>
          </a:ln>
        </p:spPr>
      </p:pic>
      <p:sp>
        <p:nvSpPr>
          <p:cNvPr id="298" name="CustomShape 6"/>
          <p:cNvSpPr/>
          <p:nvPr/>
        </p:nvSpPr>
        <p:spPr>
          <a:xfrm>
            <a:off x="798120" y="2650320"/>
            <a:ext cx="7381440" cy="52272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"/>
          <p:cNvSpPr/>
          <p:nvPr/>
        </p:nvSpPr>
        <p:spPr>
          <a:xfrm>
            <a:off x="862560" y="5149440"/>
            <a:ext cx="87001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년별 수익률 기준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( 0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에 가까울 수록 저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PBR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그룹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Fama-French(1992) BE/ME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와 유사한 효과 확인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BE/ME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의 역수와 정확히 일치하지는 않음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측정 방법의 차이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(Annual)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Size </a:t>
            </a:r>
            <a:r>
              <a:rPr b="1" lang="en-US" sz="2000" spc="-148" strike="noStrike">
                <a:solidFill>
                  <a:srgbClr val="262626"/>
                </a:solidFill>
                <a:latin typeface="맑은 고딕"/>
              </a:rPr>
              <a:t>(Annual)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742680" y="1843920"/>
            <a:ext cx="555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Full Period (1990.01 ~ 2018.09)</a:t>
            </a:r>
            <a:endParaRPr b="0" lang="en-US" sz="2800" spc="-1" strike="noStrike">
              <a:latin typeface="Times New Roman"/>
            </a:endParaRPr>
          </a:p>
        </p:txBody>
      </p:sp>
      <p:pic>
        <p:nvPicPr>
          <p:cNvPr id="305" name="그림 4" descr=""/>
          <p:cNvPicPr/>
          <p:nvPr/>
        </p:nvPicPr>
        <p:blipFill>
          <a:blip r:embed="rId1"/>
          <a:stretch/>
        </p:blipFill>
        <p:spPr>
          <a:xfrm>
            <a:off x="742680" y="2403720"/>
            <a:ext cx="7448040" cy="2437920"/>
          </a:xfrm>
          <a:prstGeom prst="rect">
            <a:avLst/>
          </a:prstGeom>
          <a:ln>
            <a:noFill/>
          </a:ln>
        </p:spPr>
      </p:pic>
      <p:sp>
        <p:nvSpPr>
          <p:cNvPr id="306" name="CustomShape 6"/>
          <p:cNvSpPr/>
          <p:nvPr/>
        </p:nvSpPr>
        <p:spPr>
          <a:xfrm>
            <a:off x="733320" y="2650320"/>
            <a:ext cx="7448040" cy="584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7"/>
          <p:cNvSpPr/>
          <p:nvPr/>
        </p:nvSpPr>
        <p:spPr>
          <a:xfrm>
            <a:off x="733320" y="5186520"/>
            <a:ext cx="870012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년별 수익률 기준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( 0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에 가까울 수록 소형주 그룹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동일하게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Fama-French (1992)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소형주 효과 확인</a:t>
            </a: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(Annual)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BETA </a:t>
            </a:r>
            <a:r>
              <a:rPr b="1" lang="en-US" sz="2000" spc="-148" strike="noStrike">
                <a:solidFill>
                  <a:srgbClr val="262626"/>
                </a:solidFill>
                <a:latin typeface="맑은 고딕"/>
              </a:rPr>
              <a:t>(M, 5Yr)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807120" y="1843920"/>
            <a:ext cx="555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Full Period (1990.01 ~ 2018.09)</a:t>
            </a:r>
            <a:endParaRPr b="0" lang="en-US" sz="2800" spc="-1" strike="noStrike">
              <a:latin typeface="Times New Roman"/>
            </a:endParaRPr>
          </a:p>
        </p:txBody>
      </p:sp>
      <p:pic>
        <p:nvPicPr>
          <p:cNvPr id="313" name="그림 3" descr=""/>
          <p:cNvPicPr/>
          <p:nvPr/>
        </p:nvPicPr>
        <p:blipFill>
          <a:blip r:embed="rId1"/>
          <a:stretch/>
        </p:blipFill>
        <p:spPr>
          <a:xfrm>
            <a:off x="807120" y="2579400"/>
            <a:ext cx="7448040" cy="2418840"/>
          </a:xfrm>
          <a:prstGeom prst="rect">
            <a:avLst/>
          </a:prstGeom>
          <a:ln>
            <a:noFill/>
          </a:ln>
        </p:spPr>
      </p:pic>
      <p:sp>
        <p:nvSpPr>
          <p:cNvPr id="314" name="CustomShape 6"/>
          <p:cNvSpPr/>
          <p:nvPr/>
        </p:nvSpPr>
        <p:spPr>
          <a:xfrm>
            <a:off x="720360" y="2792160"/>
            <a:ext cx="7535160" cy="52272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49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7"/>
          <p:cNvSpPr/>
          <p:nvPr/>
        </p:nvSpPr>
        <p:spPr>
          <a:xfrm>
            <a:off x="807120" y="5423760"/>
            <a:ext cx="870012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년별 수익률 기준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( 0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에 가까울 수록  저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Beta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그룹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Beta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가 낮은 그룹이 오히려 더 좋은 성과를 보임</a:t>
            </a: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480320" y="955080"/>
            <a:ext cx="5830920" cy="55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결론 및 한계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결론 및 한계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04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9" name="TextShape 4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718200" y="1769040"/>
            <a:ext cx="8748720" cy="47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1. PER, PBR, SIZE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는 모두 유효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, Beta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는 유효하지 않았음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2.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측정 방법론에 따라 다른 결과가 나올 수 있음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Fama-French(1993)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의 경우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, Size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BE/ME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breakpoint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를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NYSE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주식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대형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)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만으로 측정하였다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     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KOSPI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주식만을 대상으로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breakpoint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를 계산한다면 위 결과와 다른 결과가 나올 수 있음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     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위 결과는 재상장은 무시하였기 때문에 소형주 주도에 의한 오차가 존재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     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데이터 상의 오류도 일부 존재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(SK,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삼성물산 등 총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15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개 기업이 각각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번씩 중복 등장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     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배당수익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세금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거래비용은 모두 고려 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x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※ 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백테스팅 결과가 미래 수익률을 보장하는 것은 아님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1480320" y="955080"/>
            <a:ext cx="5830920" cy="55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참고 문헌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결론 및 한계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04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" name="TextShape 4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216000" y="2045160"/>
            <a:ext cx="9576000" cy="27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48" strike="noStrike">
                <a:solidFill>
                  <a:srgbClr val="000000"/>
                </a:solidFill>
                <a:latin typeface="맑은 고딕"/>
              </a:rPr>
              <a:t>1. Fama. Eugene F. and Kenneth R. French. 1992a. The cross-section of expected stock returns. Journal of Finance 47. 427-465. 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1400" spc="-148" strike="noStrike">
                <a:solidFill>
                  <a:srgbClr val="000000"/>
                </a:solidFill>
                <a:latin typeface="맑은 고딕"/>
              </a:rPr>
              <a:t>2. Fama, E., French, K., 1993. Common risk factors in the returns on stocks and bonds. Journal of Financial Economics 33, 3–56.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1400" spc="-148" strike="noStrike">
                <a:solidFill>
                  <a:srgbClr val="000000"/>
                </a:solidFill>
                <a:latin typeface="맑은 고딕"/>
              </a:rPr>
              <a:t>3. Carhart, M., 1997. On persistence in mutual fund performance. Journal of Finance 52, 57–82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1400" spc="-148" strike="noStrike">
                <a:solidFill>
                  <a:srgbClr val="000000"/>
                </a:solidFill>
                <a:latin typeface="맑은 고딕"/>
              </a:rPr>
              <a:t>4. Eugene F. Fama and Kenneth R. French, 2015,  A five-factor asset pricing model,  Journal of Financial Economics, vol. 116, issue 1, 1-22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0" y="4129200"/>
            <a:ext cx="9905760" cy="2728440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Line 2"/>
          <p:cNvSpPr/>
          <p:nvPr/>
        </p:nvSpPr>
        <p:spPr>
          <a:xfrm>
            <a:off x="3498120" y="3558240"/>
            <a:ext cx="2909520" cy="3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3"/>
          <p:cNvSpPr/>
          <p:nvPr/>
        </p:nvSpPr>
        <p:spPr>
          <a:xfrm>
            <a:off x="3848040" y="2673000"/>
            <a:ext cx="2209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48" strike="noStrike">
                <a:solidFill>
                  <a:srgbClr val="262626"/>
                </a:solidFill>
                <a:latin typeface="맑은 고딕"/>
              </a:rPr>
              <a:t>감사합니다</a:t>
            </a:r>
            <a:endParaRPr b="0" lang="en-US" sz="3600" spc="-1" strike="noStrike"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480320" y="955080"/>
            <a:ext cx="5830920" cy="55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투자지표란</a:t>
            </a:r>
            <a:r>
              <a:rPr b="1" lang="ko-KR" sz="3200" spc="-148" strike="noStrike">
                <a:solidFill>
                  <a:srgbClr val="262626"/>
                </a:solidFill>
                <a:latin typeface="맑은 고딕"/>
              </a:rPr>
              <a:t>?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서론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01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500760" y="1769040"/>
            <a:ext cx="1826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48" strike="noStrike">
                <a:solidFill>
                  <a:srgbClr val="262626"/>
                </a:solidFill>
                <a:latin typeface="맑은 고딕"/>
              </a:rPr>
              <a:t>투자지표</a:t>
            </a:r>
            <a:endParaRPr b="0" lang="en-US" sz="3000" spc="-1" strike="noStrike">
              <a:latin typeface="Times New Roman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745200" y="2531520"/>
            <a:ext cx="8287920" cy="13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20000"/>
              </a:lnSpc>
              <a:buClr>
                <a:srgbClr val="262626"/>
              </a:buClr>
              <a:buFont typeface="StarSymbol"/>
              <a:buAutoNum type="arabicPeriod"/>
            </a:pPr>
            <a:r>
              <a:rPr b="0" lang="en-US" sz="2300" spc="-148" strike="noStrike">
                <a:solidFill>
                  <a:srgbClr val="262626"/>
                </a:solidFill>
                <a:latin typeface="맑은 고딕"/>
              </a:rPr>
              <a:t>투자의사결정에 도움을 주는 유용한 정보</a:t>
            </a:r>
            <a:endParaRPr b="0" lang="en-US" sz="2300" spc="-1" strike="noStrike">
              <a:latin typeface="Times New Roman"/>
            </a:endParaRPr>
          </a:p>
          <a:p>
            <a:pPr marL="457200" indent="-456840">
              <a:lnSpc>
                <a:spcPct val="120000"/>
              </a:lnSpc>
              <a:buClr>
                <a:srgbClr val="262626"/>
              </a:buClr>
              <a:buFont typeface="StarSymbol"/>
              <a:buAutoNum type="arabicPeriod"/>
            </a:pPr>
            <a:r>
              <a:rPr b="0" lang="en-US" sz="2300" spc="-148" strike="noStrike">
                <a:solidFill>
                  <a:srgbClr val="262626"/>
                </a:solidFill>
                <a:latin typeface="맑은 고딕"/>
              </a:rPr>
              <a:t>재무제표나 공시자료를 통해 접근 가능</a:t>
            </a:r>
            <a:endParaRPr b="0" lang="en-US" sz="2300" spc="-1" strike="noStrike">
              <a:latin typeface="Times New Roman"/>
            </a:endParaRPr>
          </a:p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300" spc="-148" strike="noStrike">
                <a:solidFill>
                  <a:srgbClr val="000000"/>
                </a:solidFill>
                <a:latin typeface="맑은 고딕"/>
              </a:rPr>
              <a:t>널리 알려진 </a:t>
            </a:r>
            <a:r>
              <a:rPr b="0" lang="en-US" sz="2300" spc="-148" strike="noStrike">
                <a:solidFill>
                  <a:srgbClr val="000000"/>
                </a:solidFill>
                <a:latin typeface="맑은 고딕"/>
              </a:rPr>
              <a:t>P/B</a:t>
            </a:r>
            <a:r>
              <a:rPr b="0" lang="en-US" sz="2300" spc="-148" strike="noStrike">
                <a:solidFill>
                  <a:srgbClr val="000000"/>
                </a:solidFill>
                <a:latin typeface="맑은 고딕"/>
              </a:rPr>
              <a:t>나 </a:t>
            </a:r>
            <a:r>
              <a:rPr b="0" lang="en-US" sz="2300" spc="-148" strike="noStrike">
                <a:solidFill>
                  <a:srgbClr val="000000"/>
                </a:solidFill>
                <a:latin typeface="맑은 고딕"/>
              </a:rPr>
              <a:t>PER</a:t>
            </a:r>
            <a:r>
              <a:rPr b="0" lang="en-US" sz="2300" spc="-148" strike="noStrike">
                <a:solidFill>
                  <a:srgbClr val="000000"/>
                </a:solidFill>
                <a:latin typeface="맑은 고딕"/>
              </a:rPr>
              <a:t>과 같은 재무정보 또한 투자지표</a:t>
            </a:r>
            <a:endParaRPr b="0" lang="en-US" sz="2300" spc="-1" strike="noStrike">
              <a:latin typeface="Times New Roman"/>
            </a:endParaRPr>
          </a:p>
        </p:txBody>
      </p:sp>
      <p:grpSp>
        <p:nvGrpSpPr>
          <p:cNvPr id="166" name="Group 7"/>
          <p:cNvGrpSpPr/>
          <p:nvPr/>
        </p:nvGrpSpPr>
        <p:grpSpPr>
          <a:xfrm>
            <a:off x="500760" y="4927680"/>
            <a:ext cx="8726040" cy="1049040"/>
            <a:chOff x="500760" y="4927680"/>
            <a:chExt cx="8726040" cy="1049040"/>
          </a:xfrm>
        </p:grpSpPr>
        <p:sp>
          <p:nvSpPr>
            <p:cNvPr id="167" name="CustomShape 8"/>
            <p:cNvSpPr/>
            <p:nvPr/>
          </p:nvSpPr>
          <p:spPr>
            <a:xfrm>
              <a:off x="500760" y="4927680"/>
              <a:ext cx="583920" cy="63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9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CustomShape 9"/>
            <p:cNvSpPr/>
            <p:nvPr/>
          </p:nvSpPr>
          <p:spPr>
            <a:xfrm>
              <a:off x="1235880" y="4948920"/>
              <a:ext cx="7990920" cy="102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just">
                <a:lnSpc>
                  <a:spcPct val="110000"/>
                </a:lnSpc>
              </a:pPr>
              <a:r>
                <a:rPr b="0" lang="en-US" sz="2800" spc="-148" strike="noStrike">
                  <a:solidFill>
                    <a:srgbClr val="262626"/>
                  </a:solidFill>
                  <a:latin typeface="맑은 고딕"/>
                </a:rPr>
                <a:t>투자성과에 도움이 될 것으로 예상되는 유용한 정보</a:t>
              </a:r>
              <a:endParaRPr b="0" lang="en-US" sz="2800" spc="-1" strike="noStrike">
                <a:latin typeface="Times New Roman"/>
              </a:endParaRPr>
            </a:p>
            <a:p>
              <a:pPr algn="just">
                <a:lnSpc>
                  <a:spcPct val="110000"/>
                </a:lnSpc>
              </a:pPr>
              <a:r>
                <a:rPr b="0" lang="en-US" sz="2800" spc="-148" strike="noStrike">
                  <a:solidFill>
                    <a:srgbClr val="262626"/>
                  </a:solidFill>
                  <a:latin typeface="맑은 고딕"/>
                </a:rPr>
                <a:t>(ex : </a:t>
              </a:r>
              <a:r>
                <a:rPr b="0" lang="en-US" sz="2800" spc="-148" strike="noStrike">
                  <a:solidFill>
                    <a:srgbClr val="262626"/>
                  </a:solidFill>
                  <a:latin typeface="맑은 고딕"/>
                </a:rPr>
                <a:t>가치투자</a:t>
              </a:r>
              <a:r>
                <a:rPr b="0" lang="en-US" sz="2800" spc="-148" strike="noStrike">
                  <a:solidFill>
                    <a:srgbClr val="262626"/>
                  </a:solidFill>
                  <a:latin typeface="맑은 고딕"/>
                </a:rPr>
                <a:t>)</a:t>
              </a:r>
              <a:endParaRPr b="0" lang="en-US" sz="2800" spc="-1" strike="noStrike">
                <a:latin typeface="Times New Roman"/>
              </a:endParaRPr>
            </a:p>
          </p:txBody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서론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01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투자지표의 활용 사례</a:t>
            </a:r>
            <a:endParaRPr b="0" lang="en-US" sz="3200" spc="-1" strike="noStrike">
              <a:latin typeface="Times New Roman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381240" y="2207160"/>
            <a:ext cx="4246560" cy="2832480"/>
          </a:xfrm>
          <a:prstGeom prst="rect">
            <a:avLst/>
          </a:prstGeom>
          <a:ln>
            <a:noFill/>
          </a:ln>
        </p:spPr>
      </p:pic>
      <p:pic>
        <p:nvPicPr>
          <p:cNvPr id="174" name="Picture 4" descr=""/>
          <p:cNvPicPr/>
          <p:nvPr/>
        </p:nvPicPr>
        <p:blipFill>
          <a:blip r:embed="rId2"/>
          <a:stretch/>
        </p:blipFill>
        <p:spPr>
          <a:xfrm>
            <a:off x="4952880" y="2293200"/>
            <a:ext cx="4617720" cy="2746800"/>
          </a:xfrm>
          <a:prstGeom prst="rect">
            <a:avLst/>
          </a:prstGeom>
          <a:ln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8030880" y="6502320"/>
            <a:ext cx="3080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48" strike="noStrike">
                <a:solidFill>
                  <a:srgbClr val="a6a6a6"/>
                </a:solidFill>
                <a:latin typeface="맑은 고딕"/>
              </a:rPr>
              <a:t>출처 </a:t>
            </a:r>
            <a:r>
              <a:rPr b="0" lang="en-US" sz="1200" spc="-148" strike="noStrike">
                <a:solidFill>
                  <a:srgbClr val="a6a6a6"/>
                </a:solidFill>
                <a:latin typeface="맑은 고딕"/>
              </a:rPr>
              <a:t>: https://bit.ly/2zfeGDc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서론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01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선행 연구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500760" y="1769040"/>
            <a:ext cx="5890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주식의 기대수익률에 관한 선행 연구</a:t>
            </a:r>
            <a:endParaRPr b="0" lang="en-US" sz="2800" spc="-1" strike="noStrike">
              <a:latin typeface="Times New Roman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631080" y="2315520"/>
            <a:ext cx="871884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Sharpe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(1964) -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Lintner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(1965) : market β (CAPM)</a:t>
            </a: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Banz</a:t>
            </a:r>
            <a:r>
              <a:rPr b="0" lang="en-US" sz="2000" spc="-148" strike="noStrike">
                <a:solidFill>
                  <a:srgbClr val="000000"/>
                </a:solidFill>
                <a:latin typeface="맑은 고딕"/>
              </a:rPr>
              <a:t>(1981) : Size</a:t>
            </a: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Basu</a:t>
            </a:r>
            <a:r>
              <a:rPr b="0" lang="en-US" sz="2000" spc="-148" strike="noStrike">
                <a:solidFill>
                  <a:srgbClr val="000000"/>
                </a:solidFill>
                <a:latin typeface="맑은 고딕"/>
              </a:rPr>
              <a:t>(1983) : Low PER outperforms</a:t>
            </a: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Bhandari</a:t>
            </a:r>
            <a:r>
              <a:rPr b="0" lang="en-US" sz="2000" spc="-148" strike="noStrike">
                <a:solidFill>
                  <a:srgbClr val="000000"/>
                </a:solidFill>
                <a:latin typeface="맑은 고딕"/>
              </a:rPr>
              <a:t>(1993) : Leverage variable</a:t>
            </a: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Fama-French</a:t>
            </a:r>
            <a:r>
              <a:rPr b="0" lang="en-US" sz="2000" spc="-148" strike="noStrike">
                <a:solidFill>
                  <a:srgbClr val="000000"/>
                </a:solidFill>
                <a:latin typeface="맑은 고딕"/>
              </a:rPr>
              <a:t>(1992, 1993) : Market, Size, BE/ME</a:t>
            </a: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Carhart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(1997) : 1yr winner outperforms (Persistence in mutual fund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Novy-Marx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(2013) : profitability</a:t>
            </a: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Fama-French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(2015) : profitability, investment</a:t>
            </a:r>
            <a:endParaRPr b="0" lang="en-US" sz="2000" spc="-1" strike="noStrike">
              <a:latin typeface="Times New Roman"/>
            </a:endParaRPr>
          </a:p>
        </p:txBody>
      </p:sp>
      <p:grpSp>
        <p:nvGrpSpPr>
          <p:cNvPr id="182" name="Group 7"/>
          <p:cNvGrpSpPr/>
          <p:nvPr/>
        </p:nvGrpSpPr>
        <p:grpSpPr>
          <a:xfrm>
            <a:off x="589680" y="5438880"/>
            <a:ext cx="8726400" cy="636120"/>
            <a:chOff x="589680" y="5438880"/>
            <a:chExt cx="8726400" cy="636120"/>
          </a:xfrm>
        </p:grpSpPr>
        <p:sp>
          <p:nvSpPr>
            <p:cNvPr id="183" name="CustomShape 8"/>
            <p:cNvSpPr/>
            <p:nvPr/>
          </p:nvSpPr>
          <p:spPr>
            <a:xfrm>
              <a:off x="589680" y="5438880"/>
              <a:ext cx="583920" cy="636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9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CustomShape 9"/>
            <p:cNvSpPr/>
            <p:nvPr/>
          </p:nvSpPr>
          <p:spPr>
            <a:xfrm>
              <a:off x="1325160" y="5497200"/>
              <a:ext cx="7990920" cy="558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just">
                <a:lnSpc>
                  <a:spcPct val="110000"/>
                </a:lnSpc>
              </a:pPr>
              <a:r>
                <a:rPr b="0" lang="en-US" sz="2800" spc="-148" strike="noStrike">
                  <a:solidFill>
                    <a:srgbClr val="262626"/>
                  </a:solidFill>
                  <a:latin typeface="맑은 고딕"/>
                </a:rPr>
                <a:t>국내 시장에 적용해본다면</a:t>
              </a:r>
              <a:r>
                <a:rPr b="0" lang="en-US" sz="2800" spc="-148" strike="noStrike">
                  <a:solidFill>
                    <a:srgbClr val="262626"/>
                  </a:solidFill>
                  <a:latin typeface="맑은 고딕"/>
                </a:rPr>
                <a:t>?</a:t>
              </a:r>
              <a:endParaRPr b="0" lang="en-US" sz="2800" spc="-1" strike="noStrike">
                <a:latin typeface="Times New Roman"/>
              </a:endParaRPr>
            </a:p>
          </p:txBody>
        </p:sp>
      </p:grp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연구과제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&amp;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방법론 설정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02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연구 과제 설정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469880" y="2487240"/>
            <a:ext cx="149904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48" strike="noStrike">
                <a:solidFill>
                  <a:srgbClr val="262626"/>
                </a:solidFill>
                <a:latin typeface="맑은 고딕"/>
              </a:rPr>
              <a:t>선행 연구</a:t>
            </a:r>
            <a:endParaRPr b="0" lang="en-US" sz="2500" spc="-1" strike="noStrike">
              <a:latin typeface="Times New Roman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1459440" y="4883760"/>
            <a:ext cx="187740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48" strike="noStrike">
                <a:solidFill>
                  <a:srgbClr val="262626"/>
                </a:solidFill>
                <a:latin typeface="맑은 고딕"/>
              </a:rPr>
              <a:t>PER, SIZE, PBR, BETA ...</a:t>
            </a:r>
            <a:endParaRPr b="0" lang="en-US" sz="2500" spc="-1" strike="noStrike">
              <a:latin typeface="Times New Roman"/>
            </a:endParaRPr>
          </a:p>
        </p:txBody>
      </p:sp>
      <p:sp>
        <p:nvSpPr>
          <p:cNvPr id="191" name="CustomShape 7"/>
          <p:cNvSpPr/>
          <p:nvPr/>
        </p:nvSpPr>
        <p:spPr>
          <a:xfrm rot="5400000">
            <a:off x="1881720" y="3853800"/>
            <a:ext cx="692640" cy="367920"/>
          </a:xfrm>
          <a:prstGeom prst="rightArrow">
            <a:avLst>
              <a:gd name="adj1" fmla="val 51498"/>
              <a:gd name="adj2" fmla="val 67043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2" name="Group 8"/>
          <p:cNvGrpSpPr/>
          <p:nvPr/>
        </p:nvGrpSpPr>
        <p:grpSpPr>
          <a:xfrm>
            <a:off x="1359720" y="2051640"/>
            <a:ext cx="1735920" cy="1289160"/>
            <a:chOff x="1359720" y="2051640"/>
            <a:chExt cx="1735920" cy="1289160"/>
          </a:xfrm>
        </p:grpSpPr>
        <p:sp>
          <p:nvSpPr>
            <p:cNvPr id="193" name="CustomShape 9"/>
            <p:cNvSpPr/>
            <p:nvPr/>
          </p:nvSpPr>
          <p:spPr>
            <a:xfrm flipV="1">
              <a:off x="1359720" y="2088720"/>
              <a:ext cx="1672200" cy="55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0"/>
            <p:cNvSpPr/>
            <p:nvPr/>
          </p:nvSpPr>
          <p:spPr>
            <a:xfrm flipV="1">
              <a:off x="1359720" y="762120"/>
              <a:ext cx="1735920" cy="1289160"/>
            </a:xfrm>
            <a:prstGeom prst="rect">
              <a:avLst/>
            </a:prstGeom>
            <a:noFill/>
            <a:ln w="28440">
              <a:solidFill>
                <a:srgbClr val="449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5" name="Group 11"/>
          <p:cNvGrpSpPr/>
          <p:nvPr/>
        </p:nvGrpSpPr>
        <p:grpSpPr>
          <a:xfrm>
            <a:off x="1251720" y="4708440"/>
            <a:ext cx="2122200" cy="1627560"/>
            <a:chOff x="1251720" y="4708440"/>
            <a:chExt cx="2122200" cy="1627560"/>
          </a:xfrm>
        </p:grpSpPr>
        <p:sp>
          <p:nvSpPr>
            <p:cNvPr id="196" name="CustomShape 12"/>
            <p:cNvSpPr/>
            <p:nvPr/>
          </p:nvSpPr>
          <p:spPr>
            <a:xfrm flipV="1">
              <a:off x="1251720" y="4755600"/>
              <a:ext cx="2044080" cy="69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3"/>
            <p:cNvSpPr/>
            <p:nvPr/>
          </p:nvSpPr>
          <p:spPr>
            <a:xfrm flipV="1">
              <a:off x="1251720" y="3080520"/>
              <a:ext cx="2122200" cy="1627560"/>
            </a:xfrm>
            <a:prstGeom prst="rect">
              <a:avLst/>
            </a:prstGeom>
            <a:noFill/>
            <a:ln w="28440">
              <a:solidFill>
                <a:srgbClr val="449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8" name="CustomShape 14"/>
          <p:cNvSpPr/>
          <p:nvPr/>
        </p:nvSpPr>
        <p:spPr>
          <a:xfrm>
            <a:off x="6051240" y="2455560"/>
            <a:ext cx="3206160" cy="3028680"/>
          </a:xfrm>
          <a:prstGeom prst="ellipse">
            <a:avLst/>
          </a:prstGeom>
          <a:noFill/>
          <a:ln w="57240">
            <a:solidFill>
              <a:srgbClr val="449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5"/>
          <p:cNvSpPr/>
          <p:nvPr/>
        </p:nvSpPr>
        <p:spPr>
          <a:xfrm>
            <a:off x="337320" y="3747240"/>
            <a:ext cx="182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48" strike="noStrike">
                <a:solidFill>
                  <a:srgbClr val="262626"/>
                </a:solidFill>
                <a:latin typeface="맑은 고딕"/>
              </a:rPr>
              <a:t>투자지표 도출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00" name="CustomShape 16"/>
          <p:cNvSpPr/>
          <p:nvPr/>
        </p:nvSpPr>
        <p:spPr>
          <a:xfrm>
            <a:off x="4420080" y="4660560"/>
            <a:ext cx="957960" cy="692640"/>
          </a:xfrm>
          <a:prstGeom prst="rightArrow">
            <a:avLst>
              <a:gd name="adj1" fmla="val 51498"/>
              <a:gd name="adj2" fmla="val 67043"/>
            </a:avLst>
          </a:prstGeom>
          <a:solidFill>
            <a:srgbClr val="49a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7"/>
          <p:cNvSpPr/>
          <p:nvPr/>
        </p:nvSpPr>
        <p:spPr>
          <a:xfrm>
            <a:off x="6293880" y="3337560"/>
            <a:ext cx="2720520" cy="12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10000"/>
              </a:lnSpc>
            </a:pPr>
            <a:r>
              <a:rPr b="1" lang="en-US" sz="3600" spc="-148" strike="noStrike">
                <a:solidFill>
                  <a:srgbClr val="262626"/>
                </a:solidFill>
                <a:latin typeface="맑은 고딕"/>
              </a:rPr>
              <a:t>국내 주식시장</a:t>
            </a:r>
            <a:endParaRPr b="0" lang="en-US" sz="3600" spc="-1" strike="noStrike">
              <a:latin typeface="Times New Roman"/>
            </a:endParaRPr>
          </a:p>
          <a:p>
            <a:pPr algn="ctr">
              <a:lnSpc>
                <a:spcPct val="110000"/>
              </a:lnSpc>
            </a:pPr>
            <a:r>
              <a:rPr b="1" lang="en-US" sz="3600" spc="-148" strike="noStrike">
                <a:solidFill>
                  <a:srgbClr val="275b4b"/>
                </a:solidFill>
                <a:latin typeface="맑은 고딕"/>
              </a:rPr>
              <a:t>Backtesting</a:t>
            </a:r>
            <a:endParaRPr b="0" lang="en-US" sz="3600" spc="-1" strike="noStrike">
              <a:latin typeface="Times New Roman"/>
            </a:endParaRPr>
          </a:p>
        </p:txBody>
      </p:sp>
      <p:sp>
        <p:nvSpPr>
          <p:cNvPr id="202" name="CustomShape 18"/>
          <p:cNvSpPr/>
          <p:nvPr/>
        </p:nvSpPr>
        <p:spPr>
          <a:xfrm>
            <a:off x="3976200" y="4108680"/>
            <a:ext cx="1828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48" strike="noStrike">
                <a:solidFill>
                  <a:srgbClr val="262626"/>
                </a:solidFill>
                <a:latin typeface="맑은 고딕"/>
              </a:rPr>
              <a:t>성과 분석</a:t>
            </a:r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연구과제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&amp; </a:t>
            </a: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방법론 설정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02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연구 방법론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500760" y="1750680"/>
            <a:ext cx="5890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48" strike="noStrike">
                <a:solidFill>
                  <a:srgbClr val="262626"/>
                </a:solidFill>
                <a:latin typeface="맑은 고딕"/>
              </a:rPr>
              <a:t>포트폴리오 접근법 </a:t>
            </a:r>
            <a:r>
              <a:rPr b="1" lang="en-US" sz="1800" spc="-148" strike="noStrike">
                <a:solidFill>
                  <a:srgbClr val="262626"/>
                </a:solidFill>
                <a:latin typeface="맑은 고딕"/>
              </a:rPr>
              <a:t>(by 10 percentile)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644040" y="2393280"/>
            <a:ext cx="8748720" cy="39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1990.01. ~ 2018.09.  KOSPI &amp; KOSDAQ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상장 종목 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(DataGuide)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500" spc="-148" strike="noStrike">
                <a:solidFill>
                  <a:srgbClr val="808080"/>
                </a:solidFill>
                <a:latin typeface="맑은 고딕"/>
              </a:rPr>
              <a:t>          </a:t>
            </a:r>
            <a:r>
              <a:rPr b="0" lang="en-US" sz="1500" spc="-148" strike="noStrike">
                <a:solidFill>
                  <a:srgbClr val="808080"/>
                </a:solidFill>
                <a:latin typeface="맑은 고딕"/>
              </a:rPr>
              <a:t>(survivorship bias </a:t>
            </a:r>
            <a:r>
              <a:rPr b="0" lang="en-US" sz="1500" spc="-148" strike="noStrike">
                <a:solidFill>
                  <a:srgbClr val="808080"/>
                </a:solidFill>
                <a:latin typeface="맑은 고딕"/>
              </a:rPr>
              <a:t>제거를 위해 상장폐지종목 포함</a:t>
            </a:r>
            <a:r>
              <a:rPr b="0" lang="en-US" sz="1500" spc="-148" strike="noStrike">
                <a:solidFill>
                  <a:srgbClr val="808080"/>
                </a:solidFill>
                <a:latin typeface="맑은 고딕"/>
              </a:rPr>
              <a:t>)</a:t>
            </a:r>
            <a:endParaRPr b="0" lang="en-US" sz="1500" spc="-1" strike="noStrike">
              <a:latin typeface="Times New Roman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For</a:t>
            </a:r>
            <a:r>
              <a:rPr b="1" lang="en-US" sz="2000" spc="-148" strike="noStrike">
                <a:solidFill>
                  <a:srgbClr val="808080"/>
                </a:solidFill>
                <a:latin typeface="맑은 고딕"/>
              </a:rPr>
              <a:t>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each Investment Indicators, 10 portfolios are formed based on breakpoints of ranked values for KOSPI &amp; KOSDAQ stocks</a:t>
            </a:r>
            <a:r>
              <a:rPr b="1" lang="en-US" sz="2000" spc="-148" strike="noStrike">
                <a:solidFill>
                  <a:srgbClr val="808080"/>
                </a:solidFill>
                <a:latin typeface="맑은 고딕"/>
              </a:rPr>
              <a:t> 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(Integrated)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Equal-weighted  &amp;  Monthly rebalancing at the end of month</a:t>
            </a: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Tax and Transaction cost ignored</a:t>
            </a: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Stock return with no dividend (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무배당 수익률</a:t>
            </a: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Firms listed more than 1yr are included only </a:t>
            </a:r>
            <a:endParaRPr b="0" lang="en-US" sz="2000" spc="-1" strike="noStrike">
              <a:latin typeface="Times New Roman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1" lang="en-US" sz="2000" spc="-148" strike="noStrike">
                <a:solidFill>
                  <a:srgbClr val="000000"/>
                </a:solidFill>
                <a:latin typeface="맑은 고딕"/>
              </a:rPr>
              <a:t>If stock-return no longer exists : considered as delisted (return : -100%)</a:t>
            </a: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코드 구현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379800" y="2057040"/>
            <a:ext cx="1821600" cy="10814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데이터 수집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(DataGuide)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3168000" y="2047680"/>
            <a:ext cx="2450520" cy="10904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데이터 전처리 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(Preprocessing)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6835680" y="2047680"/>
            <a:ext cx="2782440" cy="10814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투자지표 기준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포트폴리오 구성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(Portfolio Selection)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16" name="CustomShape 8"/>
          <p:cNvSpPr/>
          <p:nvPr/>
        </p:nvSpPr>
        <p:spPr>
          <a:xfrm flipV="1">
            <a:off x="2201760" y="2596680"/>
            <a:ext cx="966240" cy="3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9"/>
          <p:cNvSpPr/>
          <p:nvPr/>
        </p:nvSpPr>
        <p:spPr>
          <a:xfrm flipV="1">
            <a:off x="5618880" y="2588400"/>
            <a:ext cx="1216440" cy="432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0"/>
          <p:cNvSpPr/>
          <p:nvPr/>
        </p:nvSpPr>
        <p:spPr>
          <a:xfrm>
            <a:off x="810360" y="4583160"/>
            <a:ext cx="2782440" cy="10814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리밸런싱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(Rebalancing)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19" name="CustomShape 11"/>
          <p:cNvSpPr/>
          <p:nvPr/>
        </p:nvSpPr>
        <p:spPr>
          <a:xfrm rot="5400000">
            <a:off x="4487760" y="843480"/>
            <a:ext cx="1453320" cy="60249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2"/>
          <p:cNvSpPr/>
          <p:nvPr/>
        </p:nvSpPr>
        <p:spPr>
          <a:xfrm>
            <a:off x="5581800" y="4573800"/>
            <a:ext cx="3346200" cy="10814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성과 측정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(Performance Analysis)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21" name="CustomShape 13"/>
          <p:cNvSpPr/>
          <p:nvPr/>
        </p:nvSpPr>
        <p:spPr>
          <a:xfrm flipV="1">
            <a:off x="3593160" y="5113800"/>
            <a:ext cx="1988280" cy="900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480320" y="693000"/>
            <a:ext cx="4501800" cy="2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48" strike="noStrike">
                <a:solidFill>
                  <a:srgbClr val="595959"/>
                </a:solidFill>
                <a:latin typeface="맑은 고딕"/>
              </a:rPr>
              <a:t>분석 결과 보고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379800" y="8596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79800" y="1100880"/>
            <a:ext cx="979560" cy="19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CONTEN</a:t>
            </a:r>
            <a:r>
              <a:rPr b="0" lang="ko-KR" sz="1600" spc="-148" strike="noStrike">
                <a:solidFill>
                  <a:srgbClr val="ffffff"/>
                </a:solidFill>
                <a:latin typeface="맑은 고딕"/>
              </a:rPr>
              <a:t>T</a:t>
            </a:r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480320" y="976320"/>
            <a:ext cx="4292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48" strike="noStrike">
                <a:solidFill>
                  <a:srgbClr val="262626"/>
                </a:solidFill>
                <a:latin typeface="맑은 고딕"/>
              </a:rPr>
              <a:t>데이터 전처리</a:t>
            </a:r>
            <a:endParaRPr b="0" lang="en-US" sz="3200" spc="-1" strike="noStrike">
              <a:latin typeface="Times New Roman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656000" y="1872000"/>
            <a:ext cx="5771880" cy="46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1413</TotalTime>
  <Application>LibreOffice/6.0.6.2$Linux_X86_64 LibreOffice_project/00m0$Build-2</Application>
  <Words>886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2016-12-12T03:52:40Z</dcterms:created>
  <dc:creator>jun su Hwang</dc:creator>
  <dc:description/>
  <dc:language>ko-KR</dc:language>
  <cp:lastModifiedBy/>
  <dcterms:modified xsi:type="dcterms:W3CDTF">2018-12-04T11:44:03Z</dcterms:modified>
  <cp:revision>178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A4 용지(210x297mm)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