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97" r:id="rId5"/>
    <p:sldId id="299" r:id="rId6"/>
    <p:sldId id="300" r:id="rId7"/>
    <p:sldId id="301" r:id="rId8"/>
    <p:sldId id="310" r:id="rId9"/>
    <p:sldId id="315" r:id="rId10"/>
    <p:sldId id="316" r:id="rId11"/>
    <p:sldId id="304" r:id="rId12"/>
    <p:sldId id="309" r:id="rId13"/>
    <p:sldId id="307" r:id="rId14"/>
    <p:sldId id="305" r:id="rId15"/>
    <p:sldId id="311" r:id="rId16"/>
    <p:sldId id="312" r:id="rId17"/>
    <p:sldId id="313" r:id="rId18"/>
    <p:sldId id="314" r:id="rId19"/>
    <p:sldId id="308" r:id="rId20"/>
    <p:sldId id="261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5932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2364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98B"/>
    <a:srgbClr val="275B4B"/>
    <a:srgbClr val="449E82"/>
    <a:srgbClr val="D1EBE3"/>
    <a:srgbClr val="92D0BD"/>
    <a:srgbClr val="3F7955"/>
    <a:srgbClr val="F2F2F2"/>
    <a:srgbClr val="FFFFFF"/>
    <a:srgbClr val="8FC0D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3883" autoAdjust="0"/>
  </p:normalViewPr>
  <p:slideViewPr>
    <p:cSldViewPr snapToGrid="0">
      <p:cViewPr varScale="1">
        <p:scale>
          <a:sx n="104" d="100"/>
          <a:sy n="104" d="100"/>
        </p:scale>
        <p:origin x="1176" y="96"/>
      </p:cViewPr>
      <p:guideLst>
        <p:guide orient="horz" pos="142"/>
        <p:guide pos="3120"/>
        <p:guide pos="308"/>
        <p:guide pos="5932"/>
        <p:guide orient="horz" pos="4065"/>
        <p:guide orient="horz" pos="2364"/>
        <p:guide orient="horz" pos="890"/>
      </p:guideLst>
    </p:cSldViewPr>
  </p:slideViewPr>
  <p:outlineViewPr>
    <p:cViewPr>
      <p:scale>
        <a:sx n="33" d="100"/>
        <a:sy n="33" d="100"/>
      </p:scale>
      <p:origin x="0" y="-71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1E530-0D55-4F25-8E7E-3397C955AF6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AD937-8CC5-48D9-B819-39665B69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1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1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9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89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3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33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82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68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/>
              <a:t>Fama</a:t>
            </a:r>
            <a:r>
              <a:rPr lang="en-US" altLang="ko-KR" sz="1200" b="1" dirty="0"/>
              <a:t>-French(1993)</a:t>
            </a:r>
            <a:r>
              <a:rPr lang="ko-KR" altLang="en-US" sz="1200" b="1" dirty="0"/>
              <a:t>의 경우</a:t>
            </a:r>
            <a:r>
              <a:rPr lang="en-US" altLang="ko-KR" sz="1200" b="1" dirty="0"/>
              <a:t>, Size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BE/ME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breakpoint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NYSE </a:t>
            </a:r>
            <a:r>
              <a:rPr lang="ko-KR" altLang="en-US" sz="1200" b="1" dirty="0"/>
              <a:t>주식만을 사용하여 측정하였다</a:t>
            </a:r>
            <a:r>
              <a:rPr lang="en-US" altLang="ko-KR" sz="1200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2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8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0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0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0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1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1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D937-8CC5-48D9-B819-39665B69B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8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2228" y="246743"/>
            <a:ext cx="1175657" cy="1175657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1480455" y="955199"/>
            <a:ext cx="5831187" cy="5517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3200" b="1" kern="1200" spc="-150" baseline="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1480455" y="693000"/>
            <a:ext cx="4502150" cy="2831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2000" kern="12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SUB TITLE HERE</a:t>
            </a:r>
            <a:endParaRPr lang="ko-KR" altLang="en-US" dirty="0"/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379851" y="859717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379851" y="1100946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0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164" userDrawn="1">
          <p15:clr>
            <a:srgbClr val="FBAE40"/>
          </p15:clr>
        </p15:guide>
        <p15:guide id="5" pos="149" userDrawn="1">
          <p15:clr>
            <a:srgbClr val="FBAE40"/>
          </p15:clr>
        </p15:guide>
        <p15:guide id="6" pos="6091" userDrawn="1">
          <p15:clr>
            <a:srgbClr val="FBAE40"/>
          </p15:clr>
        </p15:guide>
        <p15:guide id="7" orient="horz" pos="4088" userDrawn="1">
          <p15:clr>
            <a:srgbClr val="FBAE40"/>
          </p15:clr>
        </p15:guide>
        <p15:guide id="8" orient="horz" pos="1049" userDrawn="1">
          <p15:clr>
            <a:srgbClr val="FBAE40"/>
          </p15:clr>
        </p15:guide>
        <p15:guide id="9" orient="horz" pos="25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81A-128B-499D-A1BD-52947A59EC4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83651"/>
            <a:ext cx="9906000" cy="187434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91456" y="814053"/>
            <a:ext cx="83017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385" y="1202410"/>
            <a:ext cx="4594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포트폴리오 접근법을 통한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 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sz="3600" b="1" spc="-150" dirty="0">
                <a:solidFill>
                  <a:srgbClr val="449E82"/>
                </a:solidFill>
              </a:rPr>
              <a:t>투자지표의 성과 측정</a:t>
            </a:r>
            <a:endParaRPr lang="en-US" altLang="ko-KR" sz="3600" b="1" spc="-150" dirty="0">
              <a:solidFill>
                <a:srgbClr val="449E8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2875" y="4280020"/>
            <a:ext cx="6035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20150002</a:t>
            </a:r>
            <a:r>
              <a:rPr lang="ko-KR" altLang="en-US" sz="20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고동형</a:t>
            </a:r>
            <a:endParaRPr lang="en-US" altLang="ko-KR" sz="20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5247" y="2488927"/>
            <a:ext cx="1264920" cy="171166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데이터 </a:t>
            </a:r>
            <a:r>
              <a:rPr lang="ko-KR" altLang="en-US" sz="32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전처리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24A6D-A451-4349-B6A7-1B35C987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844057"/>
            <a:ext cx="69056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5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(Monthly)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697EE-25A4-4C15-B9DD-66B706A6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2428832"/>
            <a:ext cx="7477125" cy="2409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PER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798063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798063" y="2650418"/>
            <a:ext cx="7381874" cy="523220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B34DD-A86E-4E10-8009-D3EF174F0BD5}"/>
              </a:ext>
            </a:extLst>
          </p:cNvPr>
          <p:cNvSpPr txBox="1"/>
          <p:nvPr/>
        </p:nvSpPr>
        <p:spPr>
          <a:xfrm>
            <a:off x="798063" y="5130938"/>
            <a:ext cx="87006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/>
              <a:t>월별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저 </a:t>
            </a:r>
            <a:r>
              <a:rPr lang="en-US" altLang="ko-KR" sz="2000" b="1" spc="-150" dirty="0"/>
              <a:t>PER </a:t>
            </a:r>
            <a:r>
              <a:rPr lang="ko-KR" altLang="en-US" sz="2000" b="1" spc="-150" dirty="0"/>
              <a:t>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sub-period (1990s , 2000s, 2010s)</a:t>
            </a:r>
            <a:r>
              <a:rPr lang="ko-KR" altLang="en-US" sz="2000" b="1" spc="-150" dirty="0"/>
              <a:t>에 성과의 </a:t>
            </a:r>
            <a:r>
              <a:rPr lang="en-US" altLang="ko-KR" sz="2000" b="1" spc="-150" dirty="0" err="1"/>
              <a:t>monotoness</a:t>
            </a:r>
            <a:r>
              <a:rPr lang="en-US" altLang="ko-KR" sz="2000" b="1" spc="-150" dirty="0"/>
              <a:t> </a:t>
            </a:r>
            <a:r>
              <a:rPr lang="ko-KR" altLang="en-US" sz="2000" b="1" spc="-150" dirty="0"/>
              <a:t>확인</a:t>
            </a:r>
            <a:endParaRPr lang="en-US" altLang="ko-KR" sz="2000" b="1" spc="-150" dirty="0"/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/>
              <a:t>잦은 </a:t>
            </a:r>
            <a:r>
              <a:rPr lang="ko-KR" altLang="en-US" sz="2000" b="1" spc="-150" dirty="0" err="1"/>
              <a:t>리밸런싱으로</a:t>
            </a:r>
            <a:r>
              <a:rPr lang="ko-KR" altLang="en-US" sz="2000" b="1" spc="-150" dirty="0"/>
              <a:t> 한계기업을 걸러내 좋은 성과를 보인 것으로 예상</a:t>
            </a:r>
            <a:endParaRPr lang="en-US" altLang="ko-KR" sz="2000" b="1" spc="-150" dirty="0"/>
          </a:p>
          <a:p>
            <a:pPr>
              <a:lnSpc>
                <a:spcPct val="150000"/>
              </a:lnSpc>
            </a:pPr>
            <a:endParaRPr lang="en-US" altLang="ko-KR" sz="2000" b="1" spc="-150" dirty="0"/>
          </a:p>
        </p:txBody>
      </p:sp>
    </p:spTree>
    <p:extLst>
      <p:ext uri="{BB962C8B-B14F-4D97-AF65-F5344CB8AC3E}">
        <p14:creationId xmlns:p14="http://schemas.microsoft.com/office/powerpoint/2010/main" val="283715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(Monthly)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PBR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798063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CFB84-374E-44A4-8326-DEC7EDB7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8" y="2410360"/>
            <a:ext cx="7419975" cy="240030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798063" y="2650418"/>
            <a:ext cx="7381874" cy="523220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1291C-801C-4831-B9DC-7A5118932796}"/>
              </a:ext>
            </a:extLst>
          </p:cNvPr>
          <p:cNvSpPr txBox="1"/>
          <p:nvPr/>
        </p:nvSpPr>
        <p:spPr>
          <a:xfrm>
            <a:off x="862717" y="5149410"/>
            <a:ext cx="870065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/>
              <a:t>월별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저</a:t>
            </a:r>
            <a:r>
              <a:rPr lang="en-US" altLang="ko-KR" sz="2000" b="1" spc="-150" dirty="0"/>
              <a:t>PBR</a:t>
            </a:r>
            <a:r>
              <a:rPr lang="ko-KR" altLang="en-US" sz="2000" b="1" spc="-150" dirty="0"/>
              <a:t> 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en-US" altLang="ko-KR" sz="2000" b="1" spc="-150" dirty="0" err="1"/>
              <a:t>Fama</a:t>
            </a:r>
            <a:r>
              <a:rPr lang="en-US" altLang="ko-KR" sz="2000" b="1" spc="-150" dirty="0"/>
              <a:t>-French(1992) BE/ME</a:t>
            </a:r>
            <a:r>
              <a:rPr lang="ko-KR" altLang="en-US" sz="2000" b="1" spc="-150" dirty="0"/>
              <a:t>와 유사한 효과 확인</a:t>
            </a:r>
            <a:endParaRPr lang="en-US" altLang="ko-KR" sz="2000" b="1" spc="-150" dirty="0"/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BE/ME</a:t>
            </a:r>
            <a:r>
              <a:rPr lang="ko-KR" altLang="en-US" sz="2000" b="1" spc="-150" dirty="0"/>
              <a:t>의 역수와 정확히 일치하지는 않음 </a:t>
            </a:r>
            <a:r>
              <a:rPr lang="en-US" altLang="ko-KR" sz="2000" b="1" spc="-150" dirty="0"/>
              <a:t>(</a:t>
            </a:r>
            <a:r>
              <a:rPr lang="ko-KR" altLang="en-US" sz="2000" b="1" spc="-150" dirty="0"/>
              <a:t>측정 방법의 차이</a:t>
            </a:r>
            <a:r>
              <a:rPr lang="en-US" altLang="ko-KR" sz="2000" b="1" spc="-1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941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(Monthly)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Size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(Monthly average)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2BF51-80F0-4DE2-AFAB-93F58E24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2" y="2384559"/>
            <a:ext cx="7477125" cy="247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742644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733408" y="2650417"/>
            <a:ext cx="7505700" cy="523221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B34DD-A86E-4E10-8009-D3EF174F0BD5}"/>
              </a:ext>
            </a:extLst>
          </p:cNvPr>
          <p:cNvSpPr txBox="1"/>
          <p:nvPr/>
        </p:nvSpPr>
        <p:spPr>
          <a:xfrm>
            <a:off x="733408" y="5186355"/>
            <a:ext cx="870065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/>
              <a:t>월별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소형주</a:t>
            </a:r>
            <a:r>
              <a:rPr lang="en-US" altLang="ko-KR" sz="2000" b="1" spc="-150" dirty="0"/>
              <a:t> </a:t>
            </a:r>
            <a:r>
              <a:rPr lang="ko-KR" altLang="en-US" sz="2000" b="1" spc="-150" dirty="0"/>
              <a:t>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</a:t>
            </a:r>
            <a:r>
              <a:rPr lang="ko-KR" altLang="en-US" sz="2000" b="1" spc="-150" dirty="0"/>
              <a:t> 동일하게 </a:t>
            </a:r>
            <a:r>
              <a:rPr lang="en-US" altLang="ko-KR" sz="2000" b="1" spc="-150" dirty="0" err="1"/>
              <a:t>Fama</a:t>
            </a:r>
            <a:r>
              <a:rPr lang="en-US" altLang="ko-KR" sz="2000" b="1" spc="-150" dirty="0"/>
              <a:t>-French (1992) </a:t>
            </a:r>
            <a:r>
              <a:rPr lang="ko-KR" altLang="en-US" sz="2000" b="1" spc="-150" dirty="0"/>
              <a:t>소형주 효과 확인</a:t>
            </a:r>
            <a:endParaRPr lang="en-US" altLang="ko-KR" sz="2000" b="1" spc="-150" dirty="0"/>
          </a:p>
        </p:txBody>
      </p:sp>
    </p:spTree>
    <p:extLst>
      <p:ext uri="{BB962C8B-B14F-4D97-AF65-F5344CB8AC3E}">
        <p14:creationId xmlns:p14="http://schemas.microsoft.com/office/powerpoint/2010/main" val="207846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(Monthly)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BETA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(M, 5Yr)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807299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A2FC16-D7AF-4971-BFEA-C06142B0A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4" y="2521945"/>
            <a:ext cx="7458075" cy="255270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816534" y="2792309"/>
            <a:ext cx="7366883" cy="523220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B34DD-A86E-4E10-8009-D3EF174F0BD5}"/>
              </a:ext>
            </a:extLst>
          </p:cNvPr>
          <p:cNvSpPr txBox="1"/>
          <p:nvPr/>
        </p:nvSpPr>
        <p:spPr>
          <a:xfrm>
            <a:off x="807299" y="5130938"/>
            <a:ext cx="870065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/>
              <a:t>월별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</a:t>
            </a:r>
            <a:r>
              <a:rPr lang="en-US" altLang="ko-KR" sz="2000" b="1" spc="-150" dirty="0"/>
              <a:t> </a:t>
            </a:r>
            <a:r>
              <a:rPr lang="ko-KR" altLang="en-US" sz="2000" b="1" spc="-150" dirty="0"/>
              <a:t>저</a:t>
            </a:r>
            <a:r>
              <a:rPr lang="en-US" altLang="ko-KR" sz="2000" b="1" spc="-150" dirty="0"/>
              <a:t>Beta</a:t>
            </a:r>
            <a:r>
              <a:rPr lang="ko-KR" altLang="en-US" sz="2000" b="1" spc="-150" dirty="0"/>
              <a:t> 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Beta</a:t>
            </a:r>
            <a:r>
              <a:rPr lang="ko-KR" altLang="en-US" sz="2000" b="1" spc="-150" dirty="0"/>
              <a:t>가 낮은 그룹이 오히려 더 좋은 성과를 보임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Beta does not capture the variance of stock return </a:t>
            </a:r>
          </a:p>
        </p:txBody>
      </p:sp>
    </p:spTree>
    <p:extLst>
      <p:ext uri="{BB962C8B-B14F-4D97-AF65-F5344CB8AC3E}">
        <p14:creationId xmlns:p14="http://schemas.microsoft.com/office/powerpoint/2010/main" val="163605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(Annual)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PER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24B72-DE90-4345-A5EB-BC5E27E1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28" y="2428832"/>
            <a:ext cx="7400925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798063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798063" y="2650418"/>
            <a:ext cx="7381874" cy="523220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B34DD-A86E-4E10-8009-D3EF174F0BD5}"/>
              </a:ext>
            </a:extLst>
          </p:cNvPr>
          <p:cNvSpPr txBox="1"/>
          <p:nvPr/>
        </p:nvSpPr>
        <p:spPr>
          <a:xfrm>
            <a:off x="798063" y="5130938"/>
            <a:ext cx="87006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 err="1"/>
              <a:t>년별</a:t>
            </a:r>
            <a:r>
              <a:rPr lang="ko-KR" altLang="en-US" sz="2000" b="1" spc="-150" dirty="0"/>
              <a:t>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저 </a:t>
            </a:r>
            <a:r>
              <a:rPr lang="en-US" altLang="ko-KR" sz="2000" b="1" spc="-150" dirty="0"/>
              <a:t>PER </a:t>
            </a:r>
            <a:r>
              <a:rPr lang="ko-KR" altLang="en-US" sz="2000" b="1" spc="-150" dirty="0"/>
              <a:t>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sub-period (1990s , 2000s, 2010s)</a:t>
            </a:r>
            <a:r>
              <a:rPr lang="ko-KR" altLang="en-US" sz="2000" b="1" spc="-150" dirty="0"/>
              <a:t>에 성과의 </a:t>
            </a:r>
            <a:r>
              <a:rPr lang="en-US" altLang="ko-KR" sz="2000" b="1" spc="-150" dirty="0" err="1"/>
              <a:t>monotoness</a:t>
            </a:r>
            <a:r>
              <a:rPr lang="en-US" altLang="ko-KR" sz="2000" b="1" spc="-150" dirty="0"/>
              <a:t> </a:t>
            </a:r>
            <a:r>
              <a:rPr lang="ko-KR" altLang="en-US" sz="2000" b="1" spc="-150" dirty="0"/>
              <a:t>확인</a:t>
            </a:r>
            <a:endParaRPr lang="en-US" altLang="ko-KR" sz="2000" b="1" spc="-150" dirty="0"/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Annual Rebalancing</a:t>
            </a:r>
            <a:r>
              <a:rPr lang="ko-KR" altLang="en-US" sz="2000" b="1" spc="-150" dirty="0"/>
              <a:t>에서도 성과 지속 확인</a:t>
            </a:r>
            <a:endParaRPr lang="en-US" altLang="ko-KR" sz="2000" b="1" spc="-150" dirty="0"/>
          </a:p>
          <a:p>
            <a:pPr>
              <a:lnSpc>
                <a:spcPct val="150000"/>
              </a:lnSpc>
            </a:pPr>
            <a:endParaRPr lang="en-US" altLang="ko-KR" sz="2000" b="1" spc="-150" dirty="0"/>
          </a:p>
        </p:txBody>
      </p:sp>
    </p:spTree>
    <p:extLst>
      <p:ext uri="{BB962C8B-B14F-4D97-AF65-F5344CB8AC3E}">
        <p14:creationId xmlns:p14="http://schemas.microsoft.com/office/powerpoint/2010/main" val="5371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(Annual)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PBR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798063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7A038-8124-41D6-80B5-1A96F045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0" y="2446359"/>
            <a:ext cx="7486650" cy="239077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798063" y="2650418"/>
            <a:ext cx="7381874" cy="523220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1291C-801C-4831-B9DC-7A5118932796}"/>
              </a:ext>
            </a:extLst>
          </p:cNvPr>
          <p:cNvSpPr txBox="1"/>
          <p:nvPr/>
        </p:nvSpPr>
        <p:spPr>
          <a:xfrm>
            <a:off x="862717" y="5149410"/>
            <a:ext cx="870065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 err="1"/>
              <a:t>년별</a:t>
            </a:r>
            <a:r>
              <a:rPr lang="ko-KR" altLang="en-US" sz="2000" b="1" spc="-150" dirty="0"/>
              <a:t>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저</a:t>
            </a:r>
            <a:r>
              <a:rPr lang="en-US" altLang="ko-KR" sz="2000" b="1" spc="-150" dirty="0"/>
              <a:t>PBR</a:t>
            </a:r>
            <a:r>
              <a:rPr lang="ko-KR" altLang="en-US" sz="2000" b="1" spc="-150" dirty="0"/>
              <a:t> 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en-US" altLang="ko-KR" sz="2000" b="1" spc="-150" dirty="0" err="1"/>
              <a:t>Fama</a:t>
            </a:r>
            <a:r>
              <a:rPr lang="en-US" altLang="ko-KR" sz="2000" b="1" spc="-150" dirty="0"/>
              <a:t>-French(1992) BE/ME</a:t>
            </a:r>
            <a:r>
              <a:rPr lang="ko-KR" altLang="en-US" sz="2000" b="1" spc="-150" dirty="0"/>
              <a:t>와 유사한 효과 확인</a:t>
            </a:r>
            <a:endParaRPr lang="en-US" altLang="ko-KR" sz="2000" b="1" spc="-150" dirty="0"/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BE/ME</a:t>
            </a:r>
            <a:r>
              <a:rPr lang="ko-KR" altLang="en-US" sz="2000" b="1" spc="-150" dirty="0"/>
              <a:t>의 역수와 정확히 일치하지는 않음 </a:t>
            </a:r>
            <a:r>
              <a:rPr lang="en-US" altLang="ko-KR" sz="2000" b="1" spc="-150" dirty="0"/>
              <a:t>(</a:t>
            </a:r>
            <a:r>
              <a:rPr lang="ko-KR" altLang="en-US" sz="2000" b="1" spc="-150" dirty="0"/>
              <a:t>측정 방법의 차이</a:t>
            </a:r>
            <a:r>
              <a:rPr lang="en-US" altLang="ko-KR" sz="2000" b="1" spc="-1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592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(Annual)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Size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(Annual)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742644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3B589-483C-4D64-8472-880FD637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4" y="2403609"/>
            <a:ext cx="7448550" cy="243840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733408" y="2650417"/>
            <a:ext cx="7448550" cy="584775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B34DD-A86E-4E10-8009-D3EF174F0BD5}"/>
              </a:ext>
            </a:extLst>
          </p:cNvPr>
          <p:cNvSpPr txBox="1"/>
          <p:nvPr/>
        </p:nvSpPr>
        <p:spPr>
          <a:xfrm>
            <a:off x="733408" y="5186355"/>
            <a:ext cx="870065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 err="1"/>
              <a:t>년별</a:t>
            </a:r>
            <a:r>
              <a:rPr lang="ko-KR" altLang="en-US" sz="2000" b="1" spc="-150" dirty="0"/>
              <a:t>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소형주</a:t>
            </a:r>
            <a:r>
              <a:rPr lang="en-US" altLang="ko-KR" sz="2000" b="1" spc="-150" dirty="0"/>
              <a:t> </a:t>
            </a:r>
            <a:r>
              <a:rPr lang="ko-KR" altLang="en-US" sz="2000" b="1" spc="-150" dirty="0"/>
              <a:t>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</a:t>
            </a:r>
            <a:r>
              <a:rPr lang="ko-KR" altLang="en-US" sz="2000" b="1" spc="-150" dirty="0"/>
              <a:t> 동일하게 </a:t>
            </a:r>
            <a:r>
              <a:rPr lang="en-US" altLang="ko-KR" sz="2000" b="1" spc="-150" dirty="0" err="1"/>
              <a:t>Fama</a:t>
            </a:r>
            <a:r>
              <a:rPr lang="en-US" altLang="ko-KR" sz="2000" b="1" spc="-150" dirty="0"/>
              <a:t>-French (1992) </a:t>
            </a:r>
            <a:r>
              <a:rPr lang="ko-KR" altLang="en-US" sz="2000" b="1" spc="-150" dirty="0"/>
              <a:t>소형주 효과 확인</a:t>
            </a:r>
            <a:endParaRPr lang="en-US" altLang="ko-KR" sz="2000" b="1" spc="-150" dirty="0"/>
          </a:p>
        </p:txBody>
      </p:sp>
    </p:spTree>
    <p:extLst>
      <p:ext uri="{BB962C8B-B14F-4D97-AF65-F5344CB8AC3E}">
        <p14:creationId xmlns:p14="http://schemas.microsoft.com/office/powerpoint/2010/main" val="342757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 </a:t>
            </a:r>
            <a:r>
              <a:rPr lang="en-US" altLang="ko-KR" dirty="0"/>
              <a:t>(Annual)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BETA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(M, 5Yr)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07697-B029-4BF8-8D74-EB2132C5B282}"/>
              </a:ext>
            </a:extLst>
          </p:cNvPr>
          <p:cNvSpPr txBox="1"/>
          <p:nvPr/>
        </p:nvSpPr>
        <p:spPr>
          <a:xfrm>
            <a:off x="807299" y="1844057"/>
            <a:ext cx="55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Full Period (1990.01 ~ 2018.09)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45FC0-DA81-43B3-A792-B91BC41B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99" y="2579543"/>
            <a:ext cx="7448550" cy="241935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2F4CA9-DEA1-463F-95D2-0EEB4CD09F8E}"/>
              </a:ext>
            </a:extLst>
          </p:cNvPr>
          <p:cNvSpPr/>
          <p:nvPr/>
        </p:nvSpPr>
        <p:spPr>
          <a:xfrm>
            <a:off x="720436" y="2792309"/>
            <a:ext cx="7535411" cy="523220"/>
          </a:xfrm>
          <a:prstGeom prst="roundRect">
            <a:avLst/>
          </a:prstGeom>
          <a:noFill/>
          <a:ln w="5715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B34DD-A86E-4E10-8009-D3EF174F0BD5}"/>
              </a:ext>
            </a:extLst>
          </p:cNvPr>
          <p:cNvSpPr txBox="1"/>
          <p:nvPr/>
        </p:nvSpPr>
        <p:spPr>
          <a:xfrm>
            <a:off x="807299" y="5423925"/>
            <a:ext cx="870065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</a:t>
            </a:r>
            <a:r>
              <a:rPr lang="ko-KR" altLang="en-US" sz="2000" b="1" spc="-150" dirty="0" err="1"/>
              <a:t>년별</a:t>
            </a:r>
            <a:r>
              <a:rPr lang="ko-KR" altLang="en-US" sz="2000" b="1" spc="-150" dirty="0"/>
              <a:t> 수익률 기준 </a:t>
            </a:r>
            <a:r>
              <a:rPr lang="en-US" altLang="ko-KR" sz="2000" b="1" spc="-150" dirty="0"/>
              <a:t>( 0</a:t>
            </a:r>
            <a:r>
              <a:rPr lang="ko-KR" altLang="en-US" sz="2000" b="1" spc="-150" dirty="0"/>
              <a:t>에 가까울 수록 </a:t>
            </a:r>
            <a:r>
              <a:rPr lang="en-US" altLang="ko-KR" sz="2000" b="1" spc="-150" dirty="0"/>
              <a:t> </a:t>
            </a:r>
            <a:r>
              <a:rPr lang="ko-KR" altLang="en-US" sz="2000" b="1" spc="-150" dirty="0"/>
              <a:t>저</a:t>
            </a:r>
            <a:r>
              <a:rPr lang="en-US" altLang="ko-KR" sz="2000" b="1" spc="-150" dirty="0"/>
              <a:t>Beta</a:t>
            </a:r>
            <a:r>
              <a:rPr lang="ko-KR" altLang="en-US" sz="2000" b="1" spc="-150" dirty="0"/>
              <a:t> 그룹 </a:t>
            </a:r>
            <a:r>
              <a:rPr lang="en-US" altLang="ko-KR" sz="2000" b="1" spc="-1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/>
              <a:t>※  Beta</a:t>
            </a:r>
            <a:r>
              <a:rPr lang="ko-KR" altLang="en-US" sz="2000" b="1" spc="-150" dirty="0"/>
              <a:t>가 낮은 그룹이 오히려 더 좋은 성과를 보임</a:t>
            </a:r>
          </a:p>
        </p:txBody>
      </p:sp>
    </p:spTree>
    <p:extLst>
      <p:ext uri="{BB962C8B-B14F-4D97-AF65-F5344CB8AC3E}">
        <p14:creationId xmlns:p14="http://schemas.microsoft.com/office/powerpoint/2010/main" val="400483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602D49-8CA3-4325-AA91-16586BE80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결론 및 한계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68EE7-5036-4BA1-A283-02AA52A94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결론 및 한계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FC1ED-C1EE-4EC9-96A4-E5C8192854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A7ECA-AB3D-47FC-909D-D160A879EC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5B72-B7C4-4FE3-B107-D922EDD8361C}"/>
              </a:ext>
            </a:extLst>
          </p:cNvPr>
          <p:cNvSpPr txBox="1"/>
          <p:nvPr/>
        </p:nvSpPr>
        <p:spPr>
          <a:xfrm>
            <a:off x="718025" y="1769159"/>
            <a:ext cx="8749247" cy="474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/>
              <a:t>1. PER,</a:t>
            </a:r>
            <a:r>
              <a:rPr lang="ko-KR" altLang="en-US" sz="2000" b="1" spc="-150" dirty="0"/>
              <a:t> </a:t>
            </a:r>
            <a:r>
              <a:rPr lang="en-US" altLang="ko-KR" sz="2000" b="1" spc="-150" dirty="0"/>
              <a:t>PBR,</a:t>
            </a:r>
            <a:r>
              <a:rPr lang="ko-KR" altLang="en-US" sz="2000" b="1" spc="-150" dirty="0"/>
              <a:t> </a:t>
            </a:r>
            <a:r>
              <a:rPr lang="en-US" altLang="ko-KR" sz="2000" b="1" spc="-150" dirty="0"/>
              <a:t>SIZE</a:t>
            </a:r>
            <a:r>
              <a:rPr lang="ko-KR" altLang="en-US" sz="2000" b="1" spc="-150" dirty="0"/>
              <a:t>는 모두 유효</a:t>
            </a:r>
            <a:r>
              <a:rPr lang="en-US" altLang="ko-KR" sz="2000" b="1" spc="-150" dirty="0"/>
              <a:t>, Beta</a:t>
            </a:r>
            <a:r>
              <a:rPr lang="ko-KR" altLang="en-US" sz="2000" b="1" spc="-150" dirty="0"/>
              <a:t>는 유효하지 않았음</a:t>
            </a:r>
            <a:endParaRPr lang="en-US" altLang="ko-KR" sz="2000" b="1" spc="-150" dirty="0"/>
          </a:p>
          <a:p>
            <a:pPr>
              <a:lnSpc>
                <a:spcPct val="150000"/>
              </a:lnSpc>
            </a:pPr>
            <a:endParaRPr lang="en-US" altLang="ko-KR" sz="2000" b="1" spc="-15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측정 방법론에 따라 다른 결과가 나올 수 있음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en-US" altLang="ko-KR" sz="1400" b="1" dirty="0" err="1"/>
              <a:t>Fama</a:t>
            </a:r>
            <a:r>
              <a:rPr lang="en-US" altLang="ko-KR" sz="1400" b="1" dirty="0"/>
              <a:t>-French(1993)</a:t>
            </a:r>
            <a:r>
              <a:rPr lang="ko-KR" altLang="en-US" sz="1400" b="1" dirty="0"/>
              <a:t>의 경우</a:t>
            </a:r>
            <a:r>
              <a:rPr lang="en-US" altLang="ko-KR" sz="1400" b="1" dirty="0"/>
              <a:t>, Size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BE/ME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breakpoint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NYSE </a:t>
            </a:r>
            <a:r>
              <a:rPr lang="ko-KR" altLang="en-US" sz="1400" b="1" dirty="0"/>
              <a:t>주식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대형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만으로 측정하였다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</a:t>
            </a:r>
            <a:r>
              <a:rPr lang="en-US" altLang="ko-KR" sz="1400" b="1" dirty="0"/>
              <a:t>KOSPI </a:t>
            </a:r>
            <a:r>
              <a:rPr lang="ko-KR" altLang="en-US" sz="1400" b="1" dirty="0"/>
              <a:t>주식만을 대상으로 </a:t>
            </a:r>
            <a:r>
              <a:rPr lang="en-US" altLang="ko-KR" sz="1400" b="1" dirty="0"/>
              <a:t>breakpoint</a:t>
            </a:r>
            <a:r>
              <a:rPr lang="ko-KR" altLang="en-US" sz="1400" b="1" dirty="0"/>
              <a:t>를 계산한다면 위 결과와 다른 결과가 나올 수 있음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</a:t>
            </a:r>
            <a:r>
              <a:rPr lang="ko-KR" altLang="en-US" sz="1400" b="1" dirty="0"/>
              <a:t>위 결과는 재상장은 무시하였기 때문에 오차가 존재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</a:t>
            </a:r>
            <a:r>
              <a:rPr lang="ko-KR" altLang="en-US" sz="1400" b="1" dirty="0"/>
              <a:t>데이터 상의 오류도 일부 존재 </a:t>
            </a:r>
            <a:r>
              <a:rPr lang="en-US" altLang="ko-KR" sz="1400" b="1" dirty="0"/>
              <a:t>(SK, </a:t>
            </a:r>
            <a:r>
              <a:rPr lang="ko-KR" altLang="en-US" sz="1400" b="1" dirty="0"/>
              <a:t>삼성물산 등 총 </a:t>
            </a:r>
            <a:r>
              <a:rPr lang="en-US" altLang="ko-KR" sz="1400" b="1" dirty="0"/>
              <a:t>14</a:t>
            </a:r>
            <a:r>
              <a:rPr lang="ko-KR" altLang="en-US" sz="1400" b="1" dirty="0"/>
              <a:t>개 기업이 각각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번씩 중복 등장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</a:t>
            </a:r>
            <a:r>
              <a:rPr lang="ko-KR" altLang="en-US" sz="1400" b="1" dirty="0"/>
              <a:t>배당수익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세금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거래비용은 모두 고려 </a:t>
            </a:r>
            <a:r>
              <a:rPr lang="en-US" altLang="ko-KR" sz="1400" b="1" dirty="0"/>
              <a:t>x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※  </a:t>
            </a:r>
            <a:r>
              <a:rPr lang="ko-KR" altLang="en-US" sz="2000" b="1" dirty="0" err="1"/>
              <a:t>백테스팅</a:t>
            </a:r>
            <a:r>
              <a:rPr lang="ko-KR" altLang="en-US" sz="2000" b="1" dirty="0"/>
              <a:t> 결과가 미래 수익률을 보장하는 것은 아님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55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74651" y="738818"/>
            <a:ext cx="455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TABLE OF CONTENTS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231735" y="2136973"/>
            <a:ext cx="7442525" cy="597225"/>
            <a:chOff x="1231738" y="2037184"/>
            <a:chExt cx="7442525" cy="597225"/>
          </a:xfrm>
        </p:grpSpPr>
        <p:sp>
          <p:nvSpPr>
            <p:cNvPr id="2" name="직사각형 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75564" y="214850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서론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1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31735" y="4099111"/>
            <a:ext cx="7442525" cy="597225"/>
            <a:chOff x="1231738" y="2037184"/>
            <a:chExt cx="7442525" cy="597225"/>
          </a:xfrm>
        </p:grpSpPr>
        <p:sp>
          <p:nvSpPr>
            <p:cNvPr id="22" name="직사각형 2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75564" y="2148506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분석 결과 보고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3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231735" y="5115077"/>
            <a:ext cx="7442525" cy="597225"/>
            <a:chOff x="1231738" y="2037184"/>
            <a:chExt cx="7442525" cy="597225"/>
          </a:xfrm>
        </p:grpSpPr>
        <p:sp>
          <p:nvSpPr>
            <p:cNvPr id="27" name="직사각형 26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75564" y="2148506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결론 및 한계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4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320539" y="1496471"/>
            <a:ext cx="1264920" cy="77136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E502FC-23D5-4C27-B9B5-62CE939F9A39}"/>
              </a:ext>
            </a:extLst>
          </p:cNvPr>
          <p:cNvGrpSpPr/>
          <p:nvPr/>
        </p:nvGrpSpPr>
        <p:grpSpPr>
          <a:xfrm>
            <a:off x="1231735" y="3118042"/>
            <a:ext cx="7442525" cy="597225"/>
            <a:chOff x="1231738" y="2037184"/>
            <a:chExt cx="7442525" cy="597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B10C16-678F-425E-B0B9-58CF5410ECE2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1E3EE2C-0C76-474F-B9F9-3F43A1653E45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3D4C1B-06BD-46CC-B42A-07FB74762B15}"/>
                </a:ext>
              </a:extLst>
            </p:cNvPr>
            <p:cNvSpPr txBox="1"/>
            <p:nvPr/>
          </p:nvSpPr>
          <p:spPr>
            <a:xfrm>
              <a:off x="2075564" y="2148506"/>
              <a:ext cx="2446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연구과제 </a:t>
              </a:r>
              <a:r>
                <a:rPr lang="en-US" altLang="ko-KR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&amp; </a:t>
              </a:r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방법론 설정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1253F6-2202-4EE9-8313-DA31E66DDD9E}"/>
                </a:ext>
              </a:extLst>
            </p:cNvPr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66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129323"/>
            <a:ext cx="9906000" cy="2728678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498145" y="3558538"/>
            <a:ext cx="29097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54597" y="2673040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감사합니다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387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투자지표란</a:t>
            </a:r>
            <a:r>
              <a:rPr lang="en-US" altLang="ko-KR" dirty="0"/>
              <a:t>?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500656" y="1769159"/>
            <a:ext cx="1826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투자지표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BB6CA-03BD-4365-839C-18ACF324237F}"/>
              </a:ext>
            </a:extLst>
          </p:cNvPr>
          <p:cNvSpPr txBox="1"/>
          <p:nvPr/>
        </p:nvSpPr>
        <p:spPr>
          <a:xfrm>
            <a:off x="745166" y="2531465"/>
            <a:ext cx="8288201" cy="132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3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투자의사결정에 도움을 주는 유용한 정보</a:t>
            </a:r>
            <a:endParaRPr lang="en-US" altLang="ko-KR" sz="2300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3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재무제표나 공시자료를 통해 접근 가능</a:t>
            </a:r>
            <a:endParaRPr lang="en-US" altLang="ko-KR" sz="2300" spc="-15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300" spc="-150" dirty="0"/>
              <a:t>널리 알려진 </a:t>
            </a:r>
            <a:r>
              <a:rPr lang="en-US" altLang="ko-KR" sz="2300" spc="-150" dirty="0"/>
              <a:t>P/B</a:t>
            </a:r>
            <a:r>
              <a:rPr lang="ko-KR" altLang="en-US" sz="2300" spc="-150" dirty="0"/>
              <a:t>나 </a:t>
            </a:r>
            <a:r>
              <a:rPr lang="en-US" altLang="ko-KR" sz="2300" spc="-150" dirty="0"/>
              <a:t>PER</a:t>
            </a:r>
            <a:r>
              <a:rPr lang="ko-KR" altLang="en-US" sz="2300" spc="-150" dirty="0"/>
              <a:t>과 같은 재무정보 또한 투자지표</a:t>
            </a:r>
            <a:endParaRPr lang="en-US" altLang="ko-KR" sz="2300" spc="-1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F10BA8-0622-4433-B82B-C5CA76833DFC}"/>
              </a:ext>
            </a:extLst>
          </p:cNvPr>
          <p:cNvGrpSpPr/>
          <p:nvPr/>
        </p:nvGrpSpPr>
        <p:grpSpPr>
          <a:xfrm>
            <a:off x="500656" y="4927735"/>
            <a:ext cx="8726471" cy="1021441"/>
            <a:chOff x="1414021" y="3452377"/>
            <a:chExt cx="8726471" cy="1021441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4AF7884C-255B-44AD-A095-5BFDAB436ABA}"/>
                </a:ext>
              </a:extLst>
            </p:cNvPr>
            <p:cNvSpPr/>
            <p:nvPr/>
          </p:nvSpPr>
          <p:spPr>
            <a:xfrm>
              <a:off x="1414021" y="3452377"/>
              <a:ext cx="584167" cy="636408"/>
            </a:xfrm>
            <a:prstGeom prst="rightArrow">
              <a:avLst/>
            </a:prstGeom>
            <a:solidFill>
              <a:srgbClr val="449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B99CBE-7EF7-4146-8F69-BFD42179D605}"/>
                </a:ext>
              </a:extLst>
            </p:cNvPr>
            <p:cNvSpPr txBox="1"/>
            <p:nvPr/>
          </p:nvSpPr>
          <p:spPr>
            <a:xfrm>
              <a:off x="2149310" y="3473736"/>
              <a:ext cx="7991182" cy="10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ko-KR" altLang="en-US" sz="2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투자성과에 도움이 될 것으로 예상되는 유용한 정보</a:t>
              </a:r>
              <a:endParaRPr lang="en-US" altLang="ko-KR" sz="28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ko-KR" sz="2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(ex : </a:t>
              </a:r>
              <a:r>
                <a:rPr lang="ko-KR" altLang="en-US" sz="2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가치투자</a:t>
              </a:r>
              <a:r>
                <a:rPr lang="en-US" altLang="ko-KR" sz="2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)</a:t>
              </a:r>
              <a:endParaRPr lang="ko-KR" altLang="en-US" sz="28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투자지표의 활용 사례</a:t>
            </a:r>
          </a:p>
        </p:txBody>
      </p:sp>
      <p:pic>
        <p:nvPicPr>
          <p:cNvPr id="1026" name="Picture 2" descr="ìë ë²íì ëí ì´ë¯¸ì§ ê²ìê²°ê³¼">
            <a:extLst>
              <a:ext uri="{FF2B5EF4-FFF2-40B4-BE49-F238E27FC236}">
                <a16:creationId xmlns:a16="http://schemas.microsoft.com/office/drawing/2014/main" id="{86D72A4D-69BE-466B-B67A-1BE9E06F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1" y="2207271"/>
            <a:ext cx="4247046" cy="28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크린샷, 텍스트, 지도, 동물이(가) 표시된 사진&#10;&#10;중간 신뢰도로 생성된 설명">
            <a:extLst>
              <a:ext uri="{FF2B5EF4-FFF2-40B4-BE49-F238E27FC236}">
                <a16:creationId xmlns:a16="http://schemas.microsoft.com/office/drawing/2014/main" id="{011A257F-61DF-402E-8878-F3EE4D5C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93027"/>
            <a:ext cx="4618184" cy="274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8FF043-4414-4EDD-AB47-A906075ED77B}"/>
              </a:ext>
            </a:extLst>
          </p:cNvPr>
          <p:cNvSpPr txBox="1"/>
          <p:nvPr/>
        </p:nvSpPr>
        <p:spPr>
          <a:xfrm>
            <a:off x="8030812" y="6502401"/>
            <a:ext cx="308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>: https://bit.ly/2zfeGDc</a:t>
            </a:r>
            <a:endParaRPr lang="ko-KR" altLang="en-US" sz="1200" spc="-150" dirty="0" err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7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선행 연구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04398-DB56-4AA3-A20F-8057F047797A}"/>
              </a:ext>
            </a:extLst>
          </p:cNvPr>
          <p:cNvSpPr txBox="1"/>
          <p:nvPr/>
        </p:nvSpPr>
        <p:spPr>
          <a:xfrm>
            <a:off x="500656" y="1769159"/>
            <a:ext cx="589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주식의 기대수익률에 관한 선행 연구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674E9-E891-4ACF-B1D0-5EF8233E1C3D}"/>
              </a:ext>
            </a:extLst>
          </p:cNvPr>
          <p:cNvSpPr txBox="1"/>
          <p:nvPr/>
        </p:nvSpPr>
        <p:spPr>
          <a:xfrm>
            <a:off x="738907" y="2531465"/>
            <a:ext cx="8719129" cy="22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 b="1" dirty="0"/>
              <a:t>Sharpe</a:t>
            </a:r>
            <a:r>
              <a:rPr lang="en-US" altLang="ko-KR" sz="2000" dirty="0"/>
              <a:t>(1964) - </a:t>
            </a:r>
            <a:r>
              <a:rPr lang="en-US" altLang="ko-KR" sz="2000" b="1" dirty="0"/>
              <a:t>Lintner</a:t>
            </a:r>
            <a:r>
              <a:rPr lang="en-US" altLang="ko-KR" sz="2000" dirty="0"/>
              <a:t>(1965) : market </a:t>
            </a:r>
            <a:r>
              <a:rPr lang="el-GR" altLang="ko-KR" sz="2000" dirty="0"/>
              <a:t>β</a:t>
            </a:r>
            <a:r>
              <a:rPr lang="en-US" altLang="ko-KR" sz="2000" dirty="0"/>
              <a:t> (CAPM)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 b="1" spc="-150" dirty="0" err="1"/>
              <a:t>Banz</a:t>
            </a:r>
            <a:r>
              <a:rPr lang="en-US" altLang="ko-KR" sz="2000" spc="-150" dirty="0"/>
              <a:t>(1981) : Size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 b="1" spc="-150" dirty="0" err="1"/>
              <a:t>Basu</a:t>
            </a:r>
            <a:r>
              <a:rPr lang="en-US" altLang="ko-KR" sz="2000" spc="-150" dirty="0"/>
              <a:t>(1983) : Low PER outperforms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 b="1" spc="-150" dirty="0"/>
              <a:t>Bhandari</a:t>
            </a:r>
            <a:r>
              <a:rPr lang="en-US" altLang="ko-KR" sz="2000" spc="-150" dirty="0"/>
              <a:t>(1993) : Leverage variable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 b="1" spc="-150" dirty="0" err="1"/>
              <a:t>Fama</a:t>
            </a:r>
            <a:r>
              <a:rPr lang="en-US" altLang="ko-KR" sz="2000" b="1" spc="-150" dirty="0"/>
              <a:t>-French</a:t>
            </a:r>
            <a:r>
              <a:rPr lang="en-US" altLang="ko-KR" sz="2000" spc="-150" dirty="0"/>
              <a:t>(1992, 1993) : Market, Size,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BE/ME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 b="1" dirty="0"/>
              <a:t>Carhart</a:t>
            </a:r>
            <a:r>
              <a:rPr lang="en-US" altLang="ko-KR" sz="2000" dirty="0"/>
              <a:t>(1997) : 1yr winner outperforms (Persistence in mutual fund)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6BACCB-B467-44E8-8A71-BC72FFF1BBED}"/>
              </a:ext>
            </a:extLst>
          </p:cNvPr>
          <p:cNvGrpSpPr/>
          <p:nvPr/>
        </p:nvGrpSpPr>
        <p:grpSpPr>
          <a:xfrm>
            <a:off x="589764" y="5438850"/>
            <a:ext cx="8726471" cy="636408"/>
            <a:chOff x="1414021" y="3452377"/>
            <a:chExt cx="8726471" cy="636408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01AE1F92-3EE7-42CF-865F-A43B1E5C81C0}"/>
                </a:ext>
              </a:extLst>
            </p:cNvPr>
            <p:cNvSpPr/>
            <p:nvPr/>
          </p:nvSpPr>
          <p:spPr>
            <a:xfrm>
              <a:off x="1414021" y="3452377"/>
              <a:ext cx="584167" cy="636408"/>
            </a:xfrm>
            <a:prstGeom prst="rightArrow">
              <a:avLst/>
            </a:prstGeom>
            <a:solidFill>
              <a:srgbClr val="449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47FD7E-B7BA-49FE-9AC2-EEF6D7D1BF52}"/>
                </a:ext>
              </a:extLst>
            </p:cNvPr>
            <p:cNvSpPr txBox="1"/>
            <p:nvPr/>
          </p:nvSpPr>
          <p:spPr>
            <a:xfrm>
              <a:off x="2149310" y="3510680"/>
              <a:ext cx="7991182" cy="526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ko-KR" altLang="en-US" sz="2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국내 시장에 적용해본다면</a:t>
              </a:r>
              <a:r>
                <a:rPr lang="en-US" altLang="ko-KR" sz="2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?</a:t>
              </a:r>
              <a:endParaRPr lang="ko-KR" altLang="en-US" sz="28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0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연구과제 </a:t>
            </a:r>
            <a:r>
              <a:rPr lang="en-US" altLang="ko-KR" dirty="0"/>
              <a:t>&amp; </a:t>
            </a:r>
            <a:r>
              <a:rPr lang="ko-KR" altLang="en-US" dirty="0"/>
              <a:t>방법론 설정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연구 과제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8CE68-F262-49A8-AF5F-EA6CEB326C10}"/>
              </a:ext>
            </a:extLst>
          </p:cNvPr>
          <p:cNvSpPr txBox="1"/>
          <p:nvPr/>
        </p:nvSpPr>
        <p:spPr>
          <a:xfrm>
            <a:off x="1469922" y="2487280"/>
            <a:ext cx="1499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선행 연구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7E4EF-9CBB-43F4-857F-D97D4A7A850F}"/>
              </a:ext>
            </a:extLst>
          </p:cNvPr>
          <p:cNvSpPr txBox="1"/>
          <p:nvPr/>
        </p:nvSpPr>
        <p:spPr>
          <a:xfrm>
            <a:off x="1459423" y="4883828"/>
            <a:ext cx="187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PER, SIZE, PBR, BETA ...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2E615CE-E6EC-436A-A10E-7B4374FDFCBB}"/>
              </a:ext>
            </a:extLst>
          </p:cNvPr>
          <p:cNvSpPr/>
          <p:nvPr/>
        </p:nvSpPr>
        <p:spPr>
          <a:xfrm rot="5400000">
            <a:off x="1881338" y="3853786"/>
            <a:ext cx="693058" cy="368177"/>
          </a:xfrm>
          <a:prstGeom prst="rightArrow">
            <a:avLst>
              <a:gd name="adj1" fmla="val 51498"/>
              <a:gd name="adj2" fmla="val 67043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8C06666-A487-4F7D-B0CE-8C5453B4377E}"/>
              </a:ext>
            </a:extLst>
          </p:cNvPr>
          <p:cNvGrpSpPr/>
          <p:nvPr/>
        </p:nvGrpSpPr>
        <p:grpSpPr>
          <a:xfrm flipV="1">
            <a:off x="1359650" y="2052001"/>
            <a:ext cx="1736437" cy="1289600"/>
            <a:chOff x="1215272" y="4355654"/>
            <a:chExt cx="7475456" cy="8861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20EC1F-5356-4B68-BB4D-FC1DAB13D73B}"/>
                </a:ext>
              </a:extLst>
            </p:cNvPr>
            <p:cNvSpPr txBox="1"/>
            <p:nvPr/>
          </p:nvSpPr>
          <p:spPr>
            <a:xfrm>
              <a:off x="1215272" y="4456333"/>
              <a:ext cx="7200113" cy="379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2B94783-011E-4DEB-BCD5-245E796902AC}"/>
                </a:ext>
              </a:extLst>
            </p:cNvPr>
            <p:cNvSpPr/>
            <p:nvPr/>
          </p:nvSpPr>
          <p:spPr>
            <a:xfrm>
              <a:off x="1215272" y="4355654"/>
              <a:ext cx="7475456" cy="886120"/>
            </a:xfrm>
            <a:prstGeom prst="rect">
              <a:avLst/>
            </a:prstGeom>
            <a:noFill/>
            <a:ln w="28575">
              <a:solidFill>
                <a:srgbClr val="449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1E7A5C5-0F12-4D5D-AD84-B272EE474BEE}"/>
              </a:ext>
            </a:extLst>
          </p:cNvPr>
          <p:cNvGrpSpPr/>
          <p:nvPr/>
        </p:nvGrpSpPr>
        <p:grpSpPr>
          <a:xfrm flipV="1">
            <a:off x="1251608" y="4708685"/>
            <a:ext cx="2122673" cy="1289598"/>
            <a:chOff x="1215272" y="4355654"/>
            <a:chExt cx="7475456" cy="8861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63BAF4-A91B-4D8A-8CD4-284BCBEF0B93}"/>
                </a:ext>
              </a:extLst>
            </p:cNvPr>
            <p:cNvSpPr txBox="1"/>
            <p:nvPr/>
          </p:nvSpPr>
          <p:spPr>
            <a:xfrm>
              <a:off x="1215273" y="4456332"/>
              <a:ext cx="7200114" cy="379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EC50275-5C6C-4DA1-AE68-707B2DD6B0BE}"/>
                </a:ext>
              </a:extLst>
            </p:cNvPr>
            <p:cNvSpPr/>
            <p:nvPr/>
          </p:nvSpPr>
          <p:spPr>
            <a:xfrm>
              <a:off x="1215272" y="4355654"/>
              <a:ext cx="7475456" cy="886120"/>
            </a:xfrm>
            <a:prstGeom prst="rect">
              <a:avLst/>
            </a:prstGeom>
            <a:noFill/>
            <a:ln w="28575">
              <a:solidFill>
                <a:srgbClr val="449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CF1353F6-813E-48EB-81B3-F00246A83469}"/>
              </a:ext>
            </a:extLst>
          </p:cNvPr>
          <p:cNvSpPr/>
          <p:nvPr/>
        </p:nvSpPr>
        <p:spPr>
          <a:xfrm>
            <a:off x="6051125" y="2455571"/>
            <a:ext cx="3206425" cy="3028914"/>
          </a:xfrm>
          <a:prstGeom prst="ellipse">
            <a:avLst/>
          </a:prstGeom>
          <a:noFill/>
          <a:ln w="57150">
            <a:solidFill>
              <a:srgbClr val="449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14AA9-0EBC-4566-826D-2774E4D71DDF}"/>
              </a:ext>
            </a:extLst>
          </p:cNvPr>
          <p:cNvSpPr txBox="1"/>
          <p:nvPr/>
        </p:nvSpPr>
        <p:spPr>
          <a:xfrm>
            <a:off x="337208" y="3747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투자지표 도출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4D012E1-DF35-4F79-80E2-0E65D581EBA7}"/>
              </a:ext>
            </a:extLst>
          </p:cNvPr>
          <p:cNvSpPr/>
          <p:nvPr/>
        </p:nvSpPr>
        <p:spPr>
          <a:xfrm>
            <a:off x="4420256" y="4660426"/>
            <a:ext cx="958438" cy="693058"/>
          </a:xfrm>
          <a:prstGeom prst="rightArrow">
            <a:avLst>
              <a:gd name="adj1" fmla="val 51498"/>
              <a:gd name="adj2" fmla="val 67043"/>
            </a:avLst>
          </a:prstGeom>
          <a:solidFill>
            <a:srgbClr val="49A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CF693-D030-4ADE-BF9D-5D7798B4997C}"/>
              </a:ext>
            </a:extLst>
          </p:cNvPr>
          <p:cNvSpPr/>
          <p:nvPr/>
        </p:nvSpPr>
        <p:spPr>
          <a:xfrm>
            <a:off x="6163383" y="3337625"/>
            <a:ext cx="2981907" cy="12594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국내 주식시장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  <a:p>
            <a:pPr algn="ctr">
              <a:lnSpc>
                <a:spcPct val="110000"/>
              </a:lnSpc>
            </a:pPr>
            <a:r>
              <a:rPr lang="en-US" altLang="ko-KR" sz="3600" b="1" spc="-150" dirty="0" err="1">
                <a:solidFill>
                  <a:srgbClr val="275B4B"/>
                </a:solidFill>
              </a:rPr>
              <a:t>Backtesting</a:t>
            </a:r>
            <a:endParaRPr lang="ko-KR" altLang="en-US" sz="3600" b="1" spc="-150" dirty="0">
              <a:solidFill>
                <a:srgbClr val="275B4B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A25B8-4E86-43AE-9B56-916BB123F891}"/>
              </a:ext>
            </a:extLst>
          </p:cNvPr>
          <p:cNvSpPr txBox="1"/>
          <p:nvPr/>
        </p:nvSpPr>
        <p:spPr>
          <a:xfrm>
            <a:off x="3976377" y="410882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성과 분석</a:t>
            </a:r>
          </a:p>
        </p:txBody>
      </p:sp>
    </p:spTree>
    <p:extLst>
      <p:ext uri="{BB962C8B-B14F-4D97-AF65-F5344CB8AC3E}">
        <p14:creationId xmlns:p14="http://schemas.microsoft.com/office/powerpoint/2010/main" val="20472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연구과제 </a:t>
            </a:r>
            <a:r>
              <a:rPr lang="en-US" altLang="ko-KR" dirty="0"/>
              <a:t>&amp; </a:t>
            </a:r>
            <a:r>
              <a:rPr lang="ko-KR" altLang="en-US" dirty="0"/>
              <a:t>방법론 설정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연구 방법론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04398-DB56-4AA3-A20F-8057F047797A}"/>
              </a:ext>
            </a:extLst>
          </p:cNvPr>
          <p:cNvSpPr txBox="1"/>
          <p:nvPr/>
        </p:nvSpPr>
        <p:spPr>
          <a:xfrm>
            <a:off x="500656" y="1750687"/>
            <a:ext cx="589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포트폴리오 접근법 </a:t>
            </a:r>
            <a:r>
              <a:rPr lang="en-US" altLang="ko-KR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(by 10 percentile)</a:t>
            </a:r>
            <a:endParaRPr lang="ko-KR" altLang="en-US" sz="28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73120-7C39-4063-8743-BB99F50CF3DE}"/>
              </a:ext>
            </a:extLst>
          </p:cNvPr>
          <p:cNvSpPr txBox="1"/>
          <p:nvPr/>
        </p:nvSpPr>
        <p:spPr>
          <a:xfrm>
            <a:off x="644134" y="2393188"/>
            <a:ext cx="8749247" cy="388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spc="-150" dirty="0"/>
              <a:t>1990.01. ~ 2018.09. </a:t>
            </a:r>
            <a:r>
              <a:rPr lang="ko-KR" altLang="en-US" sz="2000" b="1" spc="-150" dirty="0"/>
              <a:t> </a:t>
            </a:r>
            <a:r>
              <a:rPr lang="en-US" altLang="ko-KR" sz="2000" b="1" spc="-150" dirty="0"/>
              <a:t>KOSPI &amp; KOSDAQ </a:t>
            </a:r>
            <a:r>
              <a:rPr lang="ko-KR" altLang="en-US" sz="2000" b="1" spc="-150" dirty="0"/>
              <a:t>상장 종목  </a:t>
            </a:r>
            <a:r>
              <a:rPr lang="en-US" altLang="ko-KR" sz="2000" b="1" spc="-150" dirty="0"/>
              <a:t>(</a:t>
            </a:r>
            <a:r>
              <a:rPr lang="en-US" altLang="ko-KR" sz="2000" b="1" spc="-150" dirty="0" err="1"/>
              <a:t>DataGuide</a:t>
            </a:r>
            <a:r>
              <a:rPr lang="en-US" altLang="ko-KR" sz="2000" b="1" spc="-150" dirty="0"/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500" spc="-150" dirty="0">
                <a:solidFill>
                  <a:prstClr val="white">
                    <a:lumMod val="50000"/>
                  </a:prstClr>
                </a:solidFill>
              </a:rPr>
              <a:t>          (survivorship</a:t>
            </a:r>
            <a:r>
              <a:rPr lang="ko-KR" altLang="en-US" sz="1500" spc="-1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500" spc="-150" dirty="0">
                <a:solidFill>
                  <a:prstClr val="white">
                    <a:lumMod val="50000"/>
                  </a:prstClr>
                </a:solidFill>
              </a:rPr>
              <a:t>bias</a:t>
            </a:r>
            <a:r>
              <a:rPr lang="ko-KR" altLang="en-US" sz="1500" spc="-150" dirty="0">
                <a:solidFill>
                  <a:prstClr val="white">
                    <a:lumMod val="50000"/>
                  </a:prstClr>
                </a:solidFill>
              </a:rPr>
              <a:t> 제거를 위해 상장폐지종목 포함</a:t>
            </a:r>
            <a:r>
              <a:rPr lang="en-US" altLang="ko-KR" sz="1500" spc="-150" dirty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2000" b="1" spc="-150" dirty="0"/>
          </a:p>
          <a:p>
            <a:pPr marL="457200" indent="-457200">
              <a:buFontTx/>
              <a:buAutoNum type="arabicPeriod" startAt="2"/>
            </a:pPr>
            <a:r>
              <a:rPr lang="en-US" altLang="ko-KR" sz="2000" b="1" spc="-150" dirty="0"/>
              <a:t>For</a:t>
            </a:r>
            <a:r>
              <a:rPr lang="en-US" altLang="ko-KR" sz="2000" b="1" spc="-1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000" b="1" spc="-150" dirty="0"/>
              <a:t>each Investment Indicators, 10 portfolios are formed based on breakpoints</a:t>
            </a:r>
            <a:r>
              <a:rPr lang="ko-KR" altLang="en-US" sz="2000" b="1" spc="-150" dirty="0"/>
              <a:t> </a:t>
            </a:r>
            <a:r>
              <a:rPr lang="en-US" altLang="ko-KR" sz="2000" b="1" spc="-150" dirty="0"/>
              <a:t>of</a:t>
            </a:r>
            <a:r>
              <a:rPr lang="ko-KR" altLang="en-US" sz="2000" b="1" spc="-150" dirty="0"/>
              <a:t> </a:t>
            </a:r>
            <a:r>
              <a:rPr lang="en-US" altLang="ko-KR" sz="2000" b="1" spc="-150" dirty="0"/>
              <a:t>ranked values for KOSPI &amp; KOSDAQ stocks</a:t>
            </a:r>
            <a:r>
              <a:rPr lang="en-US" altLang="ko-KR" sz="2000" b="1" spc="-1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000" b="1" spc="-150" dirty="0"/>
              <a:t>(Integrated)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endParaRPr lang="en-US" altLang="ko-KR" sz="500" b="1" spc="-150" dirty="0">
              <a:solidFill>
                <a:prstClr val="white">
                  <a:lumMod val="50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b="1" spc="-150" dirty="0"/>
              <a:t>Equal-weighted  &amp;  Monthly rebalancing at the end of month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b="1" spc="-150" dirty="0"/>
              <a:t>Tax and Transaction cost ignored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b="1" spc="-150" dirty="0"/>
              <a:t>Stock return with no dividend (</a:t>
            </a:r>
            <a:r>
              <a:rPr lang="ko-KR" altLang="en-US" sz="2000" b="1" spc="-150" dirty="0"/>
              <a:t>무배당 수익률</a:t>
            </a:r>
            <a:r>
              <a:rPr lang="en-US" altLang="ko-KR" sz="2000" b="1" spc="-150" dirty="0"/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b="1" spc="-150" dirty="0">
                <a:solidFill>
                  <a:prstClr val="black"/>
                </a:solidFill>
              </a:rPr>
              <a:t>Firms listed more than 1yr are included only 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b="1" spc="-150" dirty="0">
                <a:solidFill>
                  <a:prstClr val="black"/>
                </a:solidFill>
              </a:rPr>
              <a:t>If stock-return no longer exists : considered as delisted (return : -100%)</a:t>
            </a:r>
            <a:endParaRPr lang="en-US" altLang="ko-KR" sz="1500" spc="-15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1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코드 구현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A6BF1A-778C-4FEE-B75A-4CCE9FB4CA7F}"/>
              </a:ext>
            </a:extLst>
          </p:cNvPr>
          <p:cNvSpPr/>
          <p:nvPr/>
        </p:nvSpPr>
        <p:spPr>
          <a:xfrm>
            <a:off x="379851" y="2056915"/>
            <a:ext cx="1821975" cy="10816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DataGuide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193F9-AF73-43AB-815C-8C53E72A927D}"/>
              </a:ext>
            </a:extLst>
          </p:cNvPr>
          <p:cNvSpPr/>
          <p:nvPr/>
        </p:nvSpPr>
        <p:spPr>
          <a:xfrm>
            <a:off x="3685535" y="2047679"/>
            <a:ext cx="1933328" cy="109086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</a:t>
            </a:r>
            <a:r>
              <a:rPr lang="ko-KR" altLang="en-US" b="1" dirty="0" err="1">
                <a:solidFill>
                  <a:schemeClr val="tx1"/>
                </a:solidFill>
              </a:rPr>
              <a:t>전처리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(Preprocessing)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2F85F1-C12E-4AF2-B150-2C1A8601EBD8}"/>
              </a:ext>
            </a:extLst>
          </p:cNvPr>
          <p:cNvSpPr/>
          <p:nvPr/>
        </p:nvSpPr>
        <p:spPr>
          <a:xfrm>
            <a:off x="6835796" y="2047679"/>
            <a:ext cx="2782717" cy="10816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투자지표 기준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포트폴리오 구성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(Portfolio Selection)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E06C370-D968-4A6A-A3B5-3FA1FB16D46A}"/>
              </a:ext>
            </a:extLst>
          </p:cNvPr>
          <p:cNvCxnSpPr>
            <a:cxnSpLocks/>
          </p:cNvCxnSpPr>
          <p:nvPr/>
        </p:nvCxnSpPr>
        <p:spPr>
          <a:xfrm flipV="1">
            <a:off x="2201826" y="2593109"/>
            <a:ext cx="1483709" cy="4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A144A02-329E-46CE-8DFA-47C4563B09D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18863" y="2588491"/>
            <a:ext cx="1216933" cy="4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476AD9-8B37-4B17-804F-6D501A253923}"/>
              </a:ext>
            </a:extLst>
          </p:cNvPr>
          <p:cNvSpPr/>
          <p:nvPr/>
        </p:nvSpPr>
        <p:spPr>
          <a:xfrm>
            <a:off x="810467" y="4583060"/>
            <a:ext cx="2782717" cy="10816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리밸런싱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(Rebalancing)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FEDEACB-CBA9-414E-B5A6-89EFE391B53D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 rot="5400000">
            <a:off x="4487613" y="843517"/>
            <a:ext cx="1453757" cy="6025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4E3B52C-03A8-45D1-A6C9-ED50277ED4CB}"/>
              </a:ext>
            </a:extLst>
          </p:cNvPr>
          <p:cNvSpPr/>
          <p:nvPr/>
        </p:nvSpPr>
        <p:spPr>
          <a:xfrm>
            <a:off x="5581957" y="4573824"/>
            <a:ext cx="2782717" cy="10816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성과 측정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(Performance Analysis)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1FA2FE2-F101-4AFC-B3E0-B25CFE3AAE3A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 flipV="1">
            <a:off x="3593184" y="5114636"/>
            <a:ext cx="1988773" cy="9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0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분석 결과 보고</a:t>
            </a:r>
            <a:endParaRPr lang="en-US" altLang="ko-KR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4D260-051A-4139-A251-7AE3267F7360}"/>
              </a:ext>
            </a:extLst>
          </p:cNvPr>
          <p:cNvSpPr txBox="1"/>
          <p:nvPr/>
        </p:nvSpPr>
        <p:spPr>
          <a:xfrm>
            <a:off x="1480455" y="976141"/>
            <a:ext cx="429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데이터 </a:t>
            </a:r>
            <a:r>
              <a:rPr lang="ko-KR" altLang="en-US" sz="32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전처리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3CA0FE-F033-4C2C-8592-7AE5A13B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1926375"/>
            <a:ext cx="52292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0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pc="-150" dirty="0" err="1" smtClean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F7762C1D-79AF-45D9-9F54-C9F6A6EC5ABA}" vid="{7453B7AF-C83B-446C-873F-AD38C2A95FA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1346</TotalTime>
  <Words>886</Words>
  <Application>Microsoft Office PowerPoint</Application>
  <PresentationFormat>A4 용지(210x297mm)</PresentationFormat>
  <Paragraphs>182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koko8624@gmail.com</cp:lastModifiedBy>
  <cp:revision>171</cp:revision>
  <dcterms:created xsi:type="dcterms:W3CDTF">2016-12-12T03:52:40Z</dcterms:created>
  <dcterms:modified xsi:type="dcterms:W3CDTF">2018-11-26T15:42:14Z</dcterms:modified>
</cp:coreProperties>
</file>