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52"/>
  </p:notesMasterIdLst>
  <p:handoutMasterIdLst>
    <p:handoutMasterId r:id="rId53"/>
  </p:handoutMasterIdLst>
  <p:sldIdLst>
    <p:sldId id="280" r:id="rId5"/>
    <p:sldId id="269" r:id="rId6"/>
    <p:sldId id="282" r:id="rId7"/>
    <p:sldId id="284" r:id="rId8"/>
    <p:sldId id="285" r:id="rId9"/>
    <p:sldId id="272" r:id="rId10"/>
    <p:sldId id="288" r:id="rId11"/>
    <p:sldId id="273" r:id="rId12"/>
    <p:sldId id="342" r:id="rId13"/>
    <p:sldId id="344" r:id="rId14"/>
    <p:sldId id="292" r:id="rId15"/>
    <p:sldId id="341" r:id="rId16"/>
    <p:sldId id="274" r:id="rId17"/>
    <p:sldId id="296" r:id="rId18"/>
    <p:sldId id="299" r:id="rId19"/>
    <p:sldId id="300" r:id="rId20"/>
    <p:sldId id="306" r:id="rId21"/>
    <p:sldId id="304" r:id="rId22"/>
    <p:sldId id="276" r:id="rId23"/>
    <p:sldId id="307" r:id="rId24"/>
    <p:sldId id="309" r:id="rId25"/>
    <p:sldId id="308" r:id="rId26"/>
    <p:sldId id="310" r:id="rId27"/>
    <p:sldId id="312" r:id="rId28"/>
    <p:sldId id="324" r:id="rId29"/>
    <p:sldId id="327" r:id="rId30"/>
    <p:sldId id="326" r:id="rId31"/>
    <p:sldId id="328" r:id="rId32"/>
    <p:sldId id="350" r:id="rId33"/>
    <p:sldId id="333" r:id="rId34"/>
    <p:sldId id="334" r:id="rId35"/>
    <p:sldId id="335" r:id="rId36"/>
    <p:sldId id="336" r:id="rId37"/>
    <p:sldId id="329" r:id="rId38"/>
    <p:sldId id="345" r:id="rId39"/>
    <p:sldId id="351" r:id="rId40"/>
    <p:sldId id="352" r:id="rId41"/>
    <p:sldId id="331" r:id="rId42"/>
    <p:sldId id="313" r:id="rId43"/>
    <p:sldId id="315" r:id="rId44"/>
    <p:sldId id="316" r:id="rId45"/>
    <p:sldId id="317" r:id="rId46"/>
    <p:sldId id="318" r:id="rId47"/>
    <p:sldId id="319" r:id="rId48"/>
    <p:sldId id="348" r:id="rId49"/>
    <p:sldId id="314" r:id="rId50"/>
    <p:sldId id="322" r:id="rId51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4A898"/>
    <a:srgbClr val="881255"/>
    <a:srgbClr val="2AA274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69F24-064D-274C-840F-C312E152CEC1}" v="16" dt="2022-12-18T11:18:23.377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luindex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10.199999999999999</c:v>
                </c:pt>
                <c:pt idx="1">
                  <c:v>15.6</c:v>
                </c:pt>
                <c:pt idx="2">
                  <c:v>596.29999999999995</c:v>
                </c:pt>
                <c:pt idx="3">
                  <c:v>25496.3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89-4F31-B836-166E82C5FCB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8652703"/>
        <c:axId val="988656031"/>
      </c:lineChart>
      <c:catAx>
        <c:axId val="988652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656031"/>
        <c:crosses val="autoZero"/>
        <c:auto val="1"/>
        <c:lblAlgn val="ctr"/>
        <c:lblOffset val="100"/>
        <c:noMultiLvlLbl val="0"/>
      </c:catAx>
      <c:valAx>
        <c:axId val="98865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Analysis 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65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02-4324-AF6E-F2C858EBABD4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02-4324-AF6E-F2C858EBABD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02-4324-AF6E-F2C858EBA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4832484174775E-2"/>
          <c:y val="9.2513998250218721E-2"/>
          <c:w val="0.93216477535896247"/>
          <c:h val="0.75423403324584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Eagle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May Fail Casting</c:v>
                </c:pt>
                <c:pt idx="1">
                  <c:v>Call Edges</c:v>
                </c:pt>
                <c:pt idx="2">
                  <c:v>Poly calls</c:v>
                </c:pt>
                <c:pt idx="3">
                  <c:v>Avg pts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3-46E1-AC64-D2A3176153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Turner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May Fail Casting</c:v>
                </c:pt>
                <c:pt idx="1">
                  <c:v>Call Edges</c:v>
                </c:pt>
                <c:pt idx="2">
                  <c:v>Poly calls</c:v>
                </c:pt>
                <c:pt idx="3">
                  <c:v>Avg pts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 formatCode="0.00%">
                  <c:v>0.995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C3-46E1-AC64-D2A3176153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Zipper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May Fail Casting</c:v>
                </c:pt>
                <c:pt idx="1">
                  <c:v>Call Edges</c:v>
                </c:pt>
                <c:pt idx="2">
                  <c:v>Poly calls</c:v>
                </c:pt>
                <c:pt idx="3">
                  <c:v>Avg pts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0.90700000000000003</c:v>
                </c:pt>
                <c:pt idx="1">
                  <c:v>0.99299999999999999</c:v>
                </c:pt>
                <c:pt idx="2">
                  <c:v>0.98199999999999998</c:v>
                </c:pt>
                <c:pt idx="3">
                  <c:v>0.82899999999999996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C3-46E1-AC64-D2A3176153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9901839"/>
        <c:axId val="1749883119"/>
      </c:barChart>
      <c:catAx>
        <c:axId val="174990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883119"/>
        <c:crosses val="autoZero"/>
        <c:auto val="1"/>
        <c:lblAlgn val="ctr"/>
        <c:lblOffset val="100"/>
        <c:noMultiLvlLbl val="0"/>
      </c:catAx>
      <c:valAx>
        <c:axId val="174988311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90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342210179805615E-2"/>
          <c:y val="5.5144064512635066E-2"/>
          <c:w val="0.90065773308505048"/>
          <c:h val="0.514919361914460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Eagle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1BEE5A0-08D6-0A44-9DFE-9188E60248C0}" type="VALUE">
                      <a:rPr lang="en-US" smtClean="0"/>
                      <a:pPr/>
                      <a:t>[VALUE]</a:t>
                    </a:fld>
                    <a:r>
                      <a:rPr lang="en-US"/>
                      <a:t>X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82D-0748-A3BB-A665F81A6A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SpeedUps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D9-4AB3-BEEA-86C0050FF6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Turner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99B7217-0BE0-FF40-B079-A76E55AB8FAD}" type="VALUE">
                      <a:rPr lang="en-US" smtClean="0"/>
                      <a:pPr/>
                      <a:t>[VALUE]</a:t>
                    </a:fld>
                    <a:r>
                      <a:rPr lang="en-US"/>
                      <a:t>X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82D-0748-A3BB-A665F81A6A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SpeedUps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D9-4AB3-BEEA-86C0050FF6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Zipper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AF5DFC4-0163-0547-9F87-7DD25BB0BC48}" type="VALUE">
                      <a:rPr lang="en-US" smtClean="0"/>
                      <a:pPr/>
                      <a:t>[VALUE]</a:t>
                    </a:fld>
                    <a:r>
                      <a:rPr lang="en-US"/>
                      <a:t>X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82D-0748-A3BB-A665F81A6A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SpeedUps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D9-4AB3-BEEA-86C0050FF6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9688912"/>
        <c:axId val="1209675184"/>
      </c:barChart>
      <c:catAx>
        <c:axId val="1209688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675184"/>
        <c:crosses val="autoZero"/>
        <c:auto val="1"/>
        <c:lblAlgn val="ctr"/>
        <c:lblOffset val="100"/>
        <c:noMultiLvlLbl val="0"/>
      </c:catAx>
      <c:valAx>
        <c:axId val="12096751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68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051829289494366"/>
          <c:y val="1.5751633986928068E-4"/>
          <c:w val="0.45738468278638927"/>
          <c:h val="0.125218627450980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(s)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5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1E1-4A92-B44D-CB5F5125A7F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71E1-4A92-B44D-CB5F5125A7F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1E1-4A92-B44D-CB5F5125A7FB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accent5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71E1-4A92-B44D-CB5F5125A7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Spark</c:v>
                </c:pt>
                <c:pt idx="1">
                  <c:v>Eagle</c:v>
                </c:pt>
                <c:pt idx="2">
                  <c:v>Turner</c:v>
                </c:pt>
                <c:pt idx="3">
                  <c:v>Zipper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14.8</c:v>
                </c:pt>
                <c:pt idx="1">
                  <c:v>8.9</c:v>
                </c:pt>
                <c:pt idx="2">
                  <c:v>1.1000000000000001</c:v>
                </c:pt>
                <c:pt idx="3">
                  <c:v>12.2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7-4014-936F-F0ADD06CB7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45958719"/>
        <c:axId val="1545938335"/>
      </c:barChart>
      <c:catAx>
        <c:axId val="154595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938335"/>
        <c:crosses val="autoZero"/>
        <c:auto val="1"/>
        <c:lblAlgn val="ctr"/>
        <c:lblOffset val="100"/>
        <c:noMultiLvlLbl val="0"/>
      </c:catAx>
      <c:valAx>
        <c:axId val="154593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Avg. pre-analysis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95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eclipse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164.1</c:v>
                </c:pt>
                <c:pt idx="1">
                  <c:v>10680.5</c:v>
                </c:pt>
                <c:pt idx="2">
                  <c:v>86400</c:v>
                </c:pt>
                <c:pt idx="3">
                  <c:v>86400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48-4FA9-82E2-E126B34216F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88646463"/>
        <c:axId val="988631903"/>
      </c:lineChart>
      <c:catAx>
        <c:axId val="988646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631903"/>
        <c:crosses val="autoZero"/>
        <c:auto val="1"/>
        <c:lblAlgn val="ctr"/>
        <c:lblOffset val="100"/>
        <c:noMultiLvlLbl val="0"/>
      </c:catAx>
      <c:valAx>
        <c:axId val="98863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Analysis 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64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588-42A4-9558-61CAB0D460D4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88-42A4-9558-61CAB0D460D4}"/>
              </c:ext>
            </c:extLst>
          </c:dPt>
          <c:cat>
            <c:strRef>
              <c:f>Sheet1!$A$2</c:f>
              <c:strCache>
                <c:ptCount val="1"/>
                <c:pt idx="0">
                  <c:v>2nd Qtr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B-4C55-81DF-D78836010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588-42A4-9558-61CAB0D460D4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88-42A4-9558-61CAB0D460D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B-4C55-81DF-D78836010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588-42A4-9558-61CAB0D460D4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88-42A4-9558-61CAB0D460D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DB-4C55-81DF-D78836010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B-42BE-BCCD-DFAD7E3F03E6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B-42BE-BCCD-DFAD7E3F03E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B-42BE-BCCD-DFAD7E3F0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B-42BE-BCCD-DFAD7E3F03E6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B-42BE-BCCD-DFAD7E3F03E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B-42BE-BCCD-DFAD7E3F0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5B-42BE-BCCD-DFAD7E3F03E6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5B-42BE-BCCD-DFAD7E3F03E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5B-42BE-BCCD-DFAD7E3F0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CE-444A-83E0-D8D709820007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38100" cap="flat" cmpd="sng" algn="ctr">
                <a:solidFill>
                  <a:schemeClr val="bg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CE-444A-83E0-D8D70982000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CE-444A-83E0-D8D709820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this is Dongjie He, from the university of new South Wales. Today,  I will represent our co-authors to give a presentation for our work. The title is </a:t>
            </a:r>
          </a:p>
          <a:p>
            <a:r>
              <a:rPr lang="en-US" dirty="0"/>
              <a:t>“Accelerating Object-Sensitive Pointer Analysis by Explo</a:t>
            </a:r>
            <a:r>
              <a:rPr lang="en-US" altLang="zh-CN" dirty="0"/>
              <a:t>i</a:t>
            </a:r>
            <a:r>
              <a:rPr lang="en-US" dirty="0"/>
              <a:t>ting Object Containment and Reachability”.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unfortunately, reasoning LFC language has been proven to be an undecidable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9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previous work named Eagle, solve this problem by over-approximating the L_F language with a regular language, L_R.</a:t>
            </a:r>
          </a:p>
          <a:p>
            <a:r>
              <a:rPr lang="en-US"/>
              <a:t> so Eagle could identify all precision-critical variables and objects. And it also falsely  identifies many precision-uncritical variables and objects to be precision-critical. </a:t>
            </a:r>
          </a:p>
          <a:p>
            <a:r>
              <a:rPr lang="en-US"/>
              <a:t>As a result, it is very precise but not enough efficient.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previous work try to identify precision-critical variables by patterns. The value flow  in the left part is consist of four sub-patterns: (1) enter from parameter and then exit from a return variable (2) param to param</a:t>
            </a:r>
          </a:p>
          <a:p>
            <a:r>
              <a:rPr lang="en-US"/>
              <a:t>(3) Return to param (4) return to return.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Context-sensitive value flows could be classified into four sub-patterns.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But Zipper is designed to identify this two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80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7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3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O[] is neither a top container nor a bottom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95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O[] is neither a top container nor a bottom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2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O[] is neither a top container nor a bottom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05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Turner is implemented in Java in about 1000 lines of code.</a:t>
            </a:r>
          </a:p>
          <a:p>
            <a:r>
              <a:rPr lang="en-US"/>
              <a:t>We have deployed our artifact on docker hub. You can have fun with this artifact via this link.</a:t>
            </a:r>
          </a:p>
          <a:p>
            <a:r>
              <a:rPr lang="en-US"/>
              <a:t>Turner will be open-sourced in this address.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a new pointer analysis technique for object-oriented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25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We try to understand the effectiveness of the two stages of Turner. This figure shows their percentage contributions to speedups.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7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have interests in our topic and have any problems with our work, welcome to contact me on twitter.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First, what is pointer analysis ? Pointer analysis is trying to answer the following question: “what are possible runtime values of a variable?” statically without really executing the programs.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4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is widely used in many clients, like …</a:t>
            </a:r>
          </a:p>
          <a:p>
            <a:r>
              <a:rPr lang="en-US"/>
              <a:t>And also implemented in many tools…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1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Thus,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4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1-OBJ, id will be analyzed in two different context,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kinds of value flow could be formally described by the intersection of two context-free languages: L_F and L_C. L_F is to ensure field sensitivity and L_C is to ensure context sensitivity.</a:t>
            </a:r>
          </a:p>
          <a:p>
            <a:r>
              <a:rPr lang="en-US"/>
              <a:t>Thus, identifying precision-critical variables and objects is identical to reason about the LFC language. We extract this concrete example to this abstract one.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2E4D-D7A5-41AF-8588-15916A63B822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8A54-65E7-4757-AE79-C1FA4E113C87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E40BA-8937-49E5-9FCC-14FBC8C67C0C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7BD7-0D59-4CD0-9038-B24DA6487ECE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4590F-0D07-4BBD-B603-C88760E64F48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3B5A-239C-4594-A76A-2C654A845ECC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6FE9-4634-4081-A0E8-6FCF88985F3F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00EB-2815-4FC9-9DA4-7D6E38C20D88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DA68-EE0C-473E-967F-5F28DB5FD418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29320-E9E2-43DC-B322-9E247B5A316B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59CD9-798B-4FB2-8580-3DEFF5EFBEE9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ECOOP 2021 virtual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C04559-AA44-4987-BB61-566E7FDDE2C0}" type="datetime1">
              <a:rPr lang="en-US" smtClean="0"/>
              <a:t>9/25/2023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4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4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image" Target="../media/image32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1.png"/><Relationship Id="rId4" Type="http://schemas.openxmlformats.org/officeDocument/2006/relationships/image" Target="../media/image29.wmf"/><Relationship Id="rId9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hdjay2013/turner_artifac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://www.cse.unsw.edu.au/~corg/turn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hdjay2013/turner_artifact" TargetMode="External"/><Relationship Id="rId2" Type="http://schemas.openxmlformats.org/officeDocument/2006/relationships/hyperlink" Target="http://www.cse.unsw.edu.au/~corg/turn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Accelerating Object-Sensitive Pointer Analysis by Exploiting Object Containment and Reachability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Dongjie He</a:t>
            </a:r>
            <a:r>
              <a:rPr lang="en-US" b="1" baseline="30000"/>
              <a:t>1</a:t>
            </a:r>
            <a:r>
              <a:rPr lang="en-US"/>
              <a:t>, </a:t>
            </a:r>
            <a:r>
              <a:rPr lang="en-US" err="1"/>
              <a:t>Jingbo</a:t>
            </a:r>
            <a:r>
              <a:rPr lang="en-US"/>
              <a:t> Lu</a:t>
            </a:r>
            <a:r>
              <a:rPr lang="en-US" baseline="30000"/>
              <a:t>1</a:t>
            </a:r>
            <a:r>
              <a:rPr lang="en-US"/>
              <a:t>, </a:t>
            </a:r>
            <a:r>
              <a:rPr lang="en-US" err="1"/>
              <a:t>Yaoqing</a:t>
            </a:r>
            <a:r>
              <a:rPr lang="en-US"/>
              <a:t> Gao</a:t>
            </a:r>
            <a:r>
              <a:rPr lang="en-US" baseline="30000"/>
              <a:t>2</a:t>
            </a:r>
            <a:r>
              <a:rPr lang="en-US"/>
              <a:t>, and Jingling Xue</a:t>
            </a:r>
            <a:r>
              <a:rPr lang="en-US" baseline="3000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1C4CA-D598-4CBF-AA32-55CE113FB1C7}"/>
              </a:ext>
            </a:extLst>
          </p:cNvPr>
          <p:cNvSpPr txBox="1"/>
          <p:nvPr/>
        </p:nvSpPr>
        <p:spPr>
          <a:xfrm>
            <a:off x="162966" y="187462"/>
            <a:ext cx="37481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3200" b="1"/>
              <a:t>ECOOP</a:t>
            </a:r>
            <a:r>
              <a:rPr lang="en-US" altLang="zh-CN" sz="3200"/>
              <a:t> </a:t>
            </a:r>
            <a:r>
              <a:rPr lang="en-US" altLang="zh-CN" sz="3200" b="1"/>
              <a:t>2021 </a:t>
            </a:r>
            <a:r>
              <a:rPr lang="en-US" altLang="zh-CN" sz="32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virtual</a:t>
            </a:r>
            <a:endParaRPr lang="en-US" sz="3200" b="1"/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B3178C7-EE57-408B-9CF4-2AED410A9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988" y="4958369"/>
            <a:ext cx="3457575" cy="1466850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CD49880B-CB68-42D9-9D52-0E95042BB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786" y="4689472"/>
            <a:ext cx="3083814" cy="17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64CB2E-14A6-43BD-92FE-19C903522C0E}"/>
              </a:ext>
            </a:extLst>
          </p:cNvPr>
          <p:cNvSpPr txBox="1"/>
          <p:nvPr/>
        </p:nvSpPr>
        <p:spPr>
          <a:xfrm>
            <a:off x="2648591" y="1617027"/>
            <a:ext cx="2424418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class</a:t>
            </a:r>
            <a:r>
              <a:rPr lang="en-US"/>
              <a:t> A {</a:t>
            </a:r>
          </a:p>
          <a:p>
            <a:r>
              <a:rPr lang="en-US"/>
              <a:t>    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 id(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 p) </a:t>
            </a:r>
            <a:r>
              <a:rPr lang="en-US" altLang="zh-CN"/>
              <a:t>{</a:t>
            </a:r>
          </a:p>
          <a:p>
            <a:r>
              <a:rPr lang="en-US" altLang="zh-CN"/>
              <a:t>        </a:t>
            </a:r>
            <a:r>
              <a:rPr lang="en-US" altLang="zh-CN">
                <a:solidFill>
                  <a:srgbClr val="881255"/>
                </a:solidFill>
              </a:rPr>
              <a:t>return</a:t>
            </a:r>
            <a:r>
              <a:rPr lang="en-US" altLang="zh-CN"/>
              <a:t> p;</a:t>
            </a:r>
          </a:p>
          <a:p>
            <a:r>
              <a:rPr lang="en-US" altLang="zh-CN"/>
              <a:t>    }</a:t>
            </a:r>
            <a:endParaRPr lang="en-US"/>
          </a:p>
          <a:p>
            <a:r>
              <a:rPr lang="en-US"/>
              <a:t>}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E80B8AA-8FA4-4D36-A014-6E4926078293}"/>
              </a:ext>
            </a:extLst>
          </p:cNvPr>
          <p:cNvSpPr/>
          <p:nvPr/>
        </p:nvSpPr>
        <p:spPr>
          <a:xfrm>
            <a:off x="4562475" y="1924050"/>
            <a:ext cx="152400" cy="304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Sensitivity: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56A7-DB07-43F2-AD31-7CBEDF66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C7742-6215-4649-A5E0-48846D007EAE}"/>
              </a:ext>
            </a:extLst>
          </p:cNvPr>
          <p:cNvSpPr txBox="1"/>
          <p:nvPr/>
        </p:nvSpPr>
        <p:spPr>
          <a:xfrm>
            <a:off x="6816231" y="1617027"/>
            <a:ext cx="2727178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static void </a:t>
            </a:r>
            <a:r>
              <a:rPr lang="en-US"/>
              <a:t>main() {</a:t>
            </a:r>
          </a:p>
          <a:p>
            <a:r>
              <a:rPr lang="en-US"/>
              <a:t>    A a1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A(); </a:t>
            </a:r>
            <a:r>
              <a:rPr lang="en-US">
                <a:solidFill>
                  <a:srgbClr val="2AA274"/>
                </a:solidFill>
              </a:rPr>
              <a:t>// A1</a:t>
            </a:r>
          </a:p>
          <a:p>
            <a:r>
              <a:rPr lang="en-US"/>
              <a:t>    v1 = a1.id(</a:t>
            </a:r>
            <a:r>
              <a:rPr lang="en-US">
                <a:solidFill>
                  <a:srgbClr val="0000FF"/>
                </a:solidFill>
              </a:rPr>
              <a:t>“s1”</a:t>
            </a:r>
            <a:r>
              <a:rPr lang="en-US"/>
              <a:t>);</a:t>
            </a:r>
          </a:p>
          <a:p>
            <a:r>
              <a:rPr lang="en-US"/>
              <a:t>    A a2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A(); </a:t>
            </a:r>
            <a:r>
              <a:rPr lang="en-US">
                <a:solidFill>
                  <a:srgbClr val="2AA274"/>
                </a:solidFill>
              </a:rPr>
              <a:t>// A2</a:t>
            </a:r>
          </a:p>
          <a:p>
            <a:r>
              <a:rPr lang="en-US"/>
              <a:t>    v2 = a2.id(</a:t>
            </a:r>
            <a:r>
              <a:rPr lang="en-US">
                <a:solidFill>
                  <a:srgbClr val="0000FF"/>
                </a:solidFill>
              </a:rPr>
              <a:t>“s2”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B95286-5138-4915-9D87-858EFC03EF1B}"/>
              </a:ext>
            </a:extLst>
          </p:cNvPr>
          <p:cNvSpPr/>
          <p:nvPr/>
        </p:nvSpPr>
        <p:spPr>
          <a:xfrm>
            <a:off x="8225537" y="2189390"/>
            <a:ext cx="470788" cy="29663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858B570-79E0-458D-94E4-2B5C11CFE82B}"/>
              </a:ext>
            </a:extLst>
          </p:cNvPr>
          <p:cNvSpPr/>
          <p:nvPr/>
        </p:nvSpPr>
        <p:spPr>
          <a:xfrm>
            <a:off x="8225537" y="2761753"/>
            <a:ext cx="470788" cy="29663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D7E1AC7-BDEE-44B2-9C40-D5F87EC83E81}"/>
              </a:ext>
            </a:extLst>
          </p:cNvPr>
          <p:cNvCxnSpPr>
            <a:stCxn id="34" idx="0"/>
            <a:endCxn id="31" idx="0"/>
          </p:cNvCxnSpPr>
          <p:nvPr/>
        </p:nvCxnSpPr>
        <p:spPr>
          <a:xfrm rot="16200000" flipV="1">
            <a:off x="6417133" y="145592"/>
            <a:ext cx="265340" cy="3822256"/>
          </a:xfrm>
          <a:prstGeom prst="curvedConnector3">
            <a:avLst>
              <a:gd name="adj1" fmla="val 318974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7F119DD-FA90-4C4B-9E8B-2B4D788243AD}"/>
              </a:ext>
            </a:extLst>
          </p:cNvPr>
          <p:cNvCxnSpPr>
            <a:stCxn id="35" idx="3"/>
            <a:endCxn id="31" idx="0"/>
          </p:cNvCxnSpPr>
          <p:nvPr/>
        </p:nvCxnSpPr>
        <p:spPr>
          <a:xfrm flipH="1" flipV="1">
            <a:off x="4638675" y="1924050"/>
            <a:ext cx="4057650" cy="986021"/>
          </a:xfrm>
          <a:prstGeom prst="curvedConnector4">
            <a:avLst>
              <a:gd name="adj1" fmla="val -3756"/>
              <a:gd name="adj2" fmla="val 145402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9C88A96-DF6F-43AE-BEF5-A08CF5FCF8DF}"/>
              </a:ext>
            </a:extLst>
          </p:cNvPr>
          <p:cNvSpPr/>
          <p:nvPr/>
        </p:nvSpPr>
        <p:spPr>
          <a:xfrm>
            <a:off x="3842169" y="2228850"/>
            <a:ext cx="152400" cy="304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16545DD-2688-4288-A44A-63F4E44ECF17}"/>
              </a:ext>
            </a:extLst>
          </p:cNvPr>
          <p:cNvSpPr/>
          <p:nvPr/>
        </p:nvSpPr>
        <p:spPr>
          <a:xfrm>
            <a:off x="7305402" y="2166301"/>
            <a:ext cx="238397" cy="33011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E9B057-895F-41C7-A06D-8D4C6DA89D7C}"/>
              </a:ext>
            </a:extLst>
          </p:cNvPr>
          <p:cNvSpPr/>
          <p:nvPr/>
        </p:nvSpPr>
        <p:spPr>
          <a:xfrm>
            <a:off x="7282487" y="2761753"/>
            <a:ext cx="238397" cy="33011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010754F9-49C3-46DE-B4DE-6D94343D6501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3994569" y="2331357"/>
            <a:ext cx="3310833" cy="49893"/>
          </a:xfrm>
          <a:prstGeom prst="curvedConnector3">
            <a:avLst>
              <a:gd name="adj1" fmla="val 49712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8BAA83E-DB65-4985-9469-19DC4C6AED27}"/>
              </a:ext>
            </a:extLst>
          </p:cNvPr>
          <p:cNvCxnSpPr>
            <a:endCxn id="47" idx="1"/>
          </p:cNvCxnSpPr>
          <p:nvPr/>
        </p:nvCxnSpPr>
        <p:spPr>
          <a:xfrm>
            <a:off x="3994569" y="2390139"/>
            <a:ext cx="3287918" cy="536670"/>
          </a:xfrm>
          <a:prstGeom prst="curvedConnector3">
            <a:avLst>
              <a:gd name="adj1" fmla="val 4536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92DA2D0C-6C0C-496C-A9BC-761B337833B8}"/>
              </a:ext>
            </a:extLst>
          </p:cNvPr>
          <p:cNvGraphicFramePr>
            <a:graphicFrameLocks noGrp="1"/>
          </p:cNvGraphicFramePr>
          <p:nvPr/>
        </p:nvGraphicFramePr>
        <p:xfrm>
          <a:off x="6816231" y="3807824"/>
          <a:ext cx="2619376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9688">
                  <a:extLst>
                    <a:ext uri="{9D8B030D-6E8A-4147-A177-3AD203B41FA5}">
                      <a16:colId xmlns:a16="http://schemas.microsoft.com/office/drawing/2014/main" val="52831572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59180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9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28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4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669656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7820C44C-7326-4961-8E35-C89289832C87}"/>
              </a:ext>
            </a:extLst>
          </p:cNvPr>
          <p:cNvSpPr txBox="1"/>
          <p:nvPr/>
        </p:nvSpPr>
        <p:spPr>
          <a:xfrm>
            <a:off x="7126286" y="5462263"/>
            <a:ext cx="21008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/>
              <a:t>Context-Insensitivity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6DD186E-3A2D-4697-AED0-3E1973B3FA80}"/>
              </a:ext>
            </a:extLst>
          </p:cNvPr>
          <p:cNvSpPr/>
          <p:nvPr/>
        </p:nvSpPr>
        <p:spPr>
          <a:xfrm>
            <a:off x="8766495" y="4549504"/>
            <a:ext cx="520118" cy="35805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85DDE-0962-4E0E-BF12-9E5FA7BDF741}"/>
              </a:ext>
            </a:extLst>
          </p:cNvPr>
          <p:cNvSpPr/>
          <p:nvPr/>
        </p:nvSpPr>
        <p:spPr>
          <a:xfrm>
            <a:off x="8298721" y="4934527"/>
            <a:ext cx="520118" cy="35805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64CB2E-14A6-43BD-92FE-19C903522C0E}"/>
              </a:ext>
            </a:extLst>
          </p:cNvPr>
          <p:cNvSpPr txBox="1"/>
          <p:nvPr/>
        </p:nvSpPr>
        <p:spPr>
          <a:xfrm>
            <a:off x="2648591" y="1617027"/>
            <a:ext cx="2424418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class</a:t>
            </a:r>
            <a:r>
              <a:rPr lang="en-US"/>
              <a:t> A {</a:t>
            </a:r>
          </a:p>
          <a:p>
            <a:r>
              <a:rPr lang="en-US"/>
              <a:t>    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 id(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 p) </a:t>
            </a:r>
            <a:r>
              <a:rPr lang="en-US" altLang="zh-CN"/>
              <a:t>{</a:t>
            </a:r>
          </a:p>
          <a:p>
            <a:r>
              <a:rPr lang="en-US" altLang="zh-CN"/>
              <a:t>        </a:t>
            </a:r>
            <a:r>
              <a:rPr lang="en-US" altLang="zh-CN">
                <a:solidFill>
                  <a:srgbClr val="881255"/>
                </a:solidFill>
              </a:rPr>
              <a:t>return</a:t>
            </a:r>
            <a:r>
              <a:rPr lang="en-US" altLang="zh-CN"/>
              <a:t> p;</a:t>
            </a:r>
          </a:p>
          <a:p>
            <a:r>
              <a:rPr lang="en-US" altLang="zh-CN"/>
              <a:t>    }</a:t>
            </a:r>
            <a:endParaRPr lang="en-US"/>
          </a:p>
          <a:p>
            <a:r>
              <a:rPr lang="en-US"/>
              <a:t>}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E80B8AA-8FA4-4D36-A014-6E4926078293}"/>
              </a:ext>
            </a:extLst>
          </p:cNvPr>
          <p:cNvSpPr/>
          <p:nvPr/>
        </p:nvSpPr>
        <p:spPr>
          <a:xfrm>
            <a:off x="4562475" y="1924050"/>
            <a:ext cx="152400" cy="304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Sensitivity: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56A7-DB07-43F2-AD31-7CBEDF66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C7742-6215-4649-A5E0-48846D007EAE}"/>
              </a:ext>
            </a:extLst>
          </p:cNvPr>
          <p:cNvSpPr txBox="1"/>
          <p:nvPr/>
        </p:nvSpPr>
        <p:spPr>
          <a:xfrm>
            <a:off x="6816231" y="1617027"/>
            <a:ext cx="2727178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static void </a:t>
            </a:r>
            <a:r>
              <a:rPr lang="en-US"/>
              <a:t>main() {</a:t>
            </a:r>
          </a:p>
          <a:p>
            <a:r>
              <a:rPr lang="en-US"/>
              <a:t>    A a1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A(); </a:t>
            </a:r>
            <a:r>
              <a:rPr lang="en-US">
                <a:solidFill>
                  <a:srgbClr val="2AA274"/>
                </a:solidFill>
              </a:rPr>
              <a:t>// A1</a:t>
            </a:r>
          </a:p>
          <a:p>
            <a:r>
              <a:rPr lang="en-US"/>
              <a:t>    v1 = a1.id(</a:t>
            </a:r>
            <a:r>
              <a:rPr lang="en-US">
                <a:solidFill>
                  <a:srgbClr val="0000FF"/>
                </a:solidFill>
              </a:rPr>
              <a:t>“s1”</a:t>
            </a:r>
            <a:r>
              <a:rPr lang="en-US"/>
              <a:t>);</a:t>
            </a:r>
          </a:p>
          <a:p>
            <a:r>
              <a:rPr lang="en-US"/>
              <a:t>    A a2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A(); </a:t>
            </a:r>
            <a:r>
              <a:rPr lang="en-US">
                <a:solidFill>
                  <a:srgbClr val="2AA274"/>
                </a:solidFill>
              </a:rPr>
              <a:t>// A2</a:t>
            </a:r>
          </a:p>
          <a:p>
            <a:r>
              <a:rPr lang="en-US"/>
              <a:t>    v2 = a2.id(</a:t>
            </a:r>
            <a:r>
              <a:rPr lang="en-US">
                <a:solidFill>
                  <a:srgbClr val="0000FF"/>
                </a:solidFill>
              </a:rPr>
              <a:t>“s2”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B95286-5138-4915-9D87-858EFC03EF1B}"/>
              </a:ext>
            </a:extLst>
          </p:cNvPr>
          <p:cNvSpPr/>
          <p:nvPr/>
        </p:nvSpPr>
        <p:spPr>
          <a:xfrm>
            <a:off x="8225537" y="2189390"/>
            <a:ext cx="470788" cy="29663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858B570-79E0-458D-94E4-2B5C11CFE82B}"/>
              </a:ext>
            </a:extLst>
          </p:cNvPr>
          <p:cNvSpPr/>
          <p:nvPr/>
        </p:nvSpPr>
        <p:spPr>
          <a:xfrm>
            <a:off x="8225537" y="2761753"/>
            <a:ext cx="470788" cy="29663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D7E1AC7-BDEE-44B2-9C40-D5F87EC83E81}"/>
              </a:ext>
            </a:extLst>
          </p:cNvPr>
          <p:cNvCxnSpPr>
            <a:stCxn id="34" idx="0"/>
            <a:endCxn id="31" idx="0"/>
          </p:cNvCxnSpPr>
          <p:nvPr/>
        </p:nvCxnSpPr>
        <p:spPr>
          <a:xfrm rot="16200000" flipV="1">
            <a:off x="6417133" y="145592"/>
            <a:ext cx="265340" cy="3822256"/>
          </a:xfrm>
          <a:prstGeom prst="curvedConnector3">
            <a:avLst>
              <a:gd name="adj1" fmla="val 318974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7F119DD-FA90-4C4B-9E8B-2B4D788243AD}"/>
              </a:ext>
            </a:extLst>
          </p:cNvPr>
          <p:cNvCxnSpPr>
            <a:stCxn id="35" idx="3"/>
            <a:endCxn id="31" idx="0"/>
          </p:cNvCxnSpPr>
          <p:nvPr/>
        </p:nvCxnSpPr>
        <p:spPr>
          <a:xfrm flipH="1" flipV="1">
            <a:off x="4638675" y="1924050"/>
            <a:ext cx="4057650" cy="986021"/>
          </a:xfrm>
          <a:prstGeom prst="curvedConnector4">
            <a:avLst>
              <a:gd name="adj1" fmla="val -3756"/>
              <a:gd name="adj2" fmla="val 145402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9C88A96-DF6F-43AE-BEF5-A08CF5FCF8DF}"/>
              </a:ext>
            </a:extLst>
          </p:cNvPr>
          <p:cNvSpPr/>
          <p:nvPr/>
        </p:nvSpPr>
        <p:spPr>
          <a:xfrm>
            <a:off x="3842169" y="2228850"/>
            <a:ext cx="152400" cy="304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16545DD-2688-4288-A44A-63F4E44ECF17}"/>
              </a:ext>
            </a:extLst>
          </p:cNvPr>
          <p:cNvSpPr/>
          <p:nvPr/>
        </p:nvSpPr>
        <p:spPr>
          <a:xfrm>
            <a:off x="7305402" y="2166301"/>
            <a:ext cx="238397" cy="33011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E9B057-895F-41C7-A06D-8D4C6DA89D7C}"/>
              </a:ext>
            </a:extLst>
          </p:cNvPr>
          <p:cNvSpPr/>
          <p:nvPr/>
        </p:nvSpPr>
        <p:spPr>
          <a:xfrm>
            <a:off x="7282487" y="2761753"/>
            <a:ext cx="238397" cy="33011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010754F9-49C3-46DE-B4DE-6D94343D6501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3994569" y="2331357"/>
            <a:ext cx="3310833" cy="49893"/>
          </a:xfrm>
          <a:prstGeom prst="curvedConnector3">
            <a:avLst>
              <a:gd name="adj1" fmla="val 49712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8BAA83E-DB65-4985-9469-19DC4C6AED27}"/>
              </a:ext>
            </a:extLst>
          </p:cNvPr>
          <p:cNvCxnSpPr>
            <a:endCxn id="47" idx="1"/>
          </p:cNvCxnSpPr>
          <p:nvPr/>
        </p:nvCxnSpPr>
        <p:spPr>
          <a:xfrm>
            <a:off x="3994569" y="2390139"/>
            <a:ext cx="3287918" cy="536670"/>
          </a:xfrm>
          <a:prstGeom prst="curvedConnector3">
            <a:avLst>
              <a:gd name="adj1" fmla="val 4536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92DA2D0C-6C0C-496C-A9BC-761B337833B8}"/>
              </a:ext>
            </a:extLst>
          </p:cNvPr>
          <p:cNvGraphicFramePr>
            <a:graphicFrameLocks noGrp="1"/>
          </p:cNvGraphicFramePr>
          <p:nvPr/>
        </p:nvGraphicFramePr>
        <p:xfrm>
          <a:off x="6816231" y="3807824"/>
          <a:ext cx="2619376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9688">
                  <a:extLst>
                    <a:ext uri="{9D8B030D-6E8A-4147-A177-3AD203B41FA5}">
                      <a16:colId xmlns:a16="http://schemas.microsoft.com/office/drawing/2014/main" val="52831572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59180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9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28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4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669656"/>
                  </a:ext>
                </a:extLst>
              </a:tr>
            </a:tbl>
          </a:graphicData>
        </a:graphic>
      </p:graphicFrame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B2396540-88E8-498A-B88F-5F860497E9D9}"/>
              </a:ext>
            </a:extLst>
          </p:cNvPr>
          <p:cNvGraphicFramePr>
            <a:graphicFrameLocks noGrp="1"/>
          </p:cNvGraphicFramePr>
          <p:nvPr/>
        </p:nvGraphicFramePr>
        <p:xfrm>
          <a:off x="2143965" y="3436984"/>
          <a:ext cx="3952035" cy="1854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17345">
                  <a:extLst>
                    <a:ext uri="{9D8B030D-6E8A-4147-A177-3AD203B41FA5}">
                      <a16:colId xmlns:a16="http://schemas.microsoft.com/office/drawing/2014/main" val="1159840171"/>
                    </a:ext>
                  </a:extLst>
                </a:gridCol>
                <a:gridCol w="1317345">
                  <a:extLst>
                    <a:ext uri="{9D8B030D-6E8A-4147-A177-3AD203B41FA5}">
                      <a16:colId xmlns:a16="http://schemas.microsoft.com/office/drawing/2014/main" val="351170903"/>
                    </a:ext>
                  </a:extLst>
                </a:gridCol>
                <a:gridCol w="1317345">
                  <a:extLst>
                    <a:ext uri="{9D8B030D-6E8A-4147-A177-3AD203B41FA5}">
                      <a16:colId xmlns:a16="http://schemas.microsoft.com/office/drawing/2014/main" val="184737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4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[A1]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77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[A2]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7309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84AEFFE2-8AA4-47BC-8209-0E544D0FE29C}"/>
              </a:ext>
            </a:extLst>
          </p:cNvPr>
          <p:cNvSpPr txBox="1"/>
          <p:nvPr/>
        </p:nvSpPr>
        <p:spPr>
          <a:xfrm>
            <a:off x="3120349" y="5474241"/>
            <a:ext cx="199926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/>
              <a:t>1-Object-sensitivity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20C44C-7326-4961-8E35-C89289832C87}"/>
              </a:ext>
            </a:extLst>
          </p:cNvPr>
          <p:cNvSpPr txBox="1"/>
          <p:nvPr/>
        </p:nvSpPr>
        <p:spPr>
          <a:xfrm>
            <a:off x="7126286" y="5462263"/>
            <a:ext cx="21008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/>
              <a:t>Context-Insensitivity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6DD186E-3A2D-4697-AED0-3E1973B3FA80}"/>
              </a:ext>
            </a:extLst>
          </p:cNvPr>
          <p:cNvSpPr/>
          <p:nvPr/>
        </p:nvSpPr>
        <p:spPr>
          <a:xfrm>
            <a:off x="8766495" y="4549504"/>
            <a:ext cx="520118" cy="35805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85DDE-0962-4E0E-BF12-9E5FA7BDF741}"/>
              </a:ext>
            </a:extLst>
          </p:cNvPr>
          <p:cNvSpPr/>
          <p:nvPr/>
        </p:nvSpPr>
        <p:spPr>
          <a:xfrm>
            <a:off x="8298721" y="4934527"/>
            <a:ext cx="520118" cy="35805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1717245-868F-4AC2-873F-563145AEBB49}"/>
              </a:ext>
            </a:extLst>
          </p:cNvPr>
          <p:cNvGrpSpPr/>
          <p:nvPr/>
        </p:nvGrpSpPr>
        <p:grpSpPr>
          <a:xfrm>
            <a:off x="228827" y="2191562"/>
            <a:ext cx="1695978" cy="1884197"/>
            <a:chOff x="228827" y="2191562"/>
            <a:chExt cx="1695978" cy="18841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FCD0F9-575B-405F-89A1-22F44DE55C5A}"/>
                </a:ext>
              </a:extLst>
            </p:cNvPr>
            <p:cNvSpPr txBox="1"/>
            <p:nvPr/>
          </p:nvSpPr>
          <p:spPr>
            <a:xfrm>
              <a:off x="228827" y="2977807"/>
              <a:ext cx="8082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p, [A1]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3ADE59-7426-4BAA-9DD2-957F5C983164}"/>
                </a:ext>
              </a:extLst>
            </p:cNvPr>
            <p:cNvSpPr txBox="1"/>
            <p:nvPr/>
          </p:nvSpPr>
          <p:spPr>
            <a:xfrm>
              <a:off x="430004" y="3692393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v1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EA3625-45FA-429D-B138-B335EFF91A84}"/>
                </a:ext>
              </a:extLst>
            </p:cNvPr>
            <p:cNvSpPr txBox="1"/>
            <p:nvPr/>
          </p:nvSpPr>
          <p:spPr>
            <a:xfrm>
              <a:off x="1317747" y="3706427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v2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091FBB-C98F-4C0D-AFE7-B119D347AFCD}"/>
                </a:ext>
              </a:extLst>
            </p:cNvPr>
            <p:cNvSpPr txBox="1"/>
            <p:nvPr/>
          </p:nvSpPr>
          <p:spPr>
            <a:xfrm>
              <a:off x="343698" y="2191562"/>
              <a:ext cx="578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“s1”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BEF224-CE80-42F6-B75E-43376C1537DD}"/>
                </a:ext>
              </a:extLst>
            </p:cNvPr>
            <p:cNvSpPr txBox="1"/>
            <p:nvPr/>
          </p:nvSpPr>
          <p:spPr>
            <a:xfrm>
              <a:off x="1231441" y="2191562"/>
              <a:ext cx="578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“s2”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39670A0-2EDA-4B9E-B13B-ED020A6FEEE7}"/>
                </a:ext>
              </a:extLst>
            </p:cNvPr>
            <p:cNvCxnSpPr>
              <a:cxnSpLocks/>
            </p:cNvCxnSpPr>
            <p:nvPr/>
          </p:nvCxnSpPr>
          <p:spPr>
            <a:xfrm>
              <a:off x="627640" y="2560894"/>
              <a:ext cx="1" cy="416913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4DDEADB-F881-4E44-8A5C-A015882D0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18826" y="2560894"/>
              <a:ext cx="1" cy="42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4E5A341-1B52-47F7-A858-7F897C376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8827" y="3350954"/>
              <a:ext cx="1" cy="355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C1E9E76-6C69-49A0-8D68-CE99998D2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708" y="3347139"/>
              <a:ext cx="1" cy="345254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CF7DE2-DCE4-492D-8A47-42C816ACFD44}"/>
                </a:ext>
              </a:extLst>
            </p:cNvPr>
            <p:cNvSpPr txBox="1"/>
            <p:nvPr/>
          </p:nvSpPr>
          <p:spPr>
            <a:xfrm>
              <a:off x="1116570" y="2981622"/>
              <a:ext cx="8082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p, [A2]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7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64CB2E-14A6-43BD-92FE-19C903522C0E}"/>
              </a:ext>
            </a:extLst>
          </p:cNvPr>
          <p:cNvSpPr txBox="1"/>
          <p:nvPr/>
        </p:nvSpPr>
        <p:spPr>
          <a:xfrm>
            <a:off x="2648591" y="1617027"/>
            <a:ext cx="2424418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class</a:t>
            </a:r>
            <a:r>
              <a:rPr lang="en-US"/>
              <a:t> A {</a:t>
            </a:r>
          </a:p>
          <a:p>
            <a:r>
              <a:rPr lang="en-US"/>
              <a:t>    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 id(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 p) </a:t>
            </a:r>
            <a:r>
              <a:rPr lang="en-US" altLang="zh-CN"/>
              <a:t>{</a:t>
            </a:r>
          </a:p>
          <a:p>
            <a:r>
              <a:rPr lang="en-US" altLang="zh-CN"/>
              <a:t>        </a:t>
            </a:r>
            <a:r>
              <a:rPr lang="en-US" altLang="zh-CN">
                <a:solidFill>
                  <a:srgbClr val="881255"/>
                </a:solidFill>
              </a:rPr>
              <a:t>return</a:t>
            </a:r>
            <a:r>
              <a:rPr lang="en-US" altLang="zh-CN"/>
              <a:t> p;</a:t>
            </a:r>
          </a:p>
          <a:p>
            <a:r>
              <a:rPr lang="en-US" altLang="zh-CN"/>
              <a:t>    }</a:t>
            </a:r>
            <a:endParaRPr lang="en-US"/>
          </a:p>
          <a:p>
            <a:r>
              <a:rPr lang="en-US"/>
              <a:t>}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E80B8AA-8FA4-4D36-A014-6E4926078293}"/>
              </a:ext>
            </a:extLst>
          </p:cNvPr>
          <p:cNvSpPr/>
          <p:nvPr/>
        </p:nvSpPr>
        <p:spPr>
          <a:xfrm>
            <a:off x="4562475" y="1924050"/>
            <a:ext cx="152400" cy="304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Sensitivity: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56A7-DB07-43F2-AD31-7CBEDF66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C7742-6215-4649-A5E0-48846D007EAE}"/>
              </a:ext>
            </a:extLst>
          </p:cNvPr>
          <p:cNvSpPr txBox="1"/>
          <p:nvPr/>
        </p:nvSpPr>
        <p:spPr>
          <a:xfrm>
            <a:off x="6816231" y="1617027"/>
            <a:ext cx="2727178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static void </a:t>
            </a:r>
            <a:r>
              <a:rPr lang="en-US"/>
              <a:t>main() {</a:t>
            </a:r>
          </a:p>
          <a:p>
            <a:r>
              <a:rPr lang="en-US"/>
              <a:t>    A a1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A(); </a:t>
            </a:r>
            <a:r>
              <a:rPr lang="en-US">
                <a:solidFill>
                  <a:srgbClr val="2AA274"/>
                </a:solidFill>
              </a:rPr>
              <a:t>// A1</a:t>
            </a:r>
          </a:p>
          <a:p>
            <a:r>
              <a:rPr lang="en-US"/>
              <a:t>    v1 = a1.id(</a:t>
            </a:r>
            <a:r>
              <a:rPr lang="en-US">
                <a:solidFill>
                  <a:srgbClr val="0000FF"/>
                </a:solidFill>
              </a:rPr>
              <a:t>“s1”</a:t>
            </a:r>
            <a:r>
              <a:rPr lang="en-US"/>
              <a:t>);</a:t>
            </a:r>
          </a:p>
          <a:p>
            <a:r>
              <a:rPr lang="en-US"/>
              <a:t>    A a2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A(); </a:t>
            </a:r>
            <a:r>
              <a:rPr lang="en-US">
                <a:solidFill>
                  <a:srgbClr val="2AA274"/>
                </a:solidFill>
              </a:rPr>
              <a:t>// A2</a:t>
            </a:r>
          </a:p>
          <a:p>
            <a:r>
              <a:rPr lang="en-US"/>
              <a:t>    v2 = a2.id(</a:t>
            </a:r>
            <a:r>
              <a:rPr lang="en-US">
                <a:solidFill>
                  <a:srgbClr val="0000FF"/>
                </a:solidFill>
              </a:rPr>
              <a:t>“s2”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B95286-5138-4915-9D87-858EFC03EF1B}"/>
              </a:ext>
            </a:extLst>
          </p:cNvPr>
          <p:cNvSpPr/>
          <p:nvPr/>
        </p:nvSpPr>
        <p:spPr>
          <a:xfrm>
            <a:off x="8225537" y="2189390"/>
            <a:ext cx="470788" cy="29663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858B570-79E0-458D-94E4-2B5C11CFE82B}"/>
              </a:ext>
            </a:extLst>
          </p:cNvPr>
          <p:cNvSpPr/>
          <p:nvPr/>
        </p:nvSpPr>
        <p:spPr>
          <a:xfrm>
            <a:off x="8225537" y="2761753"/>
            <a:ext cx="470788" cy="29663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D7E1AC7-BDEE-44B2-9C40-D5F87EC83E81}"/>
              </a:ext>
            </a:extLst>
          </p:cNvPr>
          <p:cNvCxnSpPr>
            <a:stCxn id="34" idx="0"/>
            <a:endCxn id="31" idx="0"/>
          </p:cNvCxnSpPr>
          <p:nvPr/>
        </p:nvCxnSpPr>
        <p:spPr>
          <a:xfrm rot="16200000" flipV="1">
            <a:off x="6417133" y="145592"/>
            <a:ext cx="265340" cy="3822256"/>
          </a:xfrm>
          <a:prstGeom prst="curvedConnector3">
            <a:avLst>
              <a:gd name="adj1" fmla="val 318974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7F119DD-FA90-4C4B-9E8B-2B4D788243AD}"/>
              </a:ext>
            </a:extLst>
          </p:cNvPr>
          <p:cNvCxnSpPr>
            <a:stCxn id="35" idx="3"/>
            <a:endCxn id="31" idx="0"/>
          </p:cNvCxnSpPr>
          <p:nvPr/>
        </p:nvCxnSpPr>
        <p:spPr>
          <a:xfrm flipH="1" flipV="1">
            <a:off x="4638675" y="1924050"/>
            <a:ext cx="4057650" cy="986021"/>
          </a:xfrm>
          <a:prstGeom prst="curvedConnector4">
            <a:avLst>
              <a:gd name="adj1" fmla="val -3756"/>
              <a:gd name="adj2" fmla="val 145402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9C88A96-DF6F-43AE-BEF5-A08CF5FCF8DF}"/>
              </a:ext>
            </a:extLst>
          </p:cNvPr>
          <p:cNvSpPr/>
          <p:nvPr/>
        </p:nvSpPr>
        <p:spPr>
          <a:xfrm>
            <a:off x="3842169" y="2228850"/>
            <a:ext cx="152400" cy="304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16545DD-2688-4288-A44A-63F4E44ECF17}"/>
              </a:ext>
            </a:extLst>
          </p:cNvPr>
          <p:cNvSpPr/>
          <p:nvPr/>
        </p:nvSpPr>
        <p:spPr>
          <a:xfrm>
            <a:off x="7305402" y="2166301"/>
            <a:ext cx="238397" cy="33011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E9B057-895F-41C7-A06D-8D4C6DA89D7C}"/>
              </a:ext>
            </a:extLst>
          </p:cNvPr>
          <p:cNvSpPr/>
          <p:nvPr/>
        </p:nvSpPr>
        <p:spPr>
          <a:xfrm>
            <a:off x="7282487" y="2761753"/>
            <a:ext cx="238397" cy="33011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010754F9-49C3-46DE-B4DE-6D94343D6501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3994569" y="2331357"/>
            <a:ext cx="3310833" cy="49893"/>
          </a:xfrm>
          <a:prstGeom prst="curvedConnector3">
            <a:avLst>
              <a:gd name="adj1" fmla="val 49712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8BAA83E-DB65-4985-9469-19DC4C6AED27}"/>
              </a:ext>
            </a:extLst>
          </p:cNvPr>
          <p:cNvCxnSpPr>
            <a:endCxn id="47" idx="1"/>
          </p:cNvCxnSpPr>
          <p:nvPr/>
        </p:nvCxnSpPr>
        <p:spPr>
          <a:xfrm>
            <a:off x="3994569" y="2390139"/>
            <a:ext cx="3287918" cy="536670"/>
          </a:xfrm>
          <a:prstGeom prst="curvedConnector3">
            <a:avLst>
              <a:gd name="adj1" fmla="val 4536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92DA2D0C-6C0C-496C-A9BC-761B337833B8}"/>
              </a:ext>
            </a:extLst>
          </p:cNvPr>
          <p:cNvGraphicFramePr>
            <a:graphicFrameLocks noGrp="1"/>
          </p:cNvGraphicFramePr>
          <p:nvPr/>
        </p:nvGraphicFramePr>
        <p:xfrm>
          <a:off x="6816231" y="3807824"/>
          <a:ext cx="2619376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9688">
                  <a:extLst>
                    <a:ext uri="{9D8B030D-6E8A-4147-A177-3AD203B41FA5}">
                      <a16:colId xmlns:a16="http://schemas.microsoft.com/office/drawing/2014/main" val="52831572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59180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9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28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4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669656"/>
                  </a:ext>
                </a:extLst>
              </a:tr>
            </a:tbl>
          </a:graphicData>
        </a:graphic>
      </p:graphicFrame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B2396540-88E8-498A-B88F-5F860497E9D9}"/>
              </a:ext>
            </a:extLst>
          </p:cNvPr>
          <p:cNvGraphicFramePr>
            <a:graphicFrameLocks noGrp="1"/>
          </p:cNvGraphicFramePr>
          <p:nvPr/>
        </p:nvGraphicFramePr>
        <p:xfrm>
          <a:off x="2143965" y="3436984"/>
          <a:ext cx="3952035" cy="1854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17345">
                  <a:extLst>
                    <a:ext uri="{9D8B030D-6E8A-4147-A177-3AD203B41FA5}">
                      <a16:colId xmlns:a16="http://schemas.microsoft.com/office/drawing/2014/main" val="1159840171"/>
                    </a:ext>
                  </a:extLst>
                </a:gridCol>
                <a:gridCol w="1317345">
                  <a:extLst>
                    <a:ext uri="{9D8B030D-6E8A-4147-A177-3AD203B41FA5}">
                      <a16:colId xmlns:a16="http://schemas.microsoft.com/office/drawing/2014/main" val="351170903"/>
                    </a:ext>
                  </a:extLst>
                </a:gridCol>
                <a:gridCol w="1317345">
                  <a:extLst>
                    <a:ext uri="{9D8B030D-6E8A-4147-A177-3AD203B41FA5}">
                      <a16:colId xmlns:a16="http://schemas.microsoft.com/office/drawing/2014/main" val="184737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24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[A1]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77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[A2]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1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7309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84AEFFE2-8AA4-47BC-8209-0E544D0FE29C}"/>
              </a:ext>
            </a:extLst>
          </p:cNvPr>
          <p:cNvSpPr txBox="1"/>
          <p:nvPr/>
        </p:nvSpPr>
        <p:spPr>
          <a:xfrm>
            <a:off x="3120349" y="5474241"/>
            <a:ext cx="199926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/>
              <a:t>1-Object-sensitivity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20C44C-7326-4961-8E35-C89289832C87}"/>
              </a:ext>
            </a:extLst>
          </p:cNvPr>
          <p:cNvSpPr txBox="1"/>
          <p:nvPr/>
        </p:nvSpPr>
        <p:spPr>
          <a:xfrm>
            <a:off x="7126286" y="5462263"/>
            <a:ext cx="21008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/>
              <a:t>Context-Insensitivity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6DD186E-3A2D-4697-AED0-3E1973B3FA80}"/>
              </a:ext>
            </a:extLst>
          </p:cNvPr>
          <p:cNvSpPr/>
          <p:nvPr/>
        </p:nvSpPr>
        <p:spPr>
          <a:xfrm>
            <a:off x="8766495" y="4549504"/>
            <a:ext cx="520118" cy="35805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C85DDE-0962-4E0E-BF12-9E5FA7BDF741}"/>
              </a:ext>
            </a:extLst>
          </p:cNvPr>
          <p:cNvSpPr/>
          <p:nvPr/>
        </p:nvSpPr>
        <p:spPr>
          <a:xfrm>
            <a:off x="8298721" y="4934527"/>
            <a:ext cx="520118" cy="35805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EA6C386A-65C6-4E97-8FC0-E8DA1AC7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4663029"/>
            <a:ext cx="907725" cy="907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14F93-D83A-4990-B3B9-DAD80010AEDE}"/>
              </a:ext>
            </a:extLst>
          </p:cNvPr>
          <p:cNvSpPr txBox="1"/>
          <p:nvPr/>
        </p:nvSpPr>
        <p:spPr>
          <a:xfrm>
            <a:off x="917787" y="5047534"/>
            <a:ext cx="122187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Precise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1717245-868F-4AC2-873F-563145AEBB49}"/>
              </a:ext>
            </a:extLst>
          </p:cNvPr>
          <p:cNvGrpSpPr/>
          <p:nvPr/>
        </p:nvGrpSpPr>
        <p:grpSpPr>
          <a:xfrm>
            <a:off x="228827" y="2191562"/>
            <a:ext cx="1695978" cy="1884197"/>
            <a:chOff x="228827" y="2191562"/>
            <a:chExt cx="1695978" cy="188419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FCD0F9-575B-405F-89A1-22F44DE55C5A}"/>
                </a:ext>
              </a:extLst>
            </p:cNvPr>
            <p:cNvSpPr txBox="1"/>
            <p:nvPr/>
          </p:nvSpPr>
          <p:spPr>
            <a:xfrm>
              <a:off x="228827" y="2977807"/>
              <a:ext cx="8082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p, [A1]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3ADE59-7426-4BAA-9DD2-957F5C983164}"/>
                </a:ext>
              </a:extLst>
            </p:cNvPr>
            <p:cNvSpPr txBox="1"/>
            <p:nvPr/>
          </p:nvSpPr>
          <p:spPr>
            <a:xfrm>
              <a:off x="430004" y="3692393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v1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EA3625-45FA-429D-B138-B335EFF91A84}"/>
                </a:ext>
              </a:extLst>
            </p:cNvPr>
            <p:cNvSpPr txBox="1"/>
            <p:nvPr/>
          </p:nvSpPr>
          <p:spPr>
            <a:xfrm>
              <a:off x="1317747" y="3706427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v2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F091FBB-C98F-4C0D-AFE7-B119D347AFCD}"/>
                </a:ext>
              </a:extLst>
            </p:cNvPr>
            <p:cNvSpPr txBox="1"/>
            <p:nvPr/>
          </p:nvSpPr>
          <p:spPr>
            <a:xfrm>
              <a:off x="343698" y="2191562"/>
              <a:ext cx="578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“s1”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BEF224-CE80-42F6-B75E-43376C1537DD}"/>
                </a:ext>
              </a:extLst>
            </p:cNvPr>
            <p:cNvSpPr txBox="1"/>
            <p:nvPr/>
          </p:nvSpPr>
          <p:spPr>
            <a:xfrm>
              <a:off x="1231441" y="2191562"/>
              <a:ext cx="578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“s2”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39670A0-2EDA-4B9E-B13B-ED020A6FEEE7}"/>
                </a:ext>
              </a:extLst>
            </p:cNvPr>
            <p:cNvCxnSpPr>
              <a:cxnSpLocks/>
            </p:cNvCxnSpPr>
            <p:nvPr/>
          </p:nvCxnSpPr>
          <p:spPr>
            <a:xfrm>
              <a:off x="627640" y="2560894"/>
              <a:ext cx="1" cy="416913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4DDEADB-F881-4E44-8A5C-A015882D0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18826" y="2560894"/>
              <a:ext cx="1" cy="42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4E5A341-1B52-47F7-A858-7F897C376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8827" y="3350954"/>
              <a:ext cx="1" cy="355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C1E9E76-6C69-49A0-8D68-CE99998D2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708" y="3347139"/>
              <a:ext cx="1" cy="345254"/>
            </a:xfrm>
            <a:prstGeom prst="straightConnector1">
              <a:avLst/>
            </a:prstGeom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CF7DE2-DCE4-492D-8A47-42C816ACFD44}"/>
                </a:ext>
              </a:extLst>
            </p:cNvPr>
            <p:cNvSpPr txBox="1"/>
            <p:nvPr/>
          </p:nvSpPr>
          <p:spPr>
            <a:xfrm>
              <a:off x="1116570" y="2981622"/>
              <a:ext cx="8082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p, [A2]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8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91440" anchor="b" anchorCtr="0">
            <a:normAutofit/>
          </a:bodyPr>
          <a:lstStyle/>
          <a:p>
            <a:r>
              <a:rPr lang="en-US"/>
              <a:t>Problem with Object Sensitivity (</a:t>
            </a:r>
            <a:r>
              <a:rPr lang="en-US" i="1" err="1"/>
              <a:t>k</a:t>
            </a:r>
            <a:r>
              <a:rPr lang="en-US" err="1"/>
              <a:t>OBJ</a:t>
            </a:r>
            <a:r>
              <a:rPr lang="en-US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solidFill>
                  <a:srgbClr val="C00000"/>
                </a:solidFill>
              </a:rPr>
              <a:t>Inefficient &amp; Unscalable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EDBE-11EB-4734-811C-797F72FC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30E11E-4328-4E3B-B6B6-56C09E285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409709"/>
              </p:ext>
            </p:extLst>
          </p:nvPr>
        </p:nvGraphicFramePr>
        <p:xfrm>
          <a:off x="1219200" y="2581274"/>
          <a:ext cx="4402667" cy="3468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25EAD2E-EF05-4D5C-8777-D7953BE7C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769839"/>
              </p:ext>
            </p:extLst>
          </p:nvPr>
        </p:nvGraphicFramePr>
        <p:xfrm>
          <a:off x="6095999" y="2581276"/>
          <a:ext cx="4538133" cy="3438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4C6F7-A08D-417D-8F65-DD7FAAF9630A}"/>
              </a:ext>
            </a:extLst>
          </p:cNvPr>
          <p:cNvCxnSpPr>
            <a:cxnSpLocks/>
          </p:cNvCxnSpPr>
          <p:nvPr/>
        </p:nvCxnSpPr>
        <p:spPr>
          <a:xfrm flipH="1">
            <a:off x="9527822" y="2486025"/>
            <a:ext cx="159103" cy="494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67EAD7-00D1-4DCE-8812-F43BF92EB39D}"/>
              </a:ext>
            </a:extLst>
          </p:cNvPr>
          <p:cNvSpPr txBox="1"/>
          <p:nvPr/>
        </p:nvSpPr>
        <p:spPr>
          <a:xfrm>
            <a:off x="9128330" y="2086531"/>
            <a:ext cx="24540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Out of Memory (512GB)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495B8B6A-B711-4132-A188-743A9F71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31" y="5622807"/>
            <a:ext cx="2117170" cy="325516"/>
          </a:xfrm>
          <a:prstGeom prst="rect">
            <a:avLst/>
          </a:prstGeom>
        </p:spPr>
      </p:pic>
      <p:pic>
        <p:nvPicPr>
          <p:cNvPr id="20" name="Picture 19" descr="Icon&#10;&#10;Description automatically generated with medium confidence">
            <a:extLst>
              <a:ext uri="{FF2B5EF4-FFF2-40B4-BE49-F238E27FC236}">
                <a16:creationId xmlns:a16="http://schemas.microsoft.com/office/drawing/2014/main" id="{972A7FD1-69B7-433B-991F-052790FBF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501" y="5524004"/>
            <a:ext cx="708480" cy="6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EDC-FD87-40BC-A1F6-A8E18404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91440" anchor="b" anchorCtr="0">
            <a:normAutofit/>
          </a:bodyPr>
          <a:lstStyle/>
          <a:p>
            <a:r>
              <a:rPr lang="en-US"/>
              <a:t>Problem with Object Sensitivity (</a:t>
            </a:r>
            <a:r>
              <a:rPr lang="en-US" i="1" err="1"/>
              <a:t>k</a:t>
            </a:r>
            <a:r>
              <a:rPr lang="en-US" err="1"/>
              <a:t>OBJ</a:t>
            </a:r>
            <a:r>
              <a:rPr lang="en-US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57047-34DE-4600-8FA7-F9D6B127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3A49B-F12D-414A-833A-663EFFF8A26C}"/>
              </a:ext>
            </a:extLst>
          </p:cNvPr>
          <p:cNvSpPr txBox="1"/>
          <p:nvPr/>
        </p:nvSpPr>
        <p:spPr>
          <a:xfrm>
            <a:off x="3741135" y="2152531"/>
            <a:ext cx="4484305" cy="9541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pPr algn="ctr"/>
            <a:r>
              <a:rPr lang="en-US" altLang="zh-CN" sz="2800">
                <a:ea typeface="宋体"/>
              </a:rPr>
              <a:t>Traditional: apply contexts to </a:t>
            </a:r>
            <a:endParaRPr lang="en-US" altLang="zh-CN" sz="2800"/>
          </a:p>
          <a:p>
            <a:pPr algn="ctr"/>
            <a:r>
              <a:rPr lang="en-US" sz="2800">
                <a:solidFill>
                  <a:srgbClr val="FF0000"/>
                </a:solidFill>
              </a:rPr>
              <a:t>all variables/objects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AC8225-D995-4B45-9C99-60A5DD4C5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606573"/>
              </p:ext>
            </p:extLst>
          </p:nvPr>
        </p:nvGraphicFramePr>
        <p:xfrm>
          <a:off x="3629818" y="3284538"/>
          <a:ext cx="5056982" cy="27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76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EDC-FD87-40BC-A1F6-A8E18404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91440" anchor="b" anchorCtr="0">
            <a:normAutofit/>
          </a:bodyPr>
          <a:lstStyle/>
          <a:p>
            <a:r>
              <a:rPr lang="en-US"/>
              <a:t>Problem with Object Sensitivity (</a:t>
            </a:r>
            <a:r>
              <a:rPr lang="en-US" i="1" err="1"/>
              <a:t>k</a:t>
            </a:r>
            <a:r>
              <a:rPr lang="en-US" err="1"/>
              <a:t>OBJ</a:t>
            </a:r>
            <a:r>
              <a:rPr lang="en-US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57047-34DE-4600-8FA7-F9D6B127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3A49B-F12D-414A-833A-663EFFF8A26C}"/>
              </a:ext>
            </a:extLst>
          </p:cNvPr>
          <p:cNvSpPr txBox="1"/>
          <p:nvPr/>
        </p:nvSpPr>
        <p:spPr>
          <a:xfrm>
            <a:off x="3646557" y="2152531"/>
            <a:ext cx="4673460" cy="9541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pPr algn="ctr"/>
            <a:r>
              <a:rPr lang="en-US" altLang="zh-CN" sz="2800">
                <a:ea typeface="宋体"/>
              </a:rPr>
              <a:t>Tranditional: apply contexts to </a:t>
            </a:r>
            <a:endParaRPr lang="en-US" altLang="zh-CN" sz="2800"/>
          </a:p>
          <a:p>
            <a:pPr algn="ctr"/>
            <a:r>
              <a:rPr lang="en-US" sz="2800">
                <a:solidFill>
                  <a:srgbClr val="FF0000"/>
                </a:solidFill>
              </a:rPr>
              <a:t>all variables/objects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AC8225-D995-4B45-9C99-60A5DD4C5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834021"/>
              </p:ext>
            </p:extLst>
          </p:nvPr>
        </p:nvGraphicFramePr>
        <p:xfrm>
          <a:off x="3629818" y="3284538"/>
          <a:ext cx="5056982" cy="27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60D433-86A3-4B39-9A7E-7176AE4AB55F}"/>
              </a:ext>
            </a:extLst>
          </p:cNvPr>
          <p:cNvCxnSpPr/>
          <p:nvPr/>
        </p:nvCxnSpPr>
        <p:spPr>
          <a:xfrm flipV="1">
            <a:off x="7607300" y="4275038"/>
            <a:ext cx="768350" cy="419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99CAE7-98FA-40D9-9B78-42DA57E8D8C8}"/>
              </a:ext>
            </a:extLst>
          </p:cNvPr>
          <p:cNvSpPr txBox="1"/>
          <p:nvPr/>
        </p:nvSpPr>
        <p:spPr>
          <a:xfrm>
            <a:off x="8319053" y="3567896"/>
            <a:ext cx="2957622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pPr algn="r"/>
            <a:r>
              <a:rPr lang="en-US" sz="2800">
                <a:solidFill>
                  <a:schemeClr val="accent1"/>
                </a:solidFill>
              </a:rPr>
              <a:t>Non-beneficiaries</a:t>
            </a:r>
          </a:p>
          <a:p>
            <a:pPr algn="r"/>
            <a:r>
              <a:rPr lang="en-US" altLang="zh-CN" sz="2800">
                <a:solidFill>
                  <a:schemeClr val="accent1"/>
                </a:solidFill>
                <a:ea typeface="宋体"/>
                <a:cs typeface="Calibri"/>
              </a:rPr>
              <a:t>(no precision gain)</a:t>
            </a:r>
            <a:endParaRPr lang="en-US" altLang="zh-CN" sz="2800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227D5-08D8-4CA8-BCAD-D1A057D74494}"/>
              </a:ext>
            </a:extLst>
          </p:cNvPr>
          <p:cNvCxnSpPr/>
          <p:nvPr/>
        </p:nvCxnSpPr>
        <p:spPr>
          <a:xfrm flipH="1" flipV="1">
            <a:off x="3886200" y="4038600"/>
            <a:ext cx="990600" cy="2364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4E70B9-4425-4725-BE86-34D4A809A0C9}"/>
              </a:ext>
            </a:extLst>
          </p:cNvPr>
          <p:cNvSpPr txBox="1"/>
          <p:nvPr/>
        </p:nvSpPr>
        <p:spPr>
          <a:xfrm>
            <a:off x="1290431" y="3530481"/>
            <a:ext cx="2500004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pPr algn="r"/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Beneficiaries</a:t>
            </a:r>
          </a:p>
          <a:p>
            <a:pPr algn="r"/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(precision 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gain 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3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EDC-FD87-40BC-A1F6-A8E18404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Goal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57047-34DE-4600-8FA7-F9D6B127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4125" y="6164257"/>
            <a:ext cx="5283200" cy="457200"/>
          </a:xfrm>
        </p:spPr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3A49B-F12D-414A-833A-663EFFF8A26C}"/>
              </a:ext>
            </a:extLst>
          </p:cNvPr>
          <p:cNvSpPr txBox="1"/>
          <p:nvPr/>
        </p:nvSpPr>
        <p:spPr>
          <a:xfrm>
            <a:off x="3741135" y="2152531"/>
            <a:ext cx="4484305" cy="9541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pPr algn="ctr"/>
            <a:r>
              <a:rPr lang="en-US" altLang="zh-CN" sz="2800">
                <a:ea typeface="宋体"/>
              </a:rPr>
              <a:t>Traditional: apply contexts to </a:t>
            </a:r>
            <a:endParaRPr lang="en-US" altLang="zh-CN" sz="2800"/>
          </a:p>
          <a:p>
            <a:pPr algn="ctr"/>
            <a:r>
              <a:rPr lang="en-US" sz="2800">
                <a:solidFill>
                  <a:srgbClr val="FF0000"/>
                </a:solidFill>
              </a:rPr>
              <a:t>all variables/objects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AC8225-D995-4B45-9C99-60A5DD4C5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394518"/>
              </p:ext>
            </p:extLst>
          </p:nvPr>
        </p:nvGraphicFramePr>
        <p:xfrm>
          <a:off x="3625334" y="3322072"/>
          <a:ext cx="5056982" cy="27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60D433-86A3-4B39-9A7E-7176AE4AB55F}"/>
              </a:ext>
            </a:extLst>
          </p:cNvPr>
          <p:cNvCxnSpPr/>
          <p:nvPr/>
        </p:nvCxnSpPr>
        <p:spPr>
          <a:xfrm flipV="1">
            <a:off x="7607300" y="4275038"/>
            <a:ext cx="768350" cy="419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99CAE7-98FA-40D9-9B78-42DA57E8D8C8}"/>
              </a:ext>
            </a:extLst>
          </p:cNvPr>
          <p:cNvSpPr txBox="1"/>
          <p:nvPr/>
        </p:nvSpPr>
        <p:spPr>
          <a:xfrm>
            <a:off x="8343900" y="3567896"/>
            <a:ext cx="2965905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pPr algn="r"/>
            <a:r>
              <a:rPr lang="en-US" sz="2800">
                <a:solidFill>
                  <a:schemeClr val="accent1"/>
                </a:solidFill>
              </a:rPr>
              <a:t>Non-beneficiaries</a:t>
            </a:r>
          </a:p>
          <a:p>
            <a:pPr algn="r"/>
            <a:r>
              <a:rPr lang="en-US" altLang="zh-CN" sz="2800">
                <a:solidFill>
                  <a:schemeClr val="accent1"/>
                </a:solidFill>
                <a:ea typeface="宋体"/>
                <a:cs typeface="Calibri"/>
              </a:rPr>
              <a:t>(no precision gain)</a:t>
            </a:r>
            <a:endParaRPr lang="en-US" altLang="zh-CN" sz="2800">
              <a:solidFill>
                <a:schemeClr val="accent1"/>
              </a:solidFill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E227D5-08D8-4CA8-BCAD-D1A057D74494}"/>
              </a:ext>
            </a:extLst>
          </p:cNvPr>
          <p:cNvCxnSpPr/>
          <p:nvPr/>
        </p:nvCxnSpPr>
        <p:spPr>
          <a:xfrm flipH="1" flipV="1">
            <a:off x="3895725" y="4038600"/>
            <a:ext cx="990600" cy="23643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4E70B9-4425-4725-BE86-34D4A809A0C9}"/>
              </a:ext>
            </a:extLst>
          </p:cNvPr>
          <p:cNvSpPr txBox="1"/>
          <p:nvPr/>
        </p:nvSpPr>
        <p:spPr>
          <a:xfrm>
            <a:off x="739776" y="3530481"/>
            <a:ext cx="3295134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pPr algn="r"/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Beneficiaries</a:t>
            </a:r>
          </a:p>
          <a:p>
            <a:pPr algn="r"/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(precision 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gain</a:t>
            </a: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sz="2800">
              <a:solidFill>
                <a:schemeClr val="accent6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2622C-0D6B-423B-844C-5CFBB57359A4}"/>
              </a:ext>
            </a:extLst>
          </p:cNvPr>
          <p:cNvSpPr txBox="1"/>
          <p:nvPr/>
        </p:nvSpPr>
        <p:spPr>
          <a:xfrm>
            <a:off x="1480243" y="1440071"/>
            <a:ext cx="652608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Identify precision-critical variables/objects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CC15-C7D2-453D-A056-DA6468BB20D8}"/>
              </a:ext>
            </a:extLst>
          </p:cNvPr>
          <p:cNvSpPr txBox="1"/>
          <p:nvPr/>
        </p:nvSpPr>
        <p:spPr>
          <a:xfrm>
            <a:off x="5173980" y="4075668"/>
            <a:ext cx="737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BC886-DB80-4A7A-917C-051B3E162D02}"/>
              </a:ext>
            </a:extLst>
          </p:cNvPr>
          <p:cNvSpPr txBox="1"/>
          <p:nvPr/>
        </p:nvSpPr>
        <p:spPr>
          <a:xfrm>
            <a:off x="6372057" y="4711928"/>
            <a:ext cx="6639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C.I.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0F20A772-C975-4401-A621-1A9886D859A0}"/>
              </a:ext>
            </a:extLst>
          </p:cNvPr>
          <p:cNvSpPr/>
          <p:nvPr/>
        </p:nvSpPr>
        <p:spPr>
          <a:xfrm flipV="1">
            <a:off x="733425" y="3441695"/>
            <a:ext cx="5491163" cy="2247901"/>
          </a:xfrm>
          <a:prstGeom prst="snip1Rect">
            <a:avLst>
              <a:gd name="adj" fmla="val 41949"/>
            </a:avLst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E06AA9-2ABC-405D-8EA8-006A26073ACD}"/>
              </a:ext>
            </a:extLst>
          </p:cNvPr>
          <p:cNvSpPr txBox="1"/>
          <p:nvPr/>
        </p:nvSpPr>
        <p:spPr>
          <a:xfrm>
            <a:off x="1083386" y="4741734"/>
            <a:ext cx="304094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Precision-critical variables/objects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0235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6D46-A41B-4504-92CE-C128446C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2FAFE4-DAE0-4801-ADD9-4ADFC2629948}"/>
              </a:ext>
            </a:extLst>
          </p:cNvPr>
          <p:cNvGrpSpPr/>
          <p:nvPr/>
        </p:nvGrpSpPr>
        <p:grpSpPr>
          <a:xfrm>
            <a:off x="1244918" y="1852971"/>
            <a:ext cx="2862262" cy="3174716"/>
            <a:chOff x="1343978" y="2043232"/>
            <a:chExt cx="2862262" cy="31747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3646BC-531C-4DE5-8618-8C7408495CBB}"/>
                </a:ext>
              </a:extLst>
            </p:cNvPr>
            <p:cNvSpPr txBox="1"/>
            <p:nvPr/>
          </p:nvSpPr>
          <p:spPr>
            <a:xfrm>
              <a:off x="1435106" y="3198950"/>
              <a:ext cx="2424418" cy="9233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>
                  <a:solidFill>
                    <a:srgbClr val="881255"/>
                  </a:solidFill>
                </a:rPr>
                <a:t>Object</a:t>
              </a:r>
              <a:r>
                <a:rPr lang="en-US"/>
                <a:t> id(</a:t>
              </a:r>
              <a:r>
                <a:rPr lang="en-US">
                  <a:solidFill>
                    <a:srgbClr val="881255"/>
                  </a:solidFill>
                </a:rPr>
                <a:t>Object</a:t>
              </a:r>
              <a:r>
                <a:rPr lang="en-US"/>
                <a:t> p) </a:t>
              </a:r>
              <a:r>
                <a:rPr lang="en-US" altLang="zh-CN"/>
                <a:t>{</a:t>
              </a:r>
            </a:p>
            <a:p>
              <a:r>
                <a:rPr lang="en-US" altLang="zh-CN">
                  <a:solidFill>
                    <a:srgbClr val="881255"/>
                  </a:solidFill>
                </a:rPr>
                <a:t>    return</a:t>
              </a:r>
              <a:r>
                <a:rPr lang="en-US" altLang="zh-CN"/>
                <a:t> p;</a:t>
              </a:r>
            </a:p>
            <a:p>
              <a:r>
                <a:rPr lang="en-US" altLang="zh-CN"/>
                <a:t>}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EBF1BE-D37A-4421-B509-F1EAE15D428B}"/>
                </a:ext>
              </a:extLst>
            </p:cNvPr>
            <p:cNvSpPr txBox="1"/>
            <p:nvPr/>
          </p:nvSpPr>
          <p:spPr>
            <a:xfrm>
              <a:off x="1910715" y="2043232"/>
              <a:ext cx="581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“s1”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5B2CF1-D562-4812-9075-B8A46D2A8FDD}"/>
                </a:ext>
              </a:extLst>
            </p:cNvPr>
            <p:cNvSpPr txBox="1"/>
            <p:nvPr/>
          </p:nvSpPr>
          <p:spPr>
            <a:xfrm>
              <a:off x="3625215" y="2043232"/>
              <a:ext cx="581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“s2”</a:t>
              </a:r>
              <a:endParaRPr lang="en-US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366B09C-BF0D-4534-96B4-3F33058619B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2167924" y="2445868"/>
              <a:ext cx="786386" cy="71977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AD11F392-A3C6-4572-9897-55BAD61E8A2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3162646" y="2445868"/>
              <a:ext cx="786386" cy="71977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CC176-A0B5-4DD0-91F5-FFF8D119DF0F}"/>
                </a:ext>
              </a:extLst>
            </p:cNvPr>
            <p:cNvSpPr txBox="1"/>
            <p:nvPr/>
          </p:nvSpPr>
          <p:spPr>
            <a:xfrm>
              <a:off x="2970372" y="4848616"/>
              <a:ext cx="4691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/>
                <a:t>v2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A5E87-0784-4FA9-A59A-2DB9E72235B9}"/>
                </a:ext>
              </a:extLst>
            </p:cNvPr>
            <p:cNvSpPr txBox="1"/>
            <p:nvPr/>
          </p:nvSpPr>
          <p:spPr>
            <a:xfrm>
              <a:off x="1739266" y="4839482"/>
              <a:ext cx="4691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/>
                <a:t>v1</a:t>
              </a:r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F331B81F-A25F-4FBD-B071-EC298E695356}"/>
                </a:ext>
              </a:extLst>
            </p:cNvPr>
            <p:cNvCxnSpPr>
              <a:endCxn id="25" idx="0"/>
            </p:cNvCxnSpPr>
            <p:nvPr/>
          </p:nvCxnSpPr>
          <p:spPr>
            <a:xfrm rot="16200000" flipH="1">
              <a:off x="2421100" y="4064789"/>
              <a:ext cx="1010041" cy="557611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1BC34734-D296-4E97-A260-46CFF1420088}"/>
                </a:ext>
              </a:extLst>
            </p:cNvPr>
            <p:cNvCxnSpPr>
              <a:endCxn id="26" idx="0"/>
            </p:cNvCxnSpPr>
            <p:nvPr/>
          </p:nvCxnSpPr>
          <p:spPr>
            <a:xfrm rot="5400000">
              <a:off x="1770427" y="4051494"/>
              <a:ext cx="991382" cy="584595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1834C7-FE25-438F-B91A-832512DB0BCD}"/>
                </a:ext>
              </a:extLst>
            </p:cNvPr>
            <p:cNvSpPr txBox="1"/>
            <p:nvPr/>
          </p:nvSpPr>
          <p:spPr>
            <a:xfrm>
              <a:off x="2184562" y="2412562"/>
              <a:ext cx="7905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[A1]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CF7EF9-5ACA-4157-831B-CB797B0F5C8C}"/>
                </a:ext>
              </a:extLst>
            </p:cNvPr>
            <p:cNvSpPr txBox="1"/>
            <p:nvPr/>
          </p:nvSpPr>
          <p:spPr>
            <a:xfrm>
              <a:off x="1343978" y="4267306"/>
              <a:ext cx="7905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[A1]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D542D1-605C-450F-A237-F76C027BECA2}"/>
                </a:ext>
              </a:extLst>
            </p:cNvPr>
            <p:cNvSpPr txBox="1"/>
            <p:nvPr/>
          </p:nvSpPr>
          <p:spPr>
            <a:xfrm>
              <a:off x="3160551" y="2382402"/>
              <a:ext cx="7905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[A2]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D602C8-E2B6-432D-B464-0E85CE8129C5}"/>
                </a:ext>
              </a:extLst>
            </p:cNvPr>
            <p:cNvSpPr txBox="1"/>
            <p:nvPr/>
          </p:nvSpPr>
          <p:spPr>
            <a:xfrm>
              <a:off x="3106014" y="4316368"/>
              <a:ext cx="7905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[A2]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EFEBD8-F93D-400C-B6AF-95417C85548B}"/>
                </a:ext>
              </a:extLst>
            </p:cNvPr>
            <p:cNvSpPr/>
            <p:nvPr/>
          </p:nvSpPr>
          <p:spPr>
            <a:xfrm>
              <a:off x="3250565" y="3324225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6E2A57-E9E8-45F6-9E48-52478CDE6797}"/>
                </a:ext>
              </a:extLst>
            </p:cNvPr>
            <p:cNvSpPr/>
            <p:nvPr/>
          </p:nvSpPr>
          <p:spPr>
            <a:xfrm>
              <a:off x="2523490" y="3591218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F75432-C6A7-41ED-B023-BD490E8FA241}"/>
              </a:ext>
            </a:extLst>
          </p:cNvPr>
          <p:cNvSpPr/>
          <p:nvPr/>
        </p:nvSpPr>
        <p:spPr>
          <a:xfrm>
            <a:off x="4008120" y="3353039"/>
            <a:ext cx="1013460" cy="3886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FC32E7-BE4C-445B-BE47-CBDAF822DD4D}"/>
              </a:ext>
            </a:extLst>
          </p:cNvPr>
          <p:cNvGrpSpPr/>
          <p:nvPr/>
        </p:nvGrpSpPr>
        <p:grpSpPr>
          <a:xfrm>
            <a:off x="5168265" y="2262913"/>
            <a:ext cx="2045571" cy="2713186"/>
            <a:chOff x="5168265" y="2697014"/>
            <a:chExt cx="2045571" cy="2713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546EBC-DB4C-4BA8-AF76-C67542F6B9AB}"/>
                </a:ext>
              </a:extLst>
            </p:cNvPr>
            <p:cNvSpPr/>
            <p:nvPr/>
          </p:nvSpPr>
          <p:spPr>
            <a:xfrm>
              <a:off x="5243419" y="3568065"/>
              <a:ext cx="1822404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456B11-4F84-40FE-8B03-CA5AA92D0BF7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91FDF22A-4840-4AAB-9885-3AC55D0BD8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6841" y="2941169"/>
              <a:ext cx="1163879" cy="6755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EE0D3C45-C723-41ED-AF4B-384538693F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31068" y="4510972"/>
              <a:ext cx="1132980" cy="665476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532591-C16F-4E93-BA38-939F445A2112}"/>
                </a:ext>
              </a:extLst>
            </p:cNvPr>
            <p:cNvSpPr txBox="1"/>
            <p:nvPr/>
          </p:nvSpPr>
          <p:spPr>
            <a:xfrm>
              <a:off x="5733366" y="2792426"/>
              <a:ext cx="14804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Enter method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AA00F1-77D8-4AF3-99AD-AC38FFDC018B}"/>
                </a:ext>
              </a:extLst>
            </p:cNvPr>
            <p:cNvSpPr txBox="1"/>
            <p:nvPr/>
          </p:nvSpPr>
          <p:spPr>
            <a:xfrm>
              <a:off x="5168265" y="4966643"/>
              <a:ext cx="1319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Exit method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E0D704-8F4A-47BA-AC80-29FC8281D698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D087D1B-0578-4628-B19A-538BCFAE1D78}"/>
              </a:ext>
            </a:extLst>
          </p:cNvPr>
          <p:cNvSpPr/>
          <p:nvPr/>
        </p:nvSpPr>
        <p:spPr>
          <a:xfrm>
            <a:off x="7615215" y="3426793"/>
            <a:ext cx="1013460" cy="3886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2BD112-0BE8-4572-AF65-A18B6018FCAF}"/>
              </a:ext>
            </a:extLst>
          </p:cNvPr>
          <p:cNvSpPr txBox="1"/>
          <p:nvPr/>
        </p:nvSpPr>
        <p:spPr>
          <a:xfrm>
            <a:off x="8771317" y="3651808"/>
            <a:ext cx="2816925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i="1"/>
              <a:t>L</a:t>
            </a:r>
            <a:r>
              <a:rPr lang="en-US" sz="2400" i="1" baseline="-25000"/>
              <a:t>F</a:t>
            </a:r>
            <a:r>
              <a:rPr lang="en-US" sz="2400"/>
              <a:t>: field sensitivity</a:t>
            </a:r>
          </a:p>
          <a:p>
            <a:r>
              <a:rPr lang="en-US" sz="2400" i="1"/>
              <a:t>L</a:t>
            </a:r>
            <a:r>
              <a:rPr lang="en-US" sz="2400" i="1" baseline="-25000"/>
              <a:t>C</a:t>
            </a:r>
            <a:r>
              <a:rPr lang="en-US" sz="2400"/>
              <a:t>: context sensitivity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48EB5F7E-48E5-4E87-9D3D-77C377E04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18703" y="3081751"/>
          <a:ext cx="2037252" cy="52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48EB5F7E-48E5-4E87-9D3D-77C377E048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18703" y="3081751"/>
                        <a:ext cx="2037252" cy="52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4AB891B-F447-4871-AC2A-79C4AEFF3408}"/>
              </a:ext>
            </a:extLst>
          </p:cNvPr>
          <p:cNvSpPr txBox="1"/>
          <p:nvPr/>
        </p:nvSpPr>
        <p:spPr>
          <a:xfrm>
            <a:off x="101141" y="5407465"/>
            <a:ext cx="12039771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/>
              <a:t>[1] Manu Sridharan and Rastislav </a:t>
            </a:r>
            <a:r>
              <a:rPr lang="en-US" sz="1200" err="1"/>
              <a:t>Bodík</a:t>
            </a:r>
            <a:r>
              <a:rPr lang="en-US" sz="1200"/>
              <a:t>. Refinement-based context-sensitive points-to analysis for Java. In PLDI 2006.</a:t>
            </a:r>
          </a:p>
          <a:p>
            <a:r>
              <a:rPr lang="en-US" sz="1200"/>
              <a:t>[2] </a:t>
            </a:r>
            <a:r>
              <a:rPr lang="en-US" sz="1200" err="1"/>
              <a:t>Jingbo</a:t>
            </a:r>
            <a:r>
              <a:rPr lang="en-US" sz="1200"/>
              <a:t> Lu and Jingling </a:t>
            </a:r>
            <a:r>
              <a:rPr lang="en-US" sz="1200" err="1"/>
              <a:t>Xue</a:t>
            </a:r>
            <a:r>
              <a:rPr lang="en-US" sz="1200"/>
              <a:t>. Precision-Preserving Yet Fast Object-Sensitive Pointer Analysis with Partial Context Sensitivity. In OOPSLA 2019.</a:t>
            </a:r>
          </a:p>
          <a:p>
            <a:r>
              <a:rPr lang="en-US" sz="1200"/>
              <a:t>[3] </a:t>
            </a:r>
            <a:r>
              <a:rPr lang="en-US" sz="1200" err="1"/>
              <a:t>Jingbo</a:t>
            </a:r>
            <a:r>
              <a:rPr lang="en-US" sz="1200"/>
              <a:t> Lu, Dongjie He and Jingling </a:t>
            </a:r>
            <a:r>
              <a:rPr lang="en-US" sz="1200" err="1"/>
              <a:t>Xue</a:t>
            </a:r>
            <a:r>
              <a:rPr lang="en-US" sz="1200"/>
              <a:t>. Eagle: CFL-Reachability-based Precision-Preserving Acceleration of Object-Sensitive Pointer Analysis with Partial Context Sensitivity. In TOSEM 2021.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57153-04E0-4FE2-8FCF-4277562F8E29}"/>
              </a:ext>
            </a:extLst>
          </p:cNvPr>
          <p:cNvSpPr txBox="1"/>
          <p:nvPr/>
        </p:nvSpPr>
        <p:spPr>
          <a:xfrm>
            <a:off x="10623483" y="2897059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/>
              <a:t>[1][2][3]</a:t>
            </a:r>
          </a:p>
        </p:txBody>
      </p:sp>
    </p:spTree>
    <p:extLst>
      <p:ext uri="{BB962C8B-B14F-4D97-AF65-F5344CB8AC3E}">
        <p14:creationId xmlns:p14="http://schemas.microsoft.com/office/powerpoint/2010/main" val="4637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6D46-A41B-4504-92CE-C128446C0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2FAFE4-DAE0-4801-ADD9-4ADFC2629948}"/>
              </a:ext>
            </a:extLst>
          </p:cNvPr>
          <p:cNvGrpSpPr/>
          <p:nvPr/>
        </p:nvGrpSpPr>
        <p:grpSpPr>
          <a:xfrm>
            <a:off x="1244918" y="1852971"/>
            <a:ext cx="2862262" cy="3174716"/>
            <a:chOff x="1343978" y="2043232"/>
            <a:chExt cx="2862262" cy="31747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3646BC-531C-4DE5-8618-8C7408495CBB}"/>
                </a:ext>
              </a:extLst>
            </p:cNvPr>
            <p:cNvSpPr txBox="1"/>
            <p:nvPr/>
          </p:nvSpPr>
          <p:spPr>
            <a:xfrm>
              <a:off x="1435106" y="3198950"/>
              <a:ext cx="2424418" cy="92333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>
                  <a:solidFill>
                    <a:srgbClr val="881255"/>
                  </a:solidFill>
                </a:rPr>
                <a:t>Object</a:t>
              </a:r>
              <a:r>
                <a:rPr lang="en-US"/>
                <a:t> id(</a:t>
              </a:r>
              <a:r>
                <a:rPr lang="en-US">
                  <a:solidFill>
                    <a:srgbClr val="881255"/>
                  </a:solidFill>
                </a:rPr>
                <a:t>Object</a:t>
              </a:r>
              <a:r>
                <a:rPr lang="en-US"/>
                <a:t> p) </a:t>
              </a:r>
              <a:r>
                <a:rPr lang="en-US" altLang="zh-CN"/>
                <a:t>{</a:t>
              </a:r>
            </a:p>
            <a:p>
              <a:r>
                <a:rPr lang="en-US" altLang="zh-CN">
                  <a:solidFill>
                    <a:srgbClr val="881255"/>
                  </a:solidFill>
                </a:rPr>
                <a:t>    return</a:t>
              </a:r>
              <a:r>
                <a:rPr lang="en-US" altLang="zh-CN"/>
                <a:t> p;</a:t>
              </a:r>
            </a:p>
            <a:p>
              <a:r>
                <a:rPr lang="en-US" altLang="zh-CN"/>
                <a:t>}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EBF1BE-D37A-4421-B509-F1EAE15D428B}"/>
                </a:ext>
              </a:extLst>
            </p:cNvPr>
            <p:cNvSpPr txBox="1"/>
            <p:nvPr/>
          </p:nvSpPr>
          <p:spPr>
            <a:xfrm>
              <a:off x="1910715" y="2043232"/>
              <a:ext cx="581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“s1”</a:t>
              </a:r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5B2CF1-D562-4812-9075-B8A46D2A8FDD}"/>
                </a:ext>
              </a:extLst>
            </p:cNvPr>
            <p:cNvSpPr txBox="1"/>
            <p:nvPr/>
          </p:nvSpPr>
          <p:spPr>
            <a:xfrm>
              <a:off x="3625215" y="2043232"/>
              <a:ext cx="581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“s2”</a:t>
              </a:r>
              <a:endParaRPr lang="en-US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366B09C-BF0D-4534-96B4-3F33058619B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rot="16200000" flipH="1">
              <a:off x="2167924" y="2445868"/>
              <a:ext cx="786386" cy="71977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AD11F392-A3C6-4572-9897-55BAD61E8A2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3162646" y="2445868"/>
              <a:ext cx="786386" cy="71977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CC176-A0B5-4DD0-91F5-FFF8D119DF0F}"/>
                </a:ext>
              </a:extLst>
            </p:cNvPr>
            <p:cNvSpPr txBox="1"/>
            <p:nvPr/>
          </p:nvSpPr>
          <p:spPr>
            <a:xfrm>
              <a:off x="2970372" y="4848616"/>
              <a:ext cx="4691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/>
                <a:t>v2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A5E87-0784-4FA9-A59A-2DB9E72235B9}"/>
                </a:ext>
              </a:extLst>
            </p:cNvPr>
            <p:cNvSpPr txBox="1"/>
            <p:nvPr/>
          </p:nvSpPr>
          <p:spPr>
            <a:xfrm>
              <a:off x="1739266" y="4839482"/>
              <a:ext cx="4691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/>
                <a:t>v1</a:t>
              </a:r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F331B81F-A25F-4FBD-B071-EC298E695356}"/>
                </a:ext>
              </a:extLst>
            </p:cNvPr>
            <p:cNvCxnSpPr>
              <a:endCxn id="25" idx="0"/>
            </p:cNvCxnSpPr>
            <p:nvPr/>
          </p:nvCxnSpPr>
          <p:spPr>
            <a:xfrm rot="16200000" flipH="1">
              <a:off x="2421100" y="4064789"/>
              <a:ext cx="1010041" cy="557611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1BC34734-D296-4E97-A260-46CFF1420088}"/>
                </a:ext>
              </a:extLst>
            </p:cNvPr>
            <p:cNvCxnSpPr>
              <a:endCxn id="26" idx="0"/>
            </p:cNvCxnSpPr>
            <p:nvPr/>
          </p:nvCxnSpPr>
          <p:spPr>
            <a:xfrm rot="5400000">
              <a:off x="1770427" y="4051494"/>
              <a:ext cx="991382" cy="584595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1834C7-FE25-438F-B91A-832512DB0BCD}"/>
                </a:ext>
              </a:extLst>
            </p:cNvPr>
            <p:cNvSpPr txBox="1"/>
            <p:nvPr/>
          </p:nvSpPr>
          <p:spPr>
            <a:xfrm>
              <a:off x="2184562" y="2412562"/>
              <a:ext cx="7905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[A1]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CF7EF9-5ACA-4157-831B-CB797B0F5C8C}"/>
                </a:ext>
              </a:extLst>
            </p:cNvPr>
            <p:cNvSpPr txBox="1"/>
            <p:nvPr/>
          </p:nvSpPr>
          <p:spPr>
            <a:xfrm>
              <a:off x="1343978" y="4267306"/>
              <a:ext cx="7905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[A1]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D542D1-605C-450F-A237-F76C027BECA2}"/>
                </a:ext>
              </a:extLst>
            </p:cNvPr>
            <p:cNvSpPr txBox="1"/>
            <p:nvPr/>
          </p:nvSpPr>
          <p:spPr>
            <a:xfrm>
              <a:off x="3160551" y="2382402"/>
              <a:ext cx="7905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[A2]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DD602C8-E2B6-432D-B464-0E85CE8129C5}"/>
                </a:ext>
              </a:extLst>
            </p:cNvPr>
            <p:cNvSpPr txBox="1"/>
            <p:nvPr/>
          </p:nvSpPr>
          <p:spPr>
            <a:xfrm>
              <a:off x="3106014" y="4316368"/>
              <a:ext cx="7905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[A2]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EFEBD8-F93D-400C-B6AF-95417C85548B}"/>
                </a:ext>
              </a:extLst>
            </p:cNvPr>
            <p:cNvSpPr/>
            <p:nvPr/>
          </p:nvSpPr>
          <p:spPr>
            <a:xfrm>
              <a:off x="3250565" y="3324225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6E2A57-E9E8-45F6-9E48-52478CDE6797}"/>
                </a:ext>
              </a:extLst>
            </p:cNvPr>
            <p:cNvSpPr/>
            <p:nvPr/>
          </p:nvSpPr>
          <p:spPr>
            <a:xfrm>
              <a:off x="2523490" y="3591218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5F75432-C6A7-41ED-B023-BD490E8FA241}"/>
              </a:ext>
            </a:extLst>
          </p:cNvPr>
          <p:cNvSpPr/>
          <p:nvPr/>
        </p:nvSpPr>
        <p:spPr>
          <a:xfrm>
            <a:off x="4008120" y="3353039"/>
            <a:ext cx="1013460" cy="3886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FC32E7-BE4C-445B-BE47-CBDAF822DD4D}"/>
              </a:ext>
            </a:extLst>
          </p:cNvPr>
          <p:cNvGrpSpPr/>
          <p:nvPr/>
        </p:nvGrpSpPr>
        <p:grpSpPr>
          <a:xfrm>
            <a:off x="5168265" y="2262913"/>
            <a:ext cx="2045571" cy="2713186"/>
            <a:chOff x="5168265" y="2697014"/>
            <a:chExt cx="2045571" cy="2713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546EBC-DB4C-4BA8-AF76-C67542F6B9AB}"/>
                </a:ext>
              </a:extLst>
            </p:cNvPr>
            <p:cNvSpPr/>
            <p:nvPr/>
          </p:nvSpPr>
          <p:spPr>
            <a:xfrm>
              <a:off x="5243419" y="3568065"/>
              <a:ext cx="1822404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456B11-4F84-40FE-8B03-CA5AA92D0BF7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91FDF22A-4840-4AAB-9885-3AC55D0BD8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6841" y="2941169"/>
              <a:ext cx="1163879" cy="6755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EE0D3C45-C723-41ED-AF4B-384538693F9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31068" y="4510972"/>
              <a:ext cx="1132980" cy="665476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532591-C16F-4E93-BA38-939F445A2112}"/>
                </a:ext>
              </a:extLst>
            </p:cNvPr>
            <p:cNvSpPr txBox="1"/>
            <p:nvPr/>
          </p:nvSpPr>
          <p:spPr>
            <a:xfrm>
              <a:off x="5733366" y="2792426"/>
              <a:ext cx="14804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Enter method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AA00F1-77D8-4AF3-99AD-AC38FFDC018B}"/>
                </a:ext>
              </a:extLst>
            </p:cNvPr>
            <p:cNvSpPr txBox="1"/>
            <p:nvPr/>
          </p:nvSpPr>
          <p:spPr>
            <a:xfrm>
              <a:off x="5168265" y="4966643"/>
              <a:ext cx="1319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Exit method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E0D704-8F4A-47BA-AC80-29FC8281D698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D087D1B-0578-4628-B19A-538BCFAE1D78}"/>
              </a:ext>
            </a:extLst>
          </p:cNvPr>
          <p:cNvSpPr/>
          <p:nvPr/>
        </p:nvSpPr>
        <p:spPr>
          <a:xfrm>
            <a:off x="7615215" y="3426793"/>
            <a:ext cx="1013460" cy="3886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2BD112-0BE8-4572-AF65-A18B6018FCAF}"/>
              </a:ext>
            </a:extLst>
          </p:cNvPr>
          <p:cNvSpPr txBox="1"/>
          <p:nvPr/>
        </p:nvSpPr>
        <p:spPr>
          <a:xfrm>
            <a:off x="8771317" y="3651808"/>
            <a:ext cx="2816925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i="1"/>
              <a:t>L</a:t>
            </a:r>
            <a:r>
              <a:rPr lang="en-US" sz="2400" i="1" baseline="-25000"/>
              <a:t>F</a:t>
            </a:r>
            <a:r>
              <a:rPr lang="en-US" sz="2400"/>
              <a:t>: field sensitivity</a:t>
            </a:r>
          </a:p>
          <a:p>
            <a:r>
              <a:rPr lang="en-US" sz="2400" i="1"/>
              <a:t>L</a:t>
            </a:r>
            <a:r>
              <a:rPr lang="en-US" sz="2400" i="1" baseline="-25000"/>
              <a:t>C</a:t>
            </a:r>
            <a:r>
              <a:rPr lang="en-US" sz="2400"/>
              <a:t>: context sensitivity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48EB5F7E-48E5-4E87-9D3D-77C377E04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18703" y="3081751"/>
          <a:ext cx="2037252" cy="52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88840" imgH="228600" progId="Equation.DSMT4">
                  <p:embed/>
                </p:oleObj>
              </mc:Choice>
              <mc:Fallback>
                <p:oleObj name="Equation" r:id="rId3" imgW="888840" imgH="2286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48EB5F7E-48E5-4E87-9D3D-77C377E048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18703" y="3081751"/>
                        <a:ext cx="2037252" cy="52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4AB891B-F447-4871-AC2A-79C4AEFF3408}"/>
              </a:ext>
            </a:extLst>
          </p:cNvPr>
          <p:cNvSpPr txBox="1"/>
          <p:nvPr/>
        </p:nvSpPr>
        <p:spPr>
          <a:xfrm>
            <a:off x="101141" y="5315132"/>
            <a:ext cx="12039771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/>
              <a:t>[1] Manu Sridharan and Rastislav </a:t>
            </a:r>
            <a:r>
              <a:rPr lang="en-US" sz="1200" err="1"/>
              <a:t>Bodík</a:t>
            </a:r>
            <a:r>
              <a:rPr lang="en-US" sz="1200"/>
              <a:t>. Refinement-based context-sensitive points-to analysis for Java. In PLDI 2006.</a:t>
            </a:r>
          </a:p>
          <a:p>
            <a:r>
              <a:rPr lang="en-US" sz="1200"/>
              <a:t>[2] </a:t>
            </a:r>
            <a:r>
              <a:rPr lang="en-US" sz="1200" err="1"/>
              <a:t>Jingbo</a:t>
            </a:r>
            <a:r>
              <a:rPr lang="en-US" sz="1200"/>
              <a:t> Lu and Jingling </a:t>
            </a:r>
            <a:r>
              <a:rPr lang="en-US" sz="1200" err="1"/>
              <a:t>Xue</a:t>
            </a:r>
            <a:r>
              <a:rPr lang="en-US" sz="1200"/>
              <a:t>. Precision-Preserving Yet Fast Object-Sensitive Pointer Analysis with Partial Context Sensitivity. In OOPSLA 2019.</a:t>
            </a:r>
          </a:p>
          <a:p>
            <a:r>
              <a:rPr lang="en-US" sz="1200"/>
              <a:t>[3] </a:t>
            </a:r>
            <a:r>
              <a:rPr lang="en-US" sz="1200" err="1"/>
              <a:t>Jingbo</a:t>
            </a:r>
            <a:r>
              <a:rPr lang="en-US" sz="1200"/>
              <a:t> Lu, Dongjie He and Jingling </a:t>
            </a:r>
            <a:r>
              <a:rPr lang="en-US" sz="1200" err="1"/>
              <a:t>Xue</a:t>
            </a:r>
            <a:r>
              <a:rPr lang="en-US" sz="1200"/>
              <a:t>. Eagle: CFL-Reachability-based Precision-Preserving Acceleration of Object-Sensitive Pointer Analysis with Partial Context Sensitivity. In TOSEM 2021.</a:t>
            </a:r>
          </a:p>
          <a:p>
            <a:r>
              <a:rPr lang="en-US" sz="1200"/>
              <a:t>[4] Thomas Reps. Undecidability of context-sensitive data-dependence analysis. In TOPLAS 2000.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57153-04E0-4FE2-8FCF-4277562F8E29}"/>
              </a:ext>
            </a:extLst>
          </p:cNvPr>
          <p:cNvSpPr txBox="1"/>
          <p:nvPr/>
        </p:nvSpPr>
        <p:spPr>
          <a:xfrm>
            <a:off x="10623483" y="2897059"/>
            <a:ext cx="6992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/>
              <a:t>[1][2][3]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39706D-2ACE-491E-B1A6-AAF92B6DB259}"/>
              </a:ext>
            </a:extLst>
          </p:cNvPr>
          <p:cNvCxnSpPr>
            <a:cxnSpLocks/>
          </p:cNvCxnSpPr>
          <p:nvPr/>
        </p:nvCxnSpPr>
        <p:spPr>
          <a:xfrm flipH="1">
            <a:off x="9319491" y="2358325"/>
            <a:ext cx="554182" cy="538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32AC68-C680-48C5-8918-824DF25DD18D}"/>
              </a:ext>
            </a:extLst>
          </p:cNvPr>
          <p:cNvSpPr txBox="1"/>
          <p:nvPr/>
        </p:nvSpPr>
        <p:spPr>
          <a:xfrm>
            <a:off x="9685706" y="1918046"/>
            <a:ext cx="1382110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algn="r"/>
            <a:r>
              <a:rPr lang="en-US" b="1">
                <a:solidFill>
                  <a:srgbClr val="FF0000"/>
                </a:solidFill>
              </a:rPr>
              <a:t>Undecidable</a:t>
            </a:r>
          </a:p>
          <a:p>
            <a:pPr algn="r"/>
            <a:r>
              <a:rPr lang="en-US" b="1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29CD90-2958-46DA-A7E5-91F46F490519}"/>
              </a:ext>
            </a:extLst>
          </p:cNvPr>
          <p:cNvSpPr txBox="1"/>
          <p:nvPr/>
        </p:nvSpPr>
        <p:spPr>
          <a:xfrm>
            <a:off x="10917682" y="1852668"/>
            <a:ext cx="356188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2630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91440" anchor="b" anchorCtr="0">
            <a:normAutofit/>
          </a:bodyPr>
          <a:lstStyle/>
          <a:p>
            <a:r>
              <a:rPr lang="en-US"/>
              <a:t>Existing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/>
              <a:t>Eagle</a:t>
            </a:r>
            <a:r>
              <a:rPr lang="en-US" baseline="30000"/>
              <a:t>[2][3]</a:t>
            </a:r>
            <a:r>
              <a:rPr lang="zh-CN" altLang="en-US">
                <a:ea typeface="宋体"/>
              </a:rPr>
              <a:t>：</a:t>
            </a:r>
            <a:r>
              <a:rPr lang="en-US" altLang="zh-CN">
                <a:ea typeface="宋体"/>
              </a:rPr>
              <a:t>over-approximation (based on CFL reachability)</a:t>
            </a:r>
            <a:endParaRPr lang="en-US" altLang="zh-CN"/>
          </a:p>
          <a:p>
            <a:pPr lvl="1"/>
            <a:r>
              <a:rPr lang="en-US"/>
              <a:t>Inter-procedural</a:t>
            </a:r>
          </a:p>
          <a:p>
            <a:pPr lvl="1"/>
            <a:r>
              <a:rPr lang="en-US"/>
              <a:t>Precision-preserving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D57-0D54-43FE-A755-9AC82820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A5A6C-104C-4780-9788-C17E35857239}"/>
              </a:ext>
            </a:extLst>
          </p:cNvPr>
          <p:cNvSpPr txBox="1"/>
          <p:nvPr/>
        </p:nvSpPr>
        <p:spPr>
          <a:xfrm>
            <a:off x="101141" y="5767643"/>
            <a:ext cx="120397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/>
              <a:t>[2] </a:t>
            </a:r>
            <a:r>
              <a:rPr lang="en-US" sz="1200" err="1"/>
              <a:t>Jingbo</a:t>
            </a:r>
            <a:r>
              <a:rPr lang="en-US" sz="1200"/>
              <a:t> Lu and Jingling </a:t>
            </a:r>
            <a:r>
              <a:rPr lang="en-US" sz="1200" err="1"/>
              <a:t>Xue</a:t>
            </a:r>
            <a:r>
              <a:rPr lang="en-US" sz="1200"/>
              <a:t>. Precision-Preserving Yet Fast Object-Sensitive Pointer Analysis with Partial Context Sensitivity. In OOPSLA 2019.</a:t>
            </a:r>
          </a:p>
          <a:p>
            <a:r>
              <a:rPr lang="en-US" sz="1200"/>
              <a:t>[3] </a:t>
            </a:r>
            <a:r>
              <a:rPr lang="en-US" sz="1200" err="1"/>
              <a:t>Jingbo</a:t>
            </a:r>
            <a:r>
              <a:rPr lang="en-US" sz="1200"/>
              <a:t> Lu, Dongjie He and Jingling </a:t>
            </a:r>
            <a:r>
              <a:rPr lang="en-US" sz="1200" err="1"/>
              <a:t>Xue</a:t>
            </a:r>
            <a:r>
              <a:rPr lang="en-US" sz="1200"/>
              <a:t>. Eagle: CFL-Reachability-based Precision-Preserving Acceleration of Object-Sensitive Pointer Analysis with Partial Context Sensitivity. In TOSEM 2021.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DE02AD-8401-4901-B93E-0E749E5B3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14578"/>
              </p:ext>
            </p:extLst>
          </p:nvPr>
        </p:nvGraphicFramePr>
        <p:xfrm>
          <a:off x="5018233" y="2108488"/>
          <a:ext cx="3924144" cy="46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2920" imgH="228600" progId="Equation.DSMT4">
                  <p:embed/>
                </p:oleObj>
              </mc:Choice>
              <mc:Fallback>
                <p:oleObj name="Equation" r:id="rId3" imgW="194292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6DE02AD-8401-4901-B93E-0E749E5B34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8233" y="2108488"/>
                        <a:ext cx="3924144" cy="461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84AA6E-C0D6-46AC-A428-9E8C14D3B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14647"/>
              </p:ext>
            </p:extLst>
          </p:nvPr>
        </p:nvGraphicFramePr>
        <p:xfrm>
          <a:off x="3773121" y="2767903"/>
          <a:ext cx="5056982" cy="27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5F2ED8-0F36-431E-A152-093C89041820}"/>
              </a:ext>
            </a:extLst>
          </p:cNvPr>
          <p:cNvSpPr txBox="1"/>
          <p:nvPr/>
        </p:nvSpPr>
        <p:spPr>
          <a:xfrm>
            <a:off x="5321767" y="3817059"/>
            <a:ext cx="737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5F16A-1120-4303-93E6-F18AB51EFF65}"/>
              </a:ext>
            </a:extLst>
          </p:cNvPr>
          <p:cNvSpPr txBox="1"/>
          <p:nvPr/>
        </p:nvSpPr>
        <p:spPr>
          <a:xfrm>
            <a:off x="6519844" y="4453319"/>
            <a:ext cx="6639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C.I.</a:t>
            </a: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50226B51-EDA3-475A-BA95-1D5C60811F7F}"/>
              </a:ext>
            </a:extLst>
          </p:cNvPr>
          <p:cNvSpPr/>
          <p:nvPr/>
        </p:nvSpPr>
        <p:spPr>
          <a:xfrm rot="4072675">
            <a:off x="5008521" y="2864668"/>
            <a:ext cx="2586182" cy="2586182"/>
          </a:xfrm>
          <a:prstGeom prst="pie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FA720-814E-478D-92A3-8479B6E21719}"/>
              </a:ext>
            </a:extLst>
          </p:cNvPr>
          <p:cNvSpPr txBox="1"/>
          <p:nvPr/>
        </p:nvSpPr>
        <p:spPr>
          <a:xfrm>
            <a:off x="7343926" y="5055164"/>
            <a:ext cx="31969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Precise but less efficient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74637"/>
            <a:ext cx="10363200" cy="433123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A new</a:t>
            </a:r>
            <a:br>
              <a:rPr lang="en-US"/>
            </a:br>
            <a:r>
              <a:rPr lang="en-US"/>
              <a:t>Pointer Analysis Technique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for</a:t>
            </a:r>
            <a:br>
              <a:rPr lang="en-US"/>
            </a:br>
            <a:r>
              <a:rPr lang="en-US"/>
              <a:t>Object-Oriented Programs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FA5353-4621-45BA-9795-5A0293E1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91440" anchor="b" anchorCtr="0">
            <a:normAutofit/>
          </a:bodyPr>
          <a:lstStyle/>
          <a:p>
            <a:r>
              <a:rPr lang="en-US"/>
              <a:t>Existing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zh-CN">
                <a:ea typeface="宋体"/>
              </a:rPr>
              <a:t>Zipper</a:t>
            </a:r>
            <a:r>
              <a:rPr lang="en-US" altLang="zh-CN" baseline="30000">
                <a:ea typeface="宋体"/>
              </a:rPr>
              <a:t>[5][6]</a:t>
            </a:r>
            <a:r>
              <a:rPr lang="en-US" altLang="zh-CN">
                <a:ea typeface="宋体"/>
              </a:rPr>
              <a:t>: patterns-based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D57-0D54-43FE-A755-9AC82820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A5A6C-104C-4780-9788-C17E35857239}"/>
              </a:ext>
            </a:extLst>
          </p:cNvPr>
          <p:cNvSpPr txBox="1"/>
          <p:nvPr/>
        </p:nvSpPr>
        <p:spPr>
          <a:xfrm>
            <a:off x="997069" y="5767643"/>
            <a:ext cx="95592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/>
              <a:t>[5] Yue Li, Tian Tan, Anders </a:t>
            </a:r>
            <a:r>
              <a:rPr lang="en-US" sz="1200" err="1"/>
              <a:t>Møller</a:t>
            </a:r>
            <a:r>
              <a:rPr lang="en-US" sz="1200"/>
              <a:t>, and Yannis </a:t>
            </a:r>
            <a:r>
              <a:rPr lang="en-US" sz="1200" err="1"/>
              <a:t>Smaragdakis</a:t>
            </a:r>
            <a:r>
              <a:rPr lang="en-US" sz="1200"/>
              <a:t>. Precision-Guided Context Sensitivity for Pointer Analysis. In OOPSLA 2018.</a:t>
            </a:r>
          </a:p>
          <a:p>
            <a:r>
              <a:rPr lang="en-US" sz="1200"/>
              <a:t>[6] Yue Li, Tian Tan, Anders </a:t>
            </a:r>
            <a:r>
              <a:rPr lang="en-US" sz="1200" err="1"/>
              <a:t>Møller</a:t>
            </a:r>
            <a:r>
              <a:rPr lang="en-US" sz="1200"/>
              <a:t>, and Yannis </a:t>
            </a:r>
            <a:r>
              <a:rPr lang="en-US" sz="1200" err="1"/>
              <a:t>Smaragdakis</a:t>
            </a:r>
            <a:r>
              <a:rPr lang="en-US" sz="1200"/>
              <a:t>. A Principled Approach to Selective Context Sensitivity for Pointer Analysis. In TOPLAS 2020.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D9D152-2580-4325-B543-7735342BA996}"/>
              </a:ext>
            </a:extLst>
          </p:cNvPr>
          <p:cNvGrpSpPr/>
          <p:nvPr/>
        </p:nvGrpSpPr>
        <p:grpSpPr>
          <a:xfrm>
            <a:off x="5575960" y="2230857"/>
            <a:ext cx="1802524" cy="1405815"/>
            <a:chOff x="5338392" y="3017813"/>
            <a:chExt cx="1740091" cy="21267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1E6C9A-D773-4863-BE53-318B344C46CA}"/>
                </a:ext>
              </a:extLst>
            </p:cNvPr>
            <p:cNvSpPr/>
            <p:nvPr/>
          </p:nvSpPr>
          <p:spPr>
            <a:xfrm>
              <a:off x="5599667" y="3568065"/>
              <a:ext cx="1124222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DC232F-5E7C-44ED-9D41-0FEB0AB6D797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F411A487-73A6-4282-AC7D-DF62BED67227}"/>
                </a:ext>
              </a:extLst>
            </p:cNvPr>
            <p:cNvCxnSpPr>
              <a:cxnSpLocks/>
            </p:cNvCxnSpPr>
            <p:nvPr/>
          </p:nvCxnSpPr>
          <p:spPr>
            <a:xfrm>
              <a:off x="5639746" y="3161757"/>
              <a:ext cx="516820" cy="6991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26893BB4-6DF7-4B18-BC0F-B42EB5FC1CE1}"/>
                </a:ext>
              </a:extLst>
            </p:cNvPr>
            <p:cNvCxnSpPr>
              <a:cxnSpLocks/>
            </p:cNvCxnSpPr>
            <p:nvPr/>
          </p:nvCxnSpPr>
          <p:spPr>
            <a:xfrm>
              <a:off x="6164819" y="4277221"/>
              <a:ext cx="537603" cy="762713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26D285-F8AE-46D0-B98C-F076C3BDA069}"/>
                </a:ext>
              </a:extLst>
            </p:cNvPr>
            <p:cNvSpPr txBox="1"/>
            <p:nvPr/>
          </p:nvSpPr>
          <p:spPr>
            <a:xfrm>
              <a:off x="5831585" y="3017813"/>
              <a:ext cx="1246898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Enter </a:t>
              </a:r>
              <a:r>
                <a:rPr lang="en-US" altLang="zh-CN" sz="1200"/>
                <a:t>from param</a:t>
              </a:r>
              <a:endParaRPr 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8364FA-3F84-4DD9-89BA-C46D12AF1A99}"/>
                </a:ext>
              </a:extLst>
            </p:cNvPr>
            <p:cNvSpPr txBox="1"/>
            <p:nvPr/>
          </p:nvSpPr>
          <p:spPr>
            <a:xfrm>
              <a:off x="5338392" y="4725476"/>
              <a:ext cx="1137151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Exit from return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D0D469-6BC8-4DA6-BA1D-0F3D0B02FA3B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CA1EC1-5835-48FF-81FF-2CFB19999424}"/>
              </a:ext>
            </a:extLst>
          </p:cNvPr>
          <p:cNvSpPr/>
          <p:nvPr/>
        </p:nvSpPr>
        <p:spPr>
          <a:xfrm>
            <a:off x="3676079" y="3656751"/>
            <a:ext cx="868218" cy="30480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553DC69-8215-408E-9707-4A34EB56BC72}"/>
              </a:ext>
            </a:extLst>
          </p:cNvPr>
          <p:cNvSpPr/>
          <p:nvPr/>
        </p:nvSpPr>
        <p:spPr>
          <a:xfrm>
            <a:off x="4736894" y="2068946"/>
            <a:ext cx="296907" cy="351905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A7F7D0-6F6F-4625-8A15-C670FC326824}"/>
              </a:ext>
            </a:extLst>
          </p:cNvPr>
          <p:cNvCxnSpPr/>
          <p:nvPr/>
        </p:nvCxnSpPr>
        <p:spPr>
          <a:xfrm>
            <a:off x="5329382" y="3826160"/>
            <a:ext cx="46736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179561-7D1C-4D80-BDF5-F0A234522765}"/>
              </a:ext>
            </a:extLst>
          </p:cNvPr>
          <p:cNvCxnSpPr/>
          <p:nvPr/>
        </p:nvCxnSpPr>
        <p:spPr>
          <a:xfrm>
            <a:off x="7518400" y="2068945"/>
            <a:ext cx="0" cy="3519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460D4-BB58-41E7-BED2-A65B9621B715}"/>
              </a:ext>
            </a:extLst>
          </p:cNvPr>
          <p:cNvGrpSpPr/>
          <p:nvPr/>
        </p:nvGrpSpPr>
        <p:grpSpPr>
          <a:xfrm>
            <a:off x="1542994" y="2666059"/>
            <a:ext cx="2045571" cy="2713186"/>
            <a:chOff x="5168265" y="2697014"/>
            <a:chExt cx="2045571" cy="271318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A433BD-B690-4008-835D-668D3EDDDF3A}"/>
                </a:ext>
              </a:extLst>
            </p:cNvPr>
            <p:cNvSpPr/>
            <p:nvPr/>
          </p:nvSpPr>
          <p:spPr>
            <a:xfrm>
              <a:off x="5243419" y="3568065"/>
              <a:ext cx="1822404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ACB664-07E7-4369-A270-AC450A262694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D0555DBB-863A-4FA2-8200-E2FE4B182D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6841" y="2941169"/>
              <a:ext cx="1163879" cy="6755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E4532CFE-0435-4AA5-BEBA-FEEEF761EC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31068" y="4510972"/>
              <a:ext cx="1132980" cy="665476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51FD4E-282E-476F-9D84-161E2339C373}"/>
                </a:ext>
              </a:extLst>
            </p:cNvPr>
            <p:cNvSpPr txBox="1"/>
            <p:nvPr/>
          </p:nvSpPr>
          <p:spPr>
            <a:xfrm>
              <a:off x="5733366" y="2792426"/>
              <a:ext cx="14804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Enter method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C99D4F-52D9-4B74-B7D1-B3807D859F89}"/>
                </a:ext>
              </a:extLst>
            </p:cNvPr>
            <p:cNvSpPr txBox="1"/>
            <p:nvPr/>
          </p:nvSpPr>
          <p:spPr>
            <a:xfrm>
              <a:off x="5168265" y="4966643"/>
              <a:ext cx="1319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Exit method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B7074-31E7-403E-BB56-0D52E7897C97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0DB000-1B9C-4411-A797-55C354B5D95C}"/>
              </a:ext>
            </a:extLst>
          </p:cNvPr>
          <p:cNvGrpSpPr/>
          <p:nvPr/>
        </p:nvGrpSpPr>
        <p:grpSpPr>
          <a:xfrm>
            <a:off x="7637072" y="2191351"/>
            <a:ext cx="2634626" cy="1243361"/>
            <a:chOff x="5015704" y="2713318"/>
            <a:chExt cx="2450608" cy="188094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FC043C-2905-45EB-9AEE-3526695C50A6}"/>
                </a:ext>
              </a:extLst>
            </p:cNvPr>
            <p:cNvSpPr/>
            <p:nvPr/>
          </p:nvSpPr>
          <p:spPr>
            <a:xfrm>
              <a:off x="5599667" y="3568065"/>
              <a:ext cx="1124222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3E6686-53D2-4B87-857E-8D6285B4E7E4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62F4EB66-640E-4F85-84AB-93929830572C}"/>
                </a:ext>
              </a:extLst>
            </p:cNvPr>
            <p:cNvCxnSpPr>
              <a:cxnSpLocks/>
            </p:cNvCxnSpPr>
            <p:nvPr/>
          </p:nvCxnSpPr>
          <p:spPr>
            <a:xfrm>
              <a:off x="5639746" y="3161757"/>
              <a:ext cx="516820" cy="6991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70B97CB8-05F8-48E0-9073-894C3798124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122032" y="3221341"/>
              <a:ext cx="742428" cy="461285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BBB238-779D-4BF7-BCD5-037EE3C7E628}"/>
                </a:ext>
              </a:extLst>
            </p:cNvPr>
            <p:cNvSpPr txBox="1"/>
            <p:nvPr/>
          </p:nvSpPr>
          <p:spPr>
            <a:xfrm>
              <a:off x="5015704" y="2794445"/>
              <a:ext cx="1246898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Enter </a:t>
              </a:r>
              <a:r>
                <a:rPr lang="en-US" altLang="zh-CN" sz="1200"/>
                <a:t>from param</a:t>
              </a:r>
              <a:endParaRPr lang="en-US" sz="12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74428A-85F3-41EE-BB78-38C01E0276DC}"/>
                </a:ext>
              </a:extLst>
            </p:cNvPr>
            <p:cNvSpPr txBox="1"/>
            <p:nvPr/>
          </p:nvSpPr>
          <p:spPr>
            <a:xfrm>
              <a:off x="6361928" y="2713318"/>
              <a:ext cx="1104384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Exit from param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06E017-B0E2-4E47-AC2B-E11D9B8DF076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159E3E-FE8C-4DEA-89DD-30E90F70A22D}"/>
              </a:ext>
            </a:extLst>
          </p:cNvPr>
          <p:cNvGrpSpPr/>
          <p:nvPr/>
        </p:nvGrpSpPr>
        <p:grpSpPr>
          <a:xfrm>
            <a:off x="7556943" y="4124251"/>
            <a:ext cx="3027118" cy="1233023"/>
            <a:chOff x="4914880" y="3568065"/>
            <a:chExt cx="2922270" cy="186530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1383CBA-D489-4109-BFE7-E929A4A68573}"/>
                </a:ext>
              </a:extLst>
            </p:cNvPr>
            <p:cNvSpPr/>
            <p:nvPr/>
          </p:nvSpPr>
          <p:spPr>
            <a:xfrm>
              <a:off x="5599667" y="3568065"/>
              <a:ext cx="1124222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15E78D-FD7A-4AB8-A9F8-9892910EF9F9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459A1C51-7B7C-4106-91D0-882D2C5E817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65897" y="4349668"/>
              <a:ext cx="920464" cy="5551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647B0C18-0172-4CD4-BAAC-87D6672C3E4C}"/>
                </a:ext>
              </a:extLst>
            </p:cNvPr>
            <p:cNvCxnSpPr>
              <a:cxnSpLocks/>
            </p:cNvCxnSpPr>
            <p:nvPr/>
          </p:nvCxnSpPr>
          <p:spPr>
            <a:xfrm>
              <a:off x="6164819" y="4277221"/>
              <a:ext cx="537603" cy="762713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FA34CD-3B93-44E3-A1CF-5125A6523C7F}"/>
                </a:ext>
              </a:extLst>
            </p:cNvPr>
            <p:cNvSpPr txBox="1"/>
            <p:nvPr/>
          </p:nvSpPr>
          <p:spPr>
            <a:xfrm>
              <a:off x="4914880" y="5014329"/>
              <a:ext cx="1237861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Enter </a:t>
              </a:r>
              <a:r>
                <a:rPr lang="en-US" altLang="zh-CN" sz="1200"/>
                <a:t>from return</a:t>
              </a:r>
              <a:endParaRPr lang="en-US" sz="1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0FE9DE-74CF-4502-9C4A-719EE7599ADA}"/>
                </a:ext>
              </a:extLst>
            </p:cNvPr>
            <p:cNvSpPr txBox="1"/>
            <p:nvPr/>
          </p:nvSpPr>
          <p:spPr>
            <a:xfrm>
              <a:off x="6699999" y="4989465"/>
              <a:ext cx="1137151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Exit from return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789579-9F0F-49AC-B86D-0E37FDFD42E5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833FBA-F9A8-4133-8C14-8335555D2694}"/>
              </a:ext>
            </a:extLst>
          </p:cNvPr>
          <p:cNvGrpSpPr/>
          <p:nvPr/>
        </p:nvGrpSpPr>
        <p:grpSpPr>
          <a:xfrm>
            <a:off x="4891834" y="3851023"/>
            <a:ext cx="2518880" cy="1642091"/>
            <a:chOff x="4914880" y="2949234"/>
            <a:chExt cx="2431636" cy="24841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C0FDCD-E8C3-4DD4-B853-9BDF3B3A8197}"/>
                </a:ext>
              </a:extLst>
            </p:cNvPr>
            <p:cNvSpPr/>
            <p:nvPr/>
          </p:nvSpPr>
          <p:spPr>
            <a:xfrm>
              <a:off x="5599667" y="3568065"/>
              <a:ext cx="1124222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789E76-4EFD-46A6-AFCA-6A83D2818DD3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2FA11053-D6DA-408D-8CFE-20738E8193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65897" y="4349668"/>
              <a:ext cx="920464" cy="5551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5E2FB9AE-3220-4669-8B63-19D8ED22DB05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rot="5400000" flipH="1" flipV="1">
              <a:off x="6042709" y="3395266"/>
              <a:ext cx="553649" cy="3259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CC9253-C7E0-44E0-AEDA-0BD343AC9091}"/>
                </a:ext>
              </a:extLst>
            </p:cNvPr>
            <p:cNvSpPr txBox="1"/>
            <p:nvPr/>
          </p:nvSpPr>
          <p:spPr>
            <a:xfrm>
              <a:off x="4914880" y="5014329"/>
              <a:ext cx="1237861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Enter </a:t>
              </a:r>
              <a:r>
                <a:rPr lang="en-US" altLang="zh-CN" sz="1200"/>
                <a:t>from return</a:t>
              </a:r>
              <a:endParaRPr lang="en-US" sz="1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AD2AA5A-185A-42AB-91F6-E208502364AE}"/>
                </a:ext>
              </a:extLst>
            </p:cNvPr>
            <p:cNvSpPr txBox="1"/>
            <p:nvPr/>
          </p:nvSpPr>
          <p:spPr>
            <a:xfrm>
              <a:off x="6200327" y="2949234"/>
              <a:ext cx="1146189" cy="4190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Exit from param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47C030-6187-409C-BF04-D21EF28273F2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07C3C0F-36AB-4FE6-9C87-610006324655}"/>
              </a:ext>
            </a:extLst>
          </p:cNvPr>
          <p:cNvSpPr txBox="1"/>
          <p:nvPr/>
        </p:nvSpPr>
        <p:spPr>
          <a:xfrm>
            <a:off x="9858123" y="4186196"/>
            <a:ext cx="2172455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See details in Figure 1 of our Paper</a:t>
            </a:r>
          </a:p>
        </p:txBody>
      </p:sp>
    </p:spTree>
    <p:extLst>
      <p:ext uri="{BB962C8B-B14F-4D97-AF65-F5344CB8AC3E}">
        <p14:creationId xmlns:p14="http://schemas.microsoft.com/office/powerpoint/2010/main" val="13183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91440" anchor="b" anchorCtr="0">
            <a:normAutofit/>
          </a:bodyPr>
          <a:lstStyle/>
          <a:p>
            <a:r>
              <a:rPr lang="en-US"/>
              <a:t>Existing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zh-CN">
                <a:ea typeface="宋体"/>
              </a:rPr>
              <a:t>Zipper</a:t>
            </a:r>
            <a:r>
              <a:rPr lang="en-US" altLang="zh-CN" baseline="30000">
                <a:ea typeface="宋体"/>
              </a:rPr>
              <a:t>[5][6]</a:t>
            </a:r>
            <a:r>
              <a:rPr lang="en-US" altLang="zh-CN">
                <a:ea typeface="宋体"/>
              </a:rPr>
              <a:t>: patterns-based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D57-0D54-43FE-A755-9AC82820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A5A6C-104C-4780-9788-C17E35857239}"/>
              </a:ext>
            </a:extLst>
          </p:cNvPr>
          <p:cNvSpPr txBox="1"/>
          <p:nvPr/>
        </p:nvSpPr>
        <p:spPr>
          <a:xfrm>
            <a:off x="997069" y="5767643"/>
            <a:ext cx="95592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/>
              <a:t>[5] Yue Li, Tian Tan, Anders </a:t>
            </a:r>
            <a:r>
              <a:rPr lang="en-US" sz="1200" err="1"/>
              <a:t>Møller</a:t>
            </a:r>
            <a:r>
              <a:rPr lang="en-US" sz="1200"/>
              <a:t>, and Yannis </a:t>
            </a:r>
            <a:r>
              <a:rPr lang="en-US" sz="1200" err="1"/>
              <a:t>Smaragdakis</a:t>
            </a:r>
            <a:r>
              <a:rPr lang="en-US" sz="1200"/>
              <a:t>. Precision-Guided Context Sensitivity for Pointer Analysis. In OOPSLA 2018.</a:t>
            </a:r>
          </a:p>
          <a:p>
            <a:r>
              <a:rPr lang="en-US" sz="1200"/>
              <a:t>[6] Yue Li, Tian Tan, Anders </a:t>
            </a:r>
            <a:r>
              <a:rPr lang="en-US" sz="1200" err="1"/>
              <a:t>Møller</a:t>
            </a:r>
            <a:r>
              <a:rPr lang="en-US" sz="1200"/>
              <a:t>, and Yannis </a:t>
            </a:r>
            <a:r>
              <a:rPr lang="en-US" sz="1200" err="1"/>
              <a:t>Smaragdakis</a:t>
            </a:r>
            <a:r>
              <a:rPr lang="en-US" sz="1200"/>
              <a:t>. A Principled Approach to Selective Context Sensitivity for Pointer Analysis. In TOPLAS 2020.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D9D152-2580-4325-B543-7735342BA996}"/>
              </a:ext>
            </a:extLst>
          </p:cNvPr>
          <p:cNvGrpSpPr/>
          <p:nvPr/>
        </p:nvGrpSpPr>
        <p:grpSpPr>
          <a:xfrm>
            <a:off x="5575960" y="2230857"/>
            <a:ext cx="1802524" cy="1405815"/>
            <a:chOff x="5338392" y="3017813"/>
            <a:chExt cx="1740091" cy="21267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1E6C9A-D773-4863-BE53-318B344C46CA}"/>
                </a:ext>
              </a:extLst>
            </p:cNvPr>
            <p:cNvSpPr/>
            <p:nvPr/>
          </p:nvSpPr>
          <p:spPr>
            <a:xfrm>
              <a:off x="5599667" y="3568065"/>
              <a:ext cx="1124222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DC232F-5E7C-44ED-9D41-0FEB0AB6D797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F411A487-73A6-4282-AC7D-DF62BED67227}"/>
                </a:ext>
              </a:extLst>
            </p:cNvPr>
            <p:cNvCxnSpPr>
              <a:cxnSpLocks/>
            </p:cNvCxnSpPr>
            <p:nvPr/>
          </p:nvCxnSpPr>
          <p:spPr>
            <a:xfrm>
              <a:off x="5639746" y="3161757"/>
              <a:ext cx="516820" cy="6991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26893BB4-6DF7-4B18-BC0F-B42EB5FC1CE1}"/>
                </a:ext>
              </a:extLst>
            </p:cNvPr>
            <p:cNvCxnSpPr>
              <a:cxnSpLocks/>
            </p:cNvCxnSpPr>
            <p:nvPr/>
          </p:nvCxnSpPr>
          <p:spPr>
            <a:xfrm>
              <a:off x="6164819" y="4277221"/>
              <a:ext cx="537603" cy="762713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26D285-F8AE-46D0-B98C-F076C3BDA069}"/>
                </a:ext>
              </a:extLst>
            </p:cNvPr>
            <p:cNvSpPr txBox="1"/>
            <p:nvPr/>
          </p:nvSpPr>
          <p:spPr>
            <a:xfrm>
              <a:off x="5831585" y="3017813"/>
              <a:ext cx="1246898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Enter </a:t>
              </a:r>
              <a:r>
                <a:rPr lang="en-US" altLang="zh-CN" sz="1200"/>
                <a:t>from param</a:t>
              </a:r>
              <a:endParaRPr 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8364FA-3F84-4DD9-89BA-C46D12AF1A99}"/>
                </a:ext>
              </a:extLst>
            </p:cNvPr>
            <p:cNvSpPr txBox="1"/>
            <p:nvPr/>
          </p:nvSpPr>
          <p:spPr>
            <a:xfrm>
              <a:off x="5338392" y="4725476"/>
              <a:ext cx="1137151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Exit from return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D0D469-6BC8-4DA6-BA1D-0F3D0B02FA3B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CA1EC1-5835-48FF-81FF-2CFB19999424}"/>
              </a:ext>
            </a:extLst>
          </p:cNvPr>
          <p:cNvSpPr/>
          <p:nvPr/>
        </p:nvSpPr>
        <p:spPr>
          <a:xfrm>
            <a:off x="3676079" y="3656751"/>
            <a:ext cx="868218" cy="30480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553DC69-8215-408E-9707-4A34EB56BC72}"/>
              </a:ext>
            </a:extLst>
          </p:cNvPr>
          <p:cNvSpPr/>
          <p:nvPr/>
        </p:nvSpPr>
        <p:spPr>
          <a:xfrm>
            <a:off x="4681478" y="2068946"/>
            <a:ext cx="296907" cy="351905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A7F7D0-6F6F-4625-8A15-C670FC326824}"/>
              </a:ext>
            </a:extLst>
          </p:cNvPr>
          <p:cNvCxnSpPr/>
          <p:nvPr/>
        </p:nvCxnSpPr>
        <p:spPr>
          <a:xfrm>
            <a:off x="5329382" y="3826160"/>
            <a:ext cx="46736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179561-7D1C-4D80-BDF5-F0A234522765}"/>
              </a:ext>
            </a:extLst>
          </p:cNvPr>
          <p:cNvCxnSpPr/>
          <p:nvPr/>
        </p:nvCxnSpPr>
        <p:spPr>
          <a:xfrm>
            <a:off x="7518400" y="2068945"/>
            <a:ext cx="0" cy="35190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C460D4-BB58-41E7-BED2-A65B9621B715}"/>
              </a:ext>
            </a:extLst>
          </p:cNvPr>
          <p:cNvGrpSpPr/>
          <p:nvPr/>
        </p:nvGrpSpPr>
        <p:grpSpPr>
          <a:xfrm>
            <a:off x="1542994" y="2666059"/>
            <a:ext cx="2045571" cy="2713186"/>
            <a:chOff x="5168265" y="2697014"/>
            <a:chExt cx="2045571" cy="271318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CA433BD-B690-4008-835D-668D3EDDDF3A}"/>
                </a:ext>
              </a:extLst>
            </p:cNvPr>
            <p:cNvSpPr/>
            <p:nvPr/>
          </p:nvSpPr>
          <p:spPr>
            <a:xfrm>
              <a:off x="5243419" y="3568065"/>
              <a:ext cx="1822404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ACB664-07E7-4369-A270-AC450A262694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D0555DBB-863A-4FA2-8200-E2FE4B182D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6841" y="2941169"/>
              <a:ext cx="1163879" cy="6755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E4532CFE-0435-4AA5-BEBA-FEEEF761EC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31068" y="4510972"/>
              <a:ext cx="1132980" cy="665476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51FD4E-282E-476F-9D84-161E2339C373}"/>
                </a:ext>
              </a:extLst>
            </p:cNvPr>
            <p:cNvSpPr txBox="1"/>
            <p:nvPr/>
          </p:nvSpPr>
          <p:spPr>
            <a:xfrm>
              <a:off x="5733366" y="2792426"/>
              <a:ext cx="14804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Enter method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C99D4F-52D9-4B74-B7D1-B3807D859F89}"/>
                </a:ext>
              </a:extLst>
            </p:cNvPr>
            <p:cNvSpPr txBox="1"/>
            <p:nvPr/>
          </p:nvSpPr>
          <p:spPr>
            <a:xfrm>
              <a:off x="5168265" y="4966643"/>
              <a:ext cx="1319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Exit method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B7074-31E7-403E-BB56-0D52E7897C97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0DB000-1B9C-4411-A797-55C354B5D95C}"/>
              </a:ext>
            </a:extLst>
          </p:cNvPr>
          <p:cNvGrpSpPr/>
          <p:nvPr/>
        </p:nvGrpSpPr>
        <p:grpSpPr>
          <a:xfrm>
            <a:off x="7637072" y="2191351"/>
            <a:ext cx="2634626" cy="1243361"/>
            <a:chOff x="5015704" y="2713318"/>
            <a:chExt cx="2450608" cy="188094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FC043C-2905-45EB-9AEE-3526695C50A6}"/>
                </a:ext>
              </a:extLst>
            </p:cNvPr>
            <p:cNvSpPr/>
            <p:nvPr/>
          </p:nvSpPr>
          <p:spPr>
            <a:xfrm>
              <a:off x="5599667" y="3568065"/>
              <a:ext cx="1124222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C3E6686-53D2-4B87-857E-8D6285B4E7E4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62F4EB66-640E-4F85-84AB-93929830572C}"/>
                </a:ext>
              </a:extLst>
            </p:cNvPr>
            <p:cNvCxnSpPr>
              <a:cxnSpLocks/>
            </p:cNvCxnSpPr>
            <p:nvPr/>
          </p:nvCxnSpPr>
          <p:spPr>
            <a:xfrm>
              <a:off x="5639746" y="3161757"/>
              <a:ext cx="516820" cy="6991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70B97CB8-05F8-48E0-9073-894C3798124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122032" y="3221341"/>
              <a:ext cx="742428" cy="461285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BBB238-779D-4BF7-BCD5-037EE3C7E628}"/>
                </a:ext>
              </a:extLst>
            </p:cNvPr>
            <p:cNvSpPr txBox="1"/>
            <p:nvPr/>
          </p:nvSpPr>
          <p:spPr>
            <a:xfrm>
              <a:off x="5015704" y="2794445"/>
              <a:ext cx="1246898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Enter </a:t>
              </a:r>
              <a:r>
                <a:rPr lang="en-US" altLang="zh-CN" sz="1200"/>
                <a:t>from param</a:t>
              </a:r>
              <a:endParaRPr lang="en-US" sz="12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74428A-85F3-41EE-BB78-38C01E0276DC}"/>
                </a:ext>
              </a:extLst>
            </p:cNvPr>
            <p:cNvSpPr txBox="1"/>
            <p:nvPr/>
          </p:nvSpPr>
          <p:spPr>
            <a:xfrm>
              <a:off x="6361928" y="2713318"/>
              <a:ext cx="1104384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Exit from param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06E017-B0E2-4E47-AC2B-E11D9B8DF076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4159E3E-FE8C-4DEA-89DD-30E90F70A22D}"/>
              </a:ext>
            </a:extLst>
          </p:cNvPr>
          <p:cNvGrpSpPr/>
          <p:nvPr/>
        </p:nvGrpSpPr>
        <p:grpSpPr>
          <a:xfrm>
            <a:off x="7556943" y="4124251"/>
            <a:ext cx="3027118" cy="1233023"/>
            <a:chOff x="4914880" y="3568065"/>
            <a:chExt cx="2922270" cy="186530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1383CBA-D489-4109-BFE7-E929A4A68573}"/>
                </a:ext>
              </a:extLst>
            </p:cNvPr>
            <p:cNvSpPr/>
            <p:nvPr/>
          </p:nvSpPr>
          <p:spPr>
            <a:xfrm>
              <a:off x="5599667" y="3568065"/>
              <a:ext cx="1124222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15E78D-FD7A-4AB8-A9F8-9892910EF9F9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459A1C51-7B7C-4106-91D0-882D2C5E817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65897" y="4349668"/>
              <a:ext cx="920464" cy="5551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647B0C18-0172-4CD4-BAAC-87D6672C3E4C}"/>
                </a:ext>
              </a:extLst>
            </p:cNvPr>
            <p:cNvCxnSpPr>
              <a:cxnSpLocks/>
            </p:cNvCxnSpPr>
            <p:nvPr/>
          </p:nvCxnSpPr>
          <p:spPr>
            <a:xfrm>
              <a:off x="6164819" y="4277221"/>
              <a:ext cx="537603" cy="762713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FA34CD-3B93-44E3-A1CF-5125A6523C7F}"/>
                </a:ext>
              </a:extLst>
            </p:cNvPr>
            <p:cNvSpPr txBox="1"/>
            <p:nvPr/>
          </p:nvSpPr>
          <p:spPr>
            <a:xfrm>
              <a:off x="4914880" y="5014329"/>
              <a:ext cx="1237861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Enter </a:t>
              </a:r>
              <a:r>
                <a:rPr lang="en-US" altLang="zh-CN" sz="1200"/>
                <a:t>from return</a:t>
              </a:r>
              <a:endParaRPr lang="en-US" sz="1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D0FE9DE-74CF-4502-9C4A-719EE7599ADA}"/>
                </a:ext>
              </a:extLst>
            </p:cNvPr>
            <p:cNvSpPr txBox="1"/>
            <p:nvPr/>
          </p:nvSpPr>
          <p:spPr>
            <a:xfrm>
              <a:off x="6699999" y="4989465"/>
              <a:ext cx="1137151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Exit from return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789579-9F0F-49AC-B86D-0E37FDFD42E5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D833FBA-F9A8-4133-8C14-8335555D2694}"/>
              </a:ext>
            </a:extLst>
          </p:cNvPr>
          <p:cNvGrpSpPr/>
          <p:nvPr/>
        </p:nvGrpSpPr>
        <p:grpSpPr>
          <a:xfrm>
            <a:off x="4891834" y="3851023"/>
            <a:ext cx="2518880" cy="1642091"/>
            <a:chOff x="4914880" y="2949234"/>
            <a:chExt cx="2431636" cy="24841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1C0FDCD-E8C3-4DD4-B853-9BDF3B3A8197}"/>
                </a:ext>
              </a:extLst>
            </p:cNvPr>
            <p:cNvSpPr/>
            <p:nvPr/>
          </p:nvSpPr>
          <p:spPr>
            <a:xfrm>
              <a:off x="5599667" y="3568065"/>
              <a:ext cx="1124222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789E76-4EFD-46A6-AFCA-6A83D2818DD3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2FA11053-D6DA-408D-8CFE-20738E8193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65897" y="4349668"/>
              <a:ext cx="920464" cy="5551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Connector: Curved 69">
              <a:extLst>
                <a:ext uri="{FF2B5EF4-FFF2-40B4-BE49-F238E27FC236}">
                  <a16:creationId xmlns:a16="http://schemas.microsoft.com/office/drawing/2014/main" id="{5E2FB9AE-3220-4669-8B63-19D8ED22DB05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rot="5400000" flipH="1" flipV="1">
              <a:off x="6042709" y="3395266"/>
              <a:ext cx="553649" cy="3259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CC9253-C7E0-44E0-AEDA-0BD343AC9091}"/>
                </a:ext>
              </a:extLst>
            </p:cNvPr>
            <p:cNvSpPr txBox="1"/>
            <p:nvPr/>
          </p:nvSpPr>
          <p:spPr>
            <a:xfrm>
              <a:off x="4914880" y="5014329"/>
              <a:ext cx="1237861" cy="41904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Enter </a:t>
              </a:r>
              <a:r>
                <a:rPr lang="en-US" altLang="zh-CN" sz="1200"/>
                <a:t>from return</a:t>
              </a:r>
              <a:endParaRPr lang="en-US" sz="1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AD2AA5A-185A-42AB-91F6-E208502364AE}"/>
                </a:ext>
              </a:extLst>
            </p:cNvPr>
            <p:cNvSpPr txBox="1"/>
            <p:nvPr/>
          </p:nvSpPr>
          <p:spPr>
            <a:xfrm>
              <a:off x="6200327" y="2949234"/>
              <a:ext cx="1146189" cy="4190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sz="1200"/>
                <a:t>Exit from param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47C030-6187-409C-BF04-D21EF28273F2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2AB106-D4BD-4174-BB0D-14A758AF94D5}"/>
              </a:ext>
            </a:extLst>
          </p:cNvPr>
          <p:cNvSpPr/>
          <p:nvPr/>
        </p:nvSpPr>
        <p:spPr>
          <a:xfrm>
            <a:off x="4891833" y="1921164"/>
            <a:ext cx="2551107" cy="366683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91440" anchor="b" anchorCtr="0">
            <a:normAutofit/>
          </a:bodyPr>
          <a:lstStyle/>
          <a:p>
            <a:r>
              <a:rPr lang="en-US"/>
              <a:t>Existing Solutions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altLang="zh-CN">
                <a:ea typeface="宋体"/>
              </a:rPr>
              <a:t>Zipper</a:t>
            </a:r>
            <a:r>
              <a:rPr lang="en-US" altLang="zh-CN" baseline="30000">
                <a:ea typeface="宋体"/>
              </a:rPr>
              <a:t>[5][6]</a:t>
            </a:r>
            <a:r>
              <a:rPr lang="en-US" altLang="zh-CN">
                <a:ea typeface="宋体"/>
              </a:rPr>
              <a:t>:  patterns-based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D57-0D54-43FE-A755-9AC82820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A5A6C-104C-4780-9788-C17E35857239}"/>
              </a:ext>
            </a:extLst>
          </p:cNvPr>
          <p:cNvSpPr txBox="1"/>
          <p:nvPr/>
        </p:nvSpPr>
        <p:spPr>
          <a:xfrm>
            <a:off x="997069" y="5767643"/>
            <a:ext cx="95592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200"/>
              <a:t>[5] Yue Li, Tian Tan, Anders </a:t>
            </a:r>
            <a:r>
              <a:rPr lang="en-US" sz="1200" err="1"/>
              <a:t>Møller</a:t>
            </a:r>
            <a:r>
              <a:rPr lang="en-US" sz="1200"/>
              <a:t>, and Yannis </a:t>
            </a:r>
            <a:r>
              <a:rPr lang="en-US" sz="1200" err="1"/>
              <a:t>Smaragdakis</a:t>
            </a:r>
            <a:r>
              <a:rPr lang="en-US" sz="1200"/>
              <a:t>. Precision-Guided Context Sensitivity for Pointer Analysis. In OOPSLA 2018.</a:t>
            </a:r>
          </a:p>
          <a:p>
            <a:r>
              <a:rPr lang="en-US" sz="1200"/>
              <a:t>[6] Yue Li, Tian Tan, Anders </a:t>
            </a:r>
            <a:r>
              <a:rPr lang="en-US" sz="1200" err="1"/>
              <a:t>Møller</a:t>
            </a:r>
            <a:r>
              <a:rPr lang="en-US" sz="1200"/>
              <a:t>, and Yannis </a:t>
            </a:r>
            <a:r>
              <a:rPr lang="en-US" sz="1200" err="1"/>
              <a:t>Smaragdakis</a:t>
            </a:r>
            <a:r>
              <a:rPr lang="en-US" sz="1200"/>
              <a:t>. A Principled Approach to Selective Context Sensitivity for Pointer Analysis. In TOPLAS 2020.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84AA6E-C0D6-46AC-A428-9E8C14D3BBE7}"/>
              </a:ext>
            </a:extLst>
          </p:cNvPr>
          <p:cNvGraphicFramePr/>
          <p:nvPr/>
        </p:nvGraphicFramePr>
        <p:xfrm>
          <a:off x="3754650" y="2767903"/>
          <a:ext cx="5056982" cy="27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5F2ED8-0F36-431E-A152-093C89041820}"/>
              </a:ext>
            </a:extLst>
          </p:cNvPr>
          <p:cNvSpPr txBox="1"/>
          <p:nvPr/>
        </p:nvSpPr>
        <p:spPr>
          <a:xfrm>
            <a:off x="5303296" y="3817059"/>
            <a:ext cx="737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5F16A-1120-4303-93E6-F18AB51EFF65}"/>
              </a:ext>
            </a:extLst>
          </p:cNvPr>
          <p:cNvSpPr txBox="1"/>
          <p:nvPr/>
        </p:nvSpPr>
        <p:spPr>
          <a:xfrm>
            <a:off x="6501373" y="4453319"/>
            <a:ext cx="6639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C.I.</a:t>
            </a: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50226B51-EDA3-475A-BA95-1D5C60811F7F}"/>
              </a:ext>
            </a:extLst>
          </p:cNvPr>
          <p:cNvSpPr/>
          <p:nvPr/>
        </p:nvSpPr>
        <p:spPr>
          <a:xfrm rot="10422956">
            <a:off x="4990050" y="2864668"/>
            <a:ext cx="2586182" cy="2586182"/>
          </a:xfrm>
          <a:prstGeom prst="pie">
            <a:avLst>
              <a:gd name="adj1" fmla="val 0"/>
              <a:gd name="adj2" fmla="val 8975058"/>
            </a:avLst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FA720-814E-478D-92A3-8479B6E21719}"/>
              </a:ext>
            </a:extLst>
          </p:cNvPr>
          <p:cNvSpPr txBox="1"/>
          <p:nvPr/>
        </p:nvSpPr>
        <p:spPr>
          <a:xfrm>
            <a:off x="7165337" y="5137600"/>
            <a:ext cx="4433778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Very efficient but less precise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Solution: Turner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DD57-0D54-43FE-A755-9AC82820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484AA6E-C0D6-46AC-A428-9E8C14D3BB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471130"/>
              </p:ext>
            </p:extLst>
          </p:nvPr>
        </p:nvGraphicFramePr>
        <p:xfrm>
          <a:off x="2985101" y="1631850"/>
          <a:ext cx="5712643" cy="365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5F2ED8-0F36-431E-A152-093C89041820}"/>
              </a:ext>
            </a:extLst>
          </p:cNvPr>
          <p:cNvSpPr txBox="1"/>
          <p:nvPr/>
        </p:nvSpPr>
        <p:spPr>
          <a:xfrm>
            <a:off x="4926227" y="3128902"/>
            <a:ext cx="737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5F16A-1120-4303-93E6-F18AB51EFF65}"/>
              </a:ext>
            </a:extLst>
          </p:cNvPr>
          <p:cNvSpPr txBox="1"/>
          <p:nvPr/>
        </p:nvSpPr>
        <p:spPr>
          <a:xfrm>
            <a:off x="6124304" y="3765162"/>
            <a:ext cx="6639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C.I.</a:t>
            </a: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50226B51-EDA3-475A-BA95-1D5C60811F7F}"/>
              </a:ext>
            </a:extLst>
          </p:cNvPr>
          <p:cNvSpPr/>
          <p:nvPr/>
        </p:nvSpPr>
        <p:spPr>
          <a:xfrm rot="4167584">
            <a:off x="4068803" y="1833404"/>
            <a:ext cx="3541298" cy="3329264"/>
          </a:xfrm>
          <a:prstGeom prst="pie">
            <a:avLst>
              <a:gd name="adj1" fmla="val 2787996"/>
              <a:gd name="adj2" fmla="val 11669631"/>
            </a:avLst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FA720-814E-478D-92A3-8479B6E21719}"/>
              </a:ext>
            </a:extLst>
          </p:cNvPr>
          <p:cNvSpPr txBox="1"/>
          <p:nvPr/>
        </p:nvSpPr>
        <p:spPr>
          <a:xfrm>
            <a:off x="3778697" y="5254667"/>
            <a:ext cx="4342727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r>
              <a:rPr lang="en-US" altLang="zh-CN" sz="2800">
                <a:solidFill>
                  <a:srgbClr val="00B050"/>
                </a:solidFill>
                <a:ea typeface="宋体"/>
              </a:rPr>
              <a:t>Turner: precise and  efficient</a:t>
            </a:r>
            <a:endParaRPr lang="en-US" sz="2800">
              <a:solidFill>
                <a:srgbClr val="00B050"/>
              </a:solidFill>
              <a:ea typeface="宋体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FDA25FC-4332-4E8E-A6B1-3B169EF9A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73822"/>
              </p:ext>
            </p:extLst>
          </p:nvPr>
        </p:nvGraphicFramePr>
        <p:xfrm>
          <a:off x="-520158" y="2079746"/>
          <a:ext cx="5056982" cy="27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7ACC0B4-3A5B-4772-BD27-F90E5AD56516}"/>
              </a:ext>
            </a:extLst>
          </p:cNvPr>
          <p:cNvSpPr txBox="1"/>
          <p:nvPr/>
        </p:nvSpPr>
        <p:spPr>
          <a:xfrm>
            <a:off x="1028488" y="3128902"/>
            <a:ext cx="737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CADB3E-843C-434C-BFD8-E299854C4315}"/>
              </a:ext>
            </a:extLst>
          </p:cNvPr>
          <p:cNvSpPr txBox="1"/>
          <p:nvPr/>
        </p:nvSpPr>
        <p:spPr>
          <a:xfrm>
            <a:off x="2226565" y="3765162"/>
            <a:ext cx="6639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C.I.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DBB0512C-42E8-4F1F-9573-261AEE4CF54E}"/>
              </a:ext>
            </a:extLst>
          </p:cNvPr>
          <p:cNvSpPr/>
          <p:nvPr/>
        </p:nvSpPr>
        <p:spPr>
          <a:xfrm rot="4072675">
            <a:off x="715242" y="2176511"/>
            <a:ext cx="2586182" cy="2586182"/>
          </a:xfrm>
          <a:prstGeom prst="pie">
            <a:avLst/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B9D18E-AF3B-4ECF-85F2-F0AFE48D0556}"/>
              </a:ext>
            </a:extLst>
          </p:cNvPr>
          <p:cNvSpPr txBox="1"/>
          <p:nvPr/>
        </p:nvSpPr>
        <p:spPr>
          <a:xfrm>
            <a:off x="717090" y="4704954"/>
            <a:ext cx="30616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Eagle: precise but less efficient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80A204F-ADA4-4F3C-B81E-6223665554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861299"/>
              </p:ext>
            </p:extLst>
          </p:nvPr>
        </p:nvGraphicFramePr>
        <p:xfrm>
          <a:off x="7146021" y="2070318"/>
          <a:ext cx="5056982" cy="2779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F5C2C9C-DA08-4BA6-8204-AC11313AB036}"/>
              </a:ext>
            </a:extLst>
          </p:cNvPr>
          <p:cNvSpPr txBox="1"/>
          <p:nvPr/>
        </p:nvSpPr>
        <p:spPr>
          <a:xfrm>
            <a:off x="8694667" y="3128902"/>
            <a:ext cx="7377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1C3827-B7CF-4E40-B598-12AF4C15430C}"/>
              </a:ext>
            </a:extLst>
          </p:cNvPr>
          <p:cNvSpPr txBox="1"/>
          <p:nvPr/>
        </p:nvSpPr>
        <p:spPr>
          <a:xfrm>
            <a:off x="9892744" y="3765162"/>
            <a:ext cx="6639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C.I.</a:t>
            </a:r>
          </a:p>
        </p:txBody>
      </p:sp>
      <p:sp>
        <p:nvSpPr>
          <p:cNvPr id="21" name="Partial Circle 20">
            <a:extLst>
              <a:ext uri="{FF2B5EF4-FFF2-40B4-BE49-F238E27FC236}">
                <a16:creationId xmlns:a16="http://schemas.microsoft.com/office/drawing/2014/main" id="{2BCAF02E-4B2A-489F-8EA4-74ADD5C6FDA1}"/>
              </a:ext>
            </a:extLst>
          </p:cNvPr>
          <p:cNvSpPr/>
          <p:nvPr/>
        </p:nvSpPr>
        <p:spPr>
          <a:xfrm rot="10422956">
            <a:off x="8381421" y="2176511"/>
            <a:ext cx="2586182" cy="2586182"/>
          </a:xfrm>
          <a:prstGeom prst="pie">
            <a:avLst>
              <a:gd name="adj1" fmla="val 0"/>
              <a:gd name="adj2" fmla="val 9602818"/>
            </a:avLst>
          </a:prstGeom>
          <a:noFill/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7E1E4-8542-4E84-9204-2866F3CC5449}"/>
              </a:ext>
            </a:extLst>
          </p:cNvPr>
          <p:cNvSpPr txBox="1"/>
          <p:nvPr/>
        </p:nvSpPr>
        <p:spPr>
          <a:xfrm>
            <a:off x="8212669" y="4718321"/>
            <a:ext cx="32177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Zipper: efficient but less precise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2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Solution: Turner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Stage 1: </a:t>
            </a:r>
            <a:r>
              <a:rPr lang="en-US">
                <a:solidFill>
                  <a:srgbClr val="FF0000"/>
                </a:solidFill>
              </a:rPr>
              <a:t>Object Containment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Stage 2: </a:t>
            </a:r>
            <a:r>
              <a:rPr lang="en-US">
                <a:solidFill>
                  <a:srgbClr val="FF0000"/>
                </a:solidFill>
              </a:rPr>
              <a:t>Object Reachability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3BFBE-CE6A-4C98-8D21-E82D469B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</p:spTree>
    <p:extLst>
      <p:ext uri="{BB962C8B-B14F-4D97-AF65-F5344CB8AC3E}">
        <p14:creationId xmlns:p14="http://schemas.microsoft.com/office/powerpoint/2010/main" val="3552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CFAB-BC99-4AC3-8F5C-41004B2D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Solution: Turner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83D42-173D-4803-BB8A-BB4EA88E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A2693-EC8E-4D6C-A71A-DDFF449C5A36}"/>
              </a:ext>
            </a:extLst>
          </p:cNvPr>
          <p:cNvSpPr txBox="1"/>
          <p:nvPr/>
        </p:nvSpPr>
        <p:spPr>
          <a:xfrm>
            <a:off x="1328603" y="2256458"/>
            <a:ext cx="4077898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1. class</a:t>
            </a:r>
            <a:r>
              <a:rPr lang="en-US"/>
              <a:t> Integer { </a:t>
            </a:r>
            <a:r>
              <a:rPr lang="en-US">
                <a:solidFill>
                  <a:srgbClr val="881255"/>
                </a:solidFill>
              </a:rPr>
              <a:t>int</a:t>
            </a:r>
            <a:r>
              <a:rPr lang="en-US"/>
              <a:t> v; }</a:t>
            </a:r>
          </a:p>
          <a:p>
            <a:r>
              <a:rPr lang="en-US">
                <a:solidFill>
                  <a:srgbClr val="881255"/>
                </a:solidFill>
              </a:rPr>
              <a:t>2. class</a:t>
            </a:r>
            <a:r>
              <a:rPr lang="en-US"/>
              <a:t> </a:t>
            </a:r>
            <a:r>
              <a:rPr lang="en-US" err="1"/>
              <a:t>ArrayList</a:t>
            </a:r>
            <a:r>
              <a:rPr lang="en-US"/>
              <a:t> { </a:t>
            </a:r>
          </a:p>
          <a:p>
            <a:r>
              <a:rPr lang="en-US">
                <a:solidFill>
                  <a:srgbClr val="881255"/>
                </a:solidFill>
              </a:rPr>
              <a:t>3.     Object</a:t>
            </a:r>
            <a:r>
              <a:rPr lang="en-US"/>
              <a:t>[] d;</a:t>
            </a:r>
          </a:p>
          <a:p>
            <a:r>
              <a:rPr lang="en-US"/>
              <a:t>4.     </a:t>
            </a:r>
            <a:r>
              <a:rPr lang="en-US" err="1"/>
              <a:t>ArrayList</a:t>
            </a:r>
            <a:r>
              <a:rPr lang="en-US"/>
              <a:t>() {</a:t>
            </a:r>
          </a:p>
          <a:p>
            <a:r>
              <a:rPr lang="en-US"/>
              <a:t>5.         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[] t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[10]; </a:t>
            </a:r>
            <a:r>
              <a:rPr lang="en-US">
                <a:solidFill>
                  <a:srgbClr val="2AA274"/>
                </a:solidFill>
              </a:rPr>
              <a:t>// O[] </a:t>
            </a:r>
            <a:endParaRPr lang="en-US"/>
          </a:p>
          <a:p>
            <a:r>
              <a:rPr lang="en-US"/>
              <a:t>6.         </a:t>
            </a:r>
            <a:r>
              <a:rPr lang="en-US" err="1">
                <a:solidFill>
                  <a:srgbClr val="881255"/>
                </a:solidFill>
              </a:rPr>
              <a:t>this</a:t>
            </a:r>
            <a:r>
              <a:rPr lang="en-US" err="1"/>
              <a:t>.d</a:t>
            </a:r>
            <a:r>
              <a:rPr lang="en-US"/>
              <a:t> = t;</a:t>
            </a:r>
          </a:p>
          <a:p>
            <a:r>
              <a:rPr lang="en-US"/>
              <a:t>7. }}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91B1B-4BD8-49BF-9CEA-7627BF7B7A14}"/>
              </a:ext>
            </a:extLst>
          </p:cNvPr>
          <p:cNvSpPr txBox="1"/>
          <p:nvPr/>
        </p:nvSpPr>
        <p:spPr>
          <a:xfrm>
            <a:off x="6400800" y="2256458"/>
            <a:ext cx="4180632" cy="3416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 7. class</a:t>
            </a:r>
            <a:r>
              <a:rPr lang="en-US"/>
              <a:t> Client {</a:t>
            </a:r>
          </a:p>
          <a:p>
            <a:r>
              <a:rPr lang="en-US"/>
              <a:t> 8.     </a:t>
            </a:r>
            <a:r>
              <a:rPr lang="en-US">
                <a:solidFill>
                  <a:srgbClr val="881255"/>
                </a:solidFill>
              </a:rPr>
              <a:t>void</a:t>
            </a:r>
            <a:r>
              <a:rPr lang="en-US"/>
              <a:t> foo(Integer p) {</a:t>
            </a:r>
          </a:p>
          <a:p>
            <a:r>
              <a:rPr lang="en-US"/>
              <a:t> 9.           </a:t>
            </a:r>
            <a:r>
              <a:rPr lang="en-US" err="1"/>
              <a:t>ArrayList</a:t>
            </a:r>
            <a:r>
              <a:rPr lang="en-US"/>
              <a:t> a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</a:t>
            </a:r>
            <a:r>
              <a:rPr lang="en-US" err="1"/>
              <a:t>ArrayList</a:t>
            </a:r>
            <a:r>
              <a:rPr lang="en-US"/>
              <a:t>(); </a:t>
            </a:r>
            <a:r>
              <a:rPr lang="en-US">
                <a:solidFill>
                  <a:srgbClr val="2AA274"/>
                </a:solidFill>
              </a:rPr>
              <a:t>// AL</a:t>
            </a:r>
          </a:p>
          <a:p>
            <a:r>
              <a:rPr lang="en-US"/>
              <a:t>10.          </a:t>
            </a:r>
            <a:r>
              <a:rPr lang="en-US" err="1"/>
              <a:t>a.d</a:t>
            </a:r>
            <a:r>
              <a:rPr lang="en-US"/>
              <a:t>[0] = p; </a:t>
            </a:r>
          </a:p>
          <a:p>
            <a:r>
              <a:rPr lang="en-US"/>
              <a:t>11.          …</a:t>
            </a:r>
            <a:endParaRPr lang="en-US">
              <a:cs typeface="Calibri"/>
            </a:endParaRPr>
          </a:p>
          <a:p>
            <a:r>
              <a:rPr lang="en-US"/>
              <a:t>12.          print(</a:t>
            </a:r>
            <a:r>
              <a:rPr lang="en-US" err="1"/>
              <a:t>a.d</a:t>
            </a:r>
            <a:r>
              <a:rPr lang="en-US"/>
              <a:t>[0]);</a:t>
            </a:r>
          </a:p>
          <a:p>
            <a:r>
              <a:rPr lang="en-US"/>
              <a:t>13.    }</a:t>
            </a:r>
            <a:endParaRPr lang="en-US">
              <a:cs typeface="Calibri"/>
            </a:endParaRPr>
          </a:p>
          <a:p>
            <a:r>
              <a:rPr lang="en-US"/>
              <a:t>14.    </a:t>
            </a:r>
            <a:r>
              <a:rPr lang="en-US">
                <a:solidFill>
                  <a:srgbClr val="881255"/>
                </a:solidFill>
              </a:rPr>
              <a:t>static void </a:t>
            </a:r>
            <a:r>
              <a:rPr lang="en-US"/>
              <a:t>main() {</a:t>
            </a:r>
          </a:p>
          <a:p>
            <a:r>
              <a:rPr lang="en-US"/>
              <a:t>15.         Client c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Client(); </a:t>
            </a:r>
            <a:r>
              <a:rPr lang="en-US">
                <a:solidFill>
                  <a:srgbClr val="2AA274"/>
                </a:solidFill>
              </a:rPr>
              <a:t>// C</a:t>
            </a:r>
          </a:p>
          <a:p>
            <a:r>
              <a:rPr lang="en-US"/>
              <a:t>16.        Integer t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Integer(1000); </a:t>
            </a:r>
            <a:r>
              <a:rPr lang="en-US">
                <a:solidFill>
                  <a:srgbClr val="2AA274"/>
                </a:solidFill>
              </a:rPr>
              <a:t>// I</a:t>
            </a:r>
          </a:p>
          <a:p>
            <a:r>
              <a:rPr lang="en-US"/>
              <a:t>17.        </a:t>
            </a:r>
            <a:r>
              <a:rPr lang="en-US" err="1"/>
              <a:t>c.foo</a:t>
            </a:r>
            <a:r>
              <a:rPr lang="en-US"/>
              <a:t>(t);</a:t>
            </a:r>
          </a:p>
          <a:p>
            <a:r>
              <a:rPr lang="en-US"/>
              <a:t>18. }}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38A69-1720-4A38-8854-812BAD39B389}"/>
              </a:ext>
            </a:extLst>
          </p:cNvPr>
          <p:cNvSpPr txBox="1"/>
          <p:nvPr/>
        </p:nvSpPr>
        <p:spPr>
          <a:xfrm>
            <a:off x="1246912" y="1424617"/>
            <a:ext cx="3443891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A motivating example: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CAA5-9AE6-4798-80CA-3AEDB51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Turner: Object Containment Analysis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EB68A-6024-4969-95C1-1C7ECF6F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ADE474-EE27-4678-881D-F798B7FDC096}"/>
              </a:ext>
            </a:extLst>
          </p:cNvPr>
          <p:cNvSpPr/>
          <p:nvPr/>
        </p:nvSpPr>
        <p:spPr>
          <a:xfrm>
            <a:off x="3777673" y="2957652"/>
            <a:ext cx="1052945" cy="33020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9F4FC7-170A-489D-92BA-5FCC40CE5D21}"/>
              </a:ext>
            </a:extLst>
          </p:cNvPr>
          <p:cNvGrpSpPr/>
          <p:nvPr/>
        </p:nvGrpSpPr>
        <p:grpSpPr>
          <a:xfrm>
            <a:off x="5624945" y="1700207"/>
            <a:ext cx="424875" cy="457201"/>
            <a:chOff x="6095999" y="2133599"/>
            <a:chExt cx="424875" cy="4572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D28236-21BF-4476-AC14-8C0A50FCE5E2}"/>
                </a:ext>
              </a:extLst>
            </p:cNvPr>
            <p:cNvSpPr/>
            <p:nvPr/>
          </p:nvSpPr>
          <p:spPr>
            <a:xfrm>
              <a:off x="6095999" y="2133599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2FD4A-88AD-42DC-A21E-71665B08E038}"/>
                </a:ext>
              </a:extLst>
            </p:cNvPr>
            <p:cNvSpPr txBox="1"/>
            <p:nvPr/>
          </p:nvSpPr>
          <p:spPr>
            <a:xfrm>
              <a:off x="6105237" y="2188905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AL</a:t>
              </a:r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0C34D2-F817-4B05-B503-10CA80DC348C}"/>
              </a:ext>
            </a:extLst>
          </p:cNvPr>
          <p:cNvGrpSpPr/>
          <p:nvPr/>
        </p:nvGrpSpPr>
        <p:grpSpPr>
          <a:xfrm>
            <a:off x="5107708" y="2794644"/>
            <a:ext cx="424875" cy="457201"/>
            <a:chOff x="6248399" y="3292762"/>
            <a:chExt cx="424875" cy="4572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C16EA8-2272-4B95-9E39-6B749BBC355C}"/>
                </a:ext>
              </a:extLst>
            </p:cNvPr>
            <p:cNvSpPr/>
            <p:nvPr/>
          </p:nvSpPr>
          <p:spPr>
            <a:xfrm>
              <a:off x="6248399" y="3292762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89B0D-857F-40C8-B50D-A73A1722AB5F}"/>
                </a:ext>
              </a:extLst>
            </p:cNvPr>
            <p:cNvSpPr txBox="1"/>
            <p:nvPr/>
          </p:nvSpPr>
          <p:spPr>
            <a:xfrm>
              <a:off x="6257637" y="3348068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O[]</a:t>
              </a:r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725D70-608A-44A4-8E97-FF57DFFB82D8}"/>
              </a:ext>
            </a:extLst>
          </p:cNvPr>
          <p:cNvGrpSpPr/>
          <p:nvPr/>
        </p:nvGrpSpPr>
        <p:grpSpPr>
          <a:xfrm>
            <a:off x="5615707" y="4098051"/>
            <a:ext cx="424875" cy="457201"/>
            <a:chOff x="6400799" y="4535052"/>
            <a:chExt cx="424875" cy="4572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173F8D-84ED-42F7-A286-A0BAC19F2F1F}"/>
                </a:ext>
              </a:extLst>
            </p:cNvPr>
            <p:cNvSpPr/>
            <p:nvPr/>
          </p:nvSpPr>
          <p:spPr>
            <a:xfrm>
              <a:off x="6400799" y="4535052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470831-BD05-434A-B3D9-0D969DAD3BA5}"/>
                </a:ext>
              </a:extLst>
            </p:cNvPr>
            <p:cNvSpPr txBox="1"/>
            <p:nvPr/>
          </p:nvSpPr>
          <p:spPr>
            <a:xfrm>
              <a:off x="6410037" y="4590358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I</a:t>
              </a:r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0F04F5-A2A7-4BAF-811A-B964D6EFFC72}"/>
              </a:ext>
            </a:extLst>
          </p:cNvPr>
          <p:cNvGrpSpPr/>
          <p:nvPr/>
        </p:nvGrpSpPr>
        <p:grpSpPr>
          <a:xfrm>
            <a:off x="7012986" y="3409651"/>
            <a:ext cx="424875" cy="457201"/>
            <a:chOff x="8086435" y="4687452"/>
            <a:chExt cx="424875" cy="4572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041EE6-5885-4390-8240-3E8A5ECFCF6E}"/>
                </a:ext>
              </a:extLst>
            </p:cNvPr>
            <p:cNvSpPr/>
            <p:nvPr/>
          </p:nvSpPr>
          <p:spPr>
            <a:xfrm>
              <a:off x="8086435" y="4687452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B9F214-F40C-4477-BD2F-457F945B033C}"/>
                </a:ext>
              </a:extLst>
            </p:cNvPr>
            <p:cNvSpPr txBox="1"/>
            <p:nvPr/>
          </p:nvSpPr>
          <p:spPr>
            <a:xfrm>
              <a:off x="8095673" y="4742758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C</a:t>
              </a:r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D6418-F612-45E4-AC5E-EE019F003D98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5462476" y="2157408"/>
            <a:ext cx="370288" cy="70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09EB3-579C-4183-A188-5786A8F9913E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5315527" y="3251845"/>
            <a:ext cx="507999" cy="846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87D9EB-9DF5-4821-BED7-6C1FD6305FE0}"/>
              </a:ext>
            </a:extLst>
          </p:cNvPr>
          <p:cNvSpPr txBox="1"/>
          <p:nvPr/>
        </p:nvSpPr>
        <p:spPr>
          <a:xfrm>
            <a:off x="4839856" y="3497520"/>
            <a:ext cx="554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err="1"/>
              <a:t>arr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C59F67-F135-4BFE-AF7F-A97D0EAC60F8}"/>
              </a:ext>
            </a:extLst>
          </p:cNvPr>
          <p:cNvSpPr txBox="1"/>
          <p:nvPr/>
        </p:nvSpPr>
        <p:spPr>
          <a:xfrm>
            <a:off x="5177817" y="2234943"/>
            <a:ext cx="554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F6965-70DE-438A-B254-B250C6600568}"/>
              </a:ext>
            </a:extLst>
          </p:cNvPr>
          <p:cNvSpPr txBox="1"/>
          <p:nvPr/>
        </p:nvSpPr>
        <p:spPr>
          <a:xfrm>
            <a:off x="5116948" y="4927104"/>
            <a:ext cx="27056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Object Containment Graph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93266-E1DE-487F-BF00-3225770005C7}"/>
              </a:ext>
            </a:extLst>
          </p:cNvPr>
          <p:cNvSpPr txBox="1"/>
          <p:nvPr/>
        </p:nvSpPr>
        <p:spPr>
          <a:xfrm>
            <a:off x="662985" y="1822919"/>
            <a:ext cx="2821157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r>
              <a:rPr lang="en-US" sz="1200">
                <a:solidFill>
                  <a:srgbClr val="881255"/>
                </a:solidFill>
              </a:rPr>
              <a:t>1. class</a:t>
            </a:r>
            <a:r>
              <a:rPr lang="en-US" sz="1200"/>
              <a:t> Integer { </a:t>
            </a:r>
            <a:r>
              <a:rPr lang="en-US" sz="1200">
                <a:solidFill>
                  <a:srgbClr val="881255"/>
                </a:solidFill>
              </a:rPr>
              <a:t>int</a:t>
            </a:r>
            <a:r>
              <a:rPr lang="en-US" sz="1200"/>
              <a:t> v; }</a:t>
            </a:r>
          </a:p>
          <a:p>
            <a:r>
              <a:rPr lang="en-US" sz="1200">
                <a:solidFill>
                  <a:srgbClr val="881255"/>
                </a:solidFill>
              </a:rPr>
              <a:t>2. class</a:t>
            </a:r>
            <a:r>
              <a:rPr lang="en-US" sz="1200"/>
              <a:t> </a:t>
            </a:r>
            <a:r>
              <a:rPr lang="en-US" sz="1200" err="1"/>
              <a:t>ArrayList</a:t>
            </a:r>
            <a:r>
              <a:rPr lang="en-US" sz="1200"/>
              <a:t> { </a:t>
            </a:r>
          </a:p>
          <a:p>
            <a:r>
              <a:rPr lang="en-US" sz="1200">
                <a:solidFill>
                  <a:srgbClr val="881255"/>
                </a:solidFill>
              </a:rPr>
              <a:t>3.     Object</a:t>
            </a:r>
            <a:r>
              <a:rPr lang="en-US" sz="1200"/>
              <a:t>[] d;</a:t>
            </a:r>
          </a:p>
          <a:p>
            <a:r>
              <a:rPr lang="en-US" sz="1200"/>
              <a:t>4.     </a:t>
            </a:r>
            <a:r>
              <a:rPr lang="en-US" sz="1200" err="1"/>
              <a:t>ArrayList</a:t>
            </a:r>
            <a:r>
              <a:rPr lang="en-US" sz="1200"/>
              <a:t>() {</a:t>
            </a:r>
          </a:p>
          <a:p>
            <a:r>
              <a:rPr lang="en-US" sz="1200"/>
              <a:t>5.         </a:t>
            </a:r>
            <a:r>
              <a:rPr lang="en-US" sz="1200">
                <a:solidFill>
                  <a:srgbClr val="881255"/>
                </a:solidFill>
              </a:rPr>
              <a:t>Object</a:t>
            </a:r>
            <a:r>
              <a:rPr lang="en-US" sz="1200"/>
              <a:t>[] t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</a:t>
            </a:r>
            <a:r>
              <a:rPr lang="en-US" sz="1200">
                <a:solidFill>
                  <a:srgbClr val="881255"/>
                </a:solidFill>
              </a:rPr>
              <a:t>Object</a:t>
            </a:r>
            <a:r>
              <a:rPr lang="en-US" sz="1200"/>
              <a:t>[10]; </a:t>
            </a:r>
            <a:r>
              <a:rPr lang="en-US" sz="1200">
                <a:solidFill>
                  <a:srgbClr val="2AA274"/>
                </a:solidFill>
              </a:rPr>
              <a:t>// O[] </a:t>
            </a:r>
            <a:endParaRPr lang="en-US" sz="1200"/>
          </a:p>
          <a:p>
            <a:r>
              <a:rPr lang="en-US" sz="1200"/>
              <a:t>6.         </a:t>
            </a:r>
            <a:r>
              <a:rPr lang="en-US" sz="1200" err="1">
                <a:solidFill>
                  <a:srgbClr val="881255"/>
                </a:solidFill>
              </a:rPr>
              <a:t>this</a:t>
            </a:r>
            <a:r>
              <a:rPr lang="en-US" sz="1200" err="1"/>
              <a:t>.d</a:t>
            </a:r>
            <a:r>
              <a:rPr lang="en-US" sz="1200"/>
              <a:t> = t;</a:t>
            </a:r>
          </a:p>
          <a:p>
            <a:r>
              <a:rPr lang="en-US" sz="1200"/>
              <a:t>7. }}</a:t>
            </a:r>
            <a:endParaRPr lang="en-US" sz="120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89C18-E1C1-478C-B9B8-11C7D3AEB1E0}"/>
              </a:ext>
            </a:extLst>
          </p:cNvPr>
          <p:cNvSpPr txBox="1"/>
          <p:nvPr/>
        </p:nvSpPr>
        <p:spPr>
          <a:xfrm>
            <a:off x="662985" y="3483531"/>
            <a:ext cx="2888676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r>
              <a:rPr lang="en-US" sz="1200">
                <a:solidFill>
                  <a:srgbClr val="881255"/>
                </a:solidFill>
              </a:rPr>
              <a:t>  8. class</a:t>
            </a:r>
            <a:r>
              <a:rPr lang="en-US" sz="1200"/>
              <a:t> Client {</a:t>
            </a:r>
          </a:p>
          <a:p>
            <a:r>
              <a:rPr lang="en-US" sz="1200"/>
              <a:t>  9.     </a:t>
            </a:r>
            <a:r>
              <a:rPr lang="en-US" sz="1200">
                <a:solidFill>
                  <a:srgbClr val="881255"/>
                </a:solidFill>
              </a:rPr>
              <a:t>void</a:t>
            </a:r>
            <a:r>
              <a:rPr lang="en-US" sz="1200"/>
              <a:t> foo(Integer p) {</a:t>
            </a:r>
          </a:p>
          <a:p>
            <a:r>
              <a:rPr lang="en-US" sz="1200"/>
              <a:t>10.           </a:t>
            </a:r>
            <a:r>
              <a:rPr lang="en-US" sz="1200" err="1"/>
              <a:t>ArrayList</a:t>
            </a:r>
            <a:r>
              <a:rPr lang="en-US" sz="1200"/>
              <a:t> a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</a:t>
            </a:r>
            <a:r>
              <a:rPr lang="en-US" sz="1200" err="1"/>
              <a:t>ArrayList</a:t>
            </a:r>
            <a:r>
              <a:rPr lang="en-US" sz="1200"/>
              <a:t>(); </a:t>
            </a:r>
            <a:r>
              <a:rPr lang="en-US" sz="1200">
                <a:solidFill>
                  <a:srgbClr val="2AA274"/>
                </a:solidFill>
              </a:rPr>
              <a:t>// AL</a:t>
            </a:r>
            <a:endParaRPr lang="en-US"/>
          </a:p>
          <a:p>
            <a:r>
              <a:rPr lang="en-US" sz="1200"/>
              <a:t>11.           </a:t>
            </a:r>
            <a:r>
              <a:rPr lang="en-US" sz="1200" err="1"/>
              <a:t>a.d</a:t>
            </a:r>
            <a:r>
              <a:rPr lang="en-US" sz="1200"/>
              <a:t>[0] = p; </a:t>
            </a:r>
          </a:p>
          <a:p>
            <a:r>
              <a:rPr lang="en-US" sz="1200"/>
              <a:t>12.          …</a:t>
            </a:r>
            <a:endParaRPr lang="en-US" sz="1200">
              <a:cs typeface="Calibri"/>
            </a:endParaRPr>
          </a:p>
          <a:p>
            <a:r>
              <a:rPr lang="en-US" sz="1200"/>
              <a:t>13.          print(</a:t>
            </a:r>
            <a:r>
              <a:rPr lang="en-US" sz="1200" err="1"/>
              <a:t>a.d</a:t>
            </a:r>
            <a:r>
              <a:rPr lang="en-US" sz="1200"/>
              <a:t>[0]);</a:t>
            </a:r>
          </a:p>
          <a:p>
            <a:r>
              <a:rPr lang="en-US" sz="1200"/>
              <a:t>14.   }</a:t>
            </a:r>
            <a:endParaRPr lang="en-US" sz="1200">
              <a:cs typeface="Calibri"/>
            </a:endParaRPr>
          </a:p>
          <a:p>
            <a:r>
              <a:rPr lang="en-US" sz="1200"/>
              <a:t>15.    </a:t>
            </a:r>
            <a:r>
              <a:rPr lang="en-US" sz="1200">
                <a:solidFill>
                  <a:srgbClr val="881255"/>
                </a:solidFill>
              </a:rPr>
              <a:t>static void </a:t>
            </a:r>
            <a:r>
              <a:rPr lang="en-US" sz="1200"/>
              <a:t>main() {</a:t>
            </a:r>
          </a:p>
          <a:p>
            <a:r>
              <a:rPr lang="en-US" sz="1200"/>
              <a:t>16.         Client c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Client(); </a:t>
            </a:r>
            <a:r>
              <a:rPr lang="en-US" sz="1200">
                <a:solidFill>
                  <a:srgbClr val="2AA274"/>
                </a:solidFill>
              </a:rPr>
              <a:t>// C</a:t>
            </a:r>
          </a:p>
          <a:p>
            <a:r>
              <a:rPr lang="en-US" sz="1200"/>
              <a:t>17.         Integer t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Integer(1000); </a:t>
            </a:r>
            <a:r>
              <a:rPr lang="en-US" sz="1200">
                <a:solidFill>
                  <a:srgbClr val="2AA274"/>
                </a:solidFill>
              </a:rPr>
              <a:t>// I</a:t>
            </a:r>
          </a:p>
          <a:p>
            <a:r>
              <a:rPr lang="en-US" sz="1200"/>
              <a:t>18.         </a:t>
            </a:r>
            <a:r>
              <a:rPr lang="en-US" sz="1200" err="1"/>
              <a:t>c.foo</a:t>
            </a:r>
            <a:r>
              <a:rPr lang="en-US" sz="1200"/>
              <a:t>(t);</a:t>
            </a:r>
          </a:p>
          <a:p>
            <a:r>
              <a:rPr lang="en-US" sz="1200"/>
              <a:t>19. }}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CAA5-9AE6-4798-80CA-3AEDB51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Turner: Object Containment Analysis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EB68A-6024-4969-95C1-1C7ECF6F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ADE474-EE27-4678-881D-F798B7FDC096}"/>
              </a:ext>
            </a:extLst>
          </p:cNvPr>
          <p:cNvSpPr/>
          <p:nvPr/>
        </p:nvSpPr>
        <p:spPr>
          <a:xfrm>
            <a:off x="3777673" y="2957652"/>
            <a:ext cx="1052945" cy="33020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9F4FC7-170A-489D-92BA-5FCC40CE5D21}"/>
              </a:ext>
            </a:extLst>
          </p:cNvPr>
          <p:cNvGrpSpPr/>
          <p:nvPr/>
        </p:nvGrpSpPr>
        <p:grpSpPr>
          <a:xfrm>
            <a:off x="5624945" y="1700207"/>
            <a:ext cx="424875" cy="457201"/>
            <a:chOff x="6095999" y="2133599"/>
            <a:chExt cx="424875" cy="4572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D28236-21BF-4476-AC14-8C0A50FCE5E2}"/>
                </a:ext>
              </a:extLst>
            </p:cNvPr>
            <p:cNvSpPr/>
            <p:nvPr/>
          </p:nvSpPr>
          <p:spPr>
            <a:xfrm>
              <a:off x="6095999" y="2133599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2FD4A-88AD-42DC-A21E-71665B08E038}"/>
                </a:ext>
              </a:extLst>
            </p:cNvPr>
            <p:cNvSpPr txBox="1"/>
            <p:nvPr/>
          </p:nvSpPr>
          <p:spPr>
            <a:xfrm>
              <a:off x="6105237" y="2188905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AL</a:t>
              </a:r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0C34D2-F817-4B05-B503-10CA80DC348C}"/>
              </a:ext>
            </a:extLst>
          </p:cNvPr>
          <p:cNvGrpSpPr/>
          <p:nvPr/>
        </p:nvGrpSpPr>
        <p:grpSpPr>
          <a:xfrm>
            <a:off x="5107708" y="2794644"/>
            <a:ext cx="424875" cy="457201"/>
            <a:chOff x="6248399" y="3292762"/>
            <a:chExt cx="424875" cy="4572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C16EA8-2272-4B95-9E39-6B749BBC355C}"/>
                </a:ext>
              </a:extLst>
            </p:cNvPr>
            <p:cNvSpPr/>
            <p:nvPr/>
          </p:nvSpPr>
          <p:spPr>
            <a:xfrm>
              <a:off x="6248399" y="3292762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89B0D-857F-40C8-B50D-A73A1722AB5F}"/>
                </a:ext>
              </a:extLst>
            </p:cNvPr>
            <p:cNvSpPr txBox="1"/>
            <p:nvPr/>
          </p:nvSpPr>
          <p:spPr>
            <a:xfrm>
              <a:off x="6257637" y="3348068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O[]</a:t>
              </a:r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725D70-608A-44A4-8E97-FF57DFFB82D8}"/>
              </a:ext>
            </a:extLst>
          </p:cNvPr>
          <p:cNvGrpSpPr/>
          <p:nvPr/>
        </p:nvGrpSpPr>
        <p:grpSpPr>
          <a:xfrm>
            <a:off x="5615707" y="4098051"/>
            <a:ext cx="424875" cy="457201"/>
            <a:chOff x="6400799" y="4535052"/>
            <a:chExt cx="424875" cy="4572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173F8D-84ED-42F7-A286-A0BAC19F2F1F}"/>
                </a:ext>
              </a:extLst>
            </p:cNvPr>
            <p:cNvSpPr/>
            <p:nvPr/>
          </p:nvSpPr>
          <p:spPr>
            <a:xfrm>
              <a:off x="6400799" y="4535052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470831-BD05-434A-B3D9-0D969DAD3BA5}"/>
                </a:ext>
              </a:extLst>
            </p:cNvPr>
            <p:cNvSpPr txBox="1"/>
            <p:nvPr/>
          </p:nvSpPr>
          <p:spPr>
            <a:xfrm>
              <a:off x="6410037" y="4590358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I</a:t>
              </a:r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0F04F5-A2A7-4BAF-811A-B964D6EFFC72}"/>
              </a:ext>
            </a:extLst>
          </p:cNvPr>
          <p:cNvGrpSpPr/>
          <p:nvPr/>
        </p:nvGrpSpPr>
        <p:grpSpPr>
          <a:xfrm>
            <a:off x="7012986" y="3409651"/>
            <a:ext cx="424875" cy="457201"/>
            <a:chOff x="8086435" y="4687452"/>
            <a:chExt cx="424875" cy="4572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041EE6-5885-4390-8240-3E8A5ECFCF6E}"/>
                </a:ext>
              </a:extLst>
            </p:cNvPr>
            <p:cNvSpPr/>
            <p:nvPr/>
          </p:nvSpPr>
          <p:spPr>
            <a:xfrm>
              <a:off x="8086435" y="4687452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B9F214-F40C-4477-BD2F-457F945B033C}"/>
                </a:ext>
              </a:extLst>
            </p:cNvPr>
            <p:cNvSpPr txBox="1"/>
            <p:nvPr/>
          </p:nvSpPr>
          <p:spPr>
            <a:xfrm>
              <a:off x="8095673" y="4742758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C</a:t>
              </a:r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D6418-F612-45E4-AC5E-EE019F003D98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5462476" y="2157408"/>
            <a:ext cx="370288" cy="70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09EB3-579C-4183-A188-5786A8F9913E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5315527" y="3251845"/>
            <a:ext cx="507999" cy="846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87D9EB-9DF5-4821-BED7-6C1FD6305FE0}"/>
              </a:ext>
            </a:extLst>
          </p:cNvPr>
          <p:cNvSpPr txBox="1"/>
          <p:nvPr/>
        </p:nvSpPr>
        <p:spPr>
          <a:xfrm>
            <a:off x="4839856" y="3497520"/>
            <a:ext cx="554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err="1"/>
              <a:t>arr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C59F67-F135-4BFE-AF7F-A97D0EAC60F8}"/>
              </a:ext>
            </a:extLst>
          </p:cNvPr>
          <p:cNvSpPr txBox="1"/>
          <p:nvPr/>
        </p:nvSpPr>
        <p:spPr>
          <a:xfrm>
            <a:off x="5177817" y="2234943"/>
            <a:ext cx="554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F6965-70DE-438A-B254-B250C6600568}"/>
              </a:ext>
            </a:extLst>
          </p:cNvPr>
          <p:cNvSpPr txBox="1"/>
          <p:nvPr/>
        </p:nvSpPr>
        <p:spPr>
          <a:xfrm>
            <a:off x="5116948" y="4927104"/>
            <a:ext cx="27056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Object Containment Graph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2DD6C8-52B4-498E-8933-B70B767404D2}"/>
              </a:ext>
            </a:extLst>
          </p:cNvPr>
          <p:cNvSpPr/>
          <p:nvPr/>
        </p:nvSpPr>
        <p:spPr>
          <a:xfrm rot="3217443">
            <a:off x="5140745" y="2480221"/>
            <a:ext cx="2791929" cy="63238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29EAB1-D838-4567-993E-689FE181A0AE}"/>
              </a:ext>
            </a:extLst>
          </p:cNvPr>
          <p:cNvSpPr/>
          <p:nvPr/>
        </p:nvSpPr>
        <p:spPr>
          <a:xfrm rot="19525669">
            <a:off x="5278018" y="3648787"/>
            <a:ext cx="2421204" cy="695486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12065-7182-4D6F-A95D-34280CE4E93D}"/>
              </a:ext>
            </a:extLst>
          </p:cNvPr>
          <p:cNvSpPr txBox="1"/>
          <p:nvPr/>
        </p:nvSpPr>
        <p:spPr>
          <a:xfrm>
            <a:off x="8321964" y="3788043"/>
            <a:ext cx="3488006" cy="107721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Bottom Container</a:t>
            </a:r>
            <a:endParaRPr lang="en-US"/>
          </a:p>
          <a:p>
            <a:r>
              <a:rPr lang="en-US"/>
              <a:t>Often encapsulating primitive data,</a:t>
            </a:r>
          </a:p>
          <a:p>
            <a:r>
              <a:rPr lang="en-US"/>
              <a:t>e.g., Long, Integer, String, etc.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9DA76-0F04-4CA1-AA86-2C4383B03EAE}"/>
              </a:ext>
            </a:extLst>
          </p:cNvPr>
          <p:cNvSpPr txBox="1"/>
          <p:nvPr/>
        </p:nvSpPr>
        <p:spPr>
          <a:xfrm>
            <a:off x="7895602" y="1528698"/>
            <a:ext cx="2214517" cy="80021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Top Container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/>
              <a:t>often used locally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AC520-98B6-4C16-82E2-B691F5E0D13C}"/>
              </a:ext>
            </a:extLst>
          </p:cNvPr>
          <p:cNvCxnSpPr/>
          <p:nvPr/>
        </p:nvCxnSpPr>
        <p:spPr>
          <a:xfrm flipH="1">
            <a:off x="6705600" y="1940179"/>
            <a:ext cx="1190002" cy="479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E103C1-EEC6-494B-9DB0-D8AF6859D32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012986" y="4153358"/>
            <a:ext cx="1308978" cy="17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23">
            <a:extLst>
              <a:ext uri="{FF2B5EF4-FFF2-40B4-BE49-F238E27FC236}">
                <a16:creationId xmlns:a16="http://schemas.microsoft.com/office/drawing/2014/main" id="{29AC8C60-0EA6-42C3-BEE8-0DCC388A1E79}"/>
              </a:ext>
            </a:extLst>
          </p:cNvPr>
          <p:cNvSpPr txBox="1"/>
          <p:nvPr/>
        </p:nvSpPr>
        <p:spPr>
          <a:xfrm>
            <a:off x="662985" y="1822919"/>
            <a:ext cx="2821157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r>
              <a:rPr lang="en-US" sz="1200">
                <a:solidFill>
                  <a:srgbClr val="881255"/>
                </a:solidFill>
              </a:rPr>
              <a:t>1. class</a:t>
            </a:r>
            <a:r>
              <a:rPr lang="en-US" sz="1200"/>
              <a:t> Integer { </a:t>
            </a:r>
            <a:r>
              <a:rPr lang="en-US" sz="1200">
                <a:solidFill>
                  <a:srgbClr val="881255"/>
                </a:solidFill>
              </a:rPr>
              <a:t>int</a:t>
            </a:r>
            <a:r>
              <a:rPr lang="en-US" sz="1200"/>
              <a:t> v; }</a:t>
            </a:r>
          </a:p>
          <a:p>
            <a:r>
              <a:rPr lang="en-US" sz="1200">
                <a:solidFill>
                  <a:srgbClr val="881255"/>
                </a:solidFill>
              </a:rPr>
              <a:t>2. class</a:t>
            </a:r>
            <a:r>
              <a:rPr lang="en-US" sz="1200"/>
              <a:t> </a:t>
            </a:r>
            <a:r>
              <a:rPr lang="en-US" sz="1200" err="1"/>
              <a:t>ArrayList</a:t>
            </a:r>
            <a:r>
              <a:rPr lang="en-US" sz="1200"/>
              <a:t> { </a:t>
            </a:r>
          </a:p>
          <a:p>
            <a:r>
              <a:rPr lang="en-US" sz="1200">
                <a:solidFill>
                  <a:srgbClr val="881255"/>
                </a:solidFill>
              </a:rPr>
              <a:t>3.     Object</a:t>
            </a:r>
            <a:r>
              <a:rPr lang="en-US" sz="1200"/>
              <a:t>[] d;</a:t>
            </a:r>
          </a:p>
          <a:p>
            <a:r>
              <a:rPr lang="en-US" sz="1200"/>
              <a:t>4.     </a:t>
            </a:r>
            <a:r>
              <a:rPr lang="en-US" sz="1200" err="1"/>
              <a:t>ArrayList</a:t>
            </a:r>
            <a:r>
              <a:rPr lang="en-US" sz="1200"/>
              <a:t>() {</a:t>
            </a:r>
          </a:p>
          <a:p>
            <a:r>
              <a:rPr lang="en-US" sz="1200"/>
              <a:t>5.         </a:t>
            </a:r>
            <a:r>
              <a:rPr lang="en-US" sz="1200">
                <a:solidFill>
                  <a:srgbClr val="881255"/>
                </a:solidFill>
              </a:rPr>
              <a:t>Object</a:t>
            </a:r>
            <a:r>
              <a:rPr lang="en-US" sz="1200"/>
              <a:t>[] t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</a:t>
            </a:r>
            <a:r>
              <a:rPr lang="en-US" sz="1200">
                <a:solidFill>
                  <a:srgbClr val="881255"/>
                </a:solidFill>
              </a:rPr>
              <a:t>Object</a:t>
            </a:r>
            <a:r>
              <a:rPr lang="en-US" sz="1200"/>
              <a:t>[10]; </a:t>
            </a:r>
            <a:r>
              <a:rPr lang="en-US" sz="1200">
                <a:solidFill>
                  <a:srgbClr val="2AA274"/>
                </a:solidFill>
              </a:rPr>
              <a:t>// O[] </a:t>
            </a:r>
            <a:endParaRPr lang="en-US" sz="1200"/>
          </a:p>
          <a:p>
            <a:r>
              <a:rPr lang="en-US" sz="1200"/>
              <a:t>6.         </a:t>
            </a:r>
            <a:r>
              <a:rPr lang="en-US" sz="1200" err="1">
                <a:solidFill>
                  <a:srgbClr val="881255"/>
                </a:solidFill>
              </a:rPr>
              <a:t>this</a:t>
            </a:r>
            <a:r>
              <a:rPr lang="en-US" sz="1200" err="1"/>
              <a:t>.d</a:t>
            </a:r>
            <a:r>
              <a:rPr lang="en-US" sz="1200"/>
              <a:t> = t;</a:t>
            </a:r>
          </a:p>
          <a:p>
            <a:r>
              <a:rPr lang="en-US" sz="1200"/>
              <a:t>7. }}</a:t>
            </a:r>
            <a:endParaRPr lang="en-US" sz="1200">
              <a:cs typeface="Calibri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376BFBB7-213E-49CE-ACD2-865D1C66EFD4}"/>
              </a:ext>
            </a:extLst>
          </p:cNvPr>
          <p:cNvSpPr txBox="1"/>
          <p:nvPr/>
        </p:nvSpPr>
        <p:spPr>
          <a:xfrm>
            <a:off x="662985" y="3483531"/>
            <a:ext cx="2888676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r>
              <a:rPr lang="en-US" sz="1200">
                <a:solidFill>
                  <a:srgbClr val="881255"/>
                </a:solidFill>
              </a:rPr>
              <a:t>  8. class</a:t>
            </a:r>
            <a:r>
              <a:rPr lang="en-US" sz="1200"/>
              <a:t> Client {</a:t>
            </a:r>
          </a:p>
          <a:p>
            <a:r>
              <a:rPr lang="en-US" sz="1200"/>
              <a:t>  9.     </a:t>
            </a:r>
            <a:r>
              <a:rPr lang="en-US" sz="1200">
                <a:solidFill>
                  <a:srgbClr val="881255"/>
                </a:solidFill>
              </a:rPr>
              <a:t>void</a:t>
            </a:r>
            <a:r>
              <a:rPr lang="en-US" sz="1200"/>
              <a:t> foo(Integer p) {</a:t>
            </a:r>
          </a:p>
          <a:p>
            <a:r>
              <a:rPr lang="en-US" sz="1200"/>
              <a:t>10.           </a:t>
            </a:r>
            <a:r>
              <a:rPr lang="en-US" sz="1200" err="1"/>
              <a:t>ArrayList</a:t>
            </a:r>
            <a:r>
              <a:rPr lang="en-US" sz="1200"/>
              <a:t> a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</a:t>
            </a:r>
            <a:r>
              <a:rPr lang="en-US" sz="1200" err="1"/>
              <a:t>ArrayList</a:t>
            </a:r>
            <a:r>
              <a:rPr lang="en-US" sz="1200"/>
              <a:t>(); </a:t>
            </a:r>
            <a:r>
              <a:rPr lang="en-US" sz="1200">
                <a:solidFill>
                  <a:srgbClr val="2AA274"/>
                </a:solidFill>
              </a:rPr>
              <a:t>// AL</a:t>
            </a:r>
            <a:endParaRPr lang="en-US"/>
          </a:p>
          <a:p>
            <a:r>
              <a:rPr lang="en-US" sz="1200"/>
              <a:t>11.           </a:t>
            </a:r>
            <a:r>
              <a:rPr lang="en-US" sz="1200" err="1"/>
              <a:t>a.d</a:t>
            </a:r>
            <a:r>
              <a:rPr lang="en-US" sz="1200"/>
              <a:t>[0] = p; </a:t>
            </a:r>
          </a:p>
          <a:p>
            <a:r>
              <a:rPr lang="en-US" sz="1200"/>
              <a:t>12.          …</a:t>
            </a:r>
            <a:endParaRPr lang="en-US" sz="1200">
              <a:cs typeface="Calibri"/>
            </a:endParaRPr>
          </a:p>
          <a:p>
            <a:r>
              <a:rPr lang="en-US" sz="1200"/>
              <a:t>13.          print(</a:t>
            </a:r>
            <a:r>
              <a:rPr lang="en-US" sz="1200" err="1"/>
              <a:t>a.d</a:t>
            </a:r>
            <a:r>
              <a:rPr lang="en-US" sz="1200"/>
              <a:t>[0]);</a:t>
            </a:r>
          </a:p>
          <a:p>
            <a:r>
              <a:rPr lang="en-US" sz="1200"/>
              <a:t>14.   }</a:t>
            </a:r>
            <a:endParaRPr lang="en-US" sz="1200">
              <a:cs typeface="Calibri"/>
            </a:endParaRPr>
          </a:p>
          <a:p>
            <a:r>
              <a:rPr lang="en-US" sz="1200"/>
              <a:t>15.    </a:t>
            </a:r>
            <a:r>
              <a:rPr lang="en-US" sz="1200">
                <a:solidFill>
                  <a:srgbClr val="881255"/>
                </a:solidFill>
              </a:rPr>
              <a:t>static void </a:t>
            </a:r>
            <a:r>
              <a:rPr lang="en-US" sz="1200"/>
              <a:t>main() {</a:t>
            </a:r>
          </a:p>
          <a:p>
            <a:r>
              <a:rPr lang="en-US" sz="1200"/>
              <a:t>16.         Client c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Client(); </a:t>
            </a:r>
            <a:r>
              <a:rPr lang="en-US" sz="1200">
                <a:solidFill>
                  <a:srgbClr val="2AA274"/>
                </a:solidFill>
              </a:rPr>
              <a:t>// C</a:t>
            </a:r>
          </a:p>
          <a:p>
            <a:r>
              <a:rPr lang="en-US" sz="1200"/>
              <a:t>17.         Integer t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Integer(1000); </a:t>
            </a:r>
            <a:r>
              <a:rPr lang="en-US" sz="1200">
                <a:solidFill>
                  <a:srgbClr val="2AA274"/>
                </a:solidFill>
              </a:rPr>
              <a:t>// I</a:t>
            </a:r>
          </a:p>
          <a:p>
            <a:r>
              <a:rPr lang="en-US" sz="1200"/>
              <a:t>18.         </a:t>
            </a:r>
            <a:r>
              <a:rPr lang="en-US" sz="1200" err="1"/>
              <a:t>c.foo</a:t>
            </a:r>
            <a:r>
              <a:rPr lang="en-US" sz="1200"/>
              <a:t>(t);</a:t>
            </a:r>
          </a:p>
          <a:p>
            <a:r>
              <a:rPr lang="en-US" sz="1200"/>
              <a:t>19. }}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079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CAA5-9AE6-4798-80CA-3AEDB512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Turner: Object Containment Analysis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EB68A-6024-4969-95C1-1C7ECF6F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2ADE474-EE27-4678-881D-F798B7FDC096}"/>
              </a:ext>
            </a:extLst>
          </p:cNvPr>
          <p:cNvSpPr/>
          <p:nvPr/>
        </p:nvSpPr>
        <p:spPr>
          <a:xfrm>
            <a:off x="3777673" y="2957652"/>
            <a:ext cx="1052945" cy="330200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9F4FC7-170A-489D-92BA-5FCC40CE5D21}"/>
              </a:ext>
            </a:extLst>
          </p:cNvPr>
          <p:cNvGrpSpPr/>
          <p:nvPr/>
        </p:nvGrpSpPr>
        <p:grpSpPr>
          <a:xfrm>
            <a:off x="5624945" y="1700207"/>
            <a:ext cx="424875" cy="457201"/>
            <a:chOff x="6095999" y="2133599"/>
            <a:chExt cx="424875" cy="4572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AD28236-21BF-4476-AC14-8C0A50FCE5E2}"/>
                </a:ext>
              </a:extLst>
            </p:cNvPr>
            <p:cNvSpPr/>
            <p:nvPr/>
          </p:nvSpPr>
          <p:spPr>
            <a:xfrm>
              <a:off x="6095999" y="2133599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2FD4A-88AD-42DC-A21E-71665B08E038}"/>
                </a:ext>
              </a:extLst>
            </p:cNvPr>
            <p:cNvSpPr txBox="1"/>
            <p:nvPr/>
          </p:nvSpPr>
          <p:spPr>
            <a:xfrm>
              <a:off x="6105237" y="2188905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AL</a:t>
              </a:r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0C34D2-F817-4B05-B503-10CA80DC348C}"/>
              </a:ext>
            </a:extLst>
          </p:cNvPr>
          <p:cNvGrpSpPr/>
          <p:nvPr/>
        </p:nvGrpSpPr>
        <p:grpSpPr>
          <a:xfrm>
            <a:off x="5107708" y="2794644"/>
            <a:ext cx="424875" cy="457201"/>
            <a:chOff x="6248399" y="3292762"/>
            <a:chExt cx="424875" cy="4572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C16EA8-2272-4B95-9E39-6B749BBC355C}"/>
                </a:ext>
              </a:extLst>
            </p:cNvPr>
            <p:cNvSpPr/>
            <p:nvPr/>
          </p:nvSpPr>
          <p:spPr>
            <a:xfrm>
              <a:off x="6248399" y="3292762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D89B0D-857F-40C8-B50D-A73A1722AB5F}"/>
                </a:ext>
              </a:extLst>
            </p:cNvPr>
            <p:cNvSpPr txBox="1"/>
            <p:nvPr/>
          </p:nvSpPr>
          <p:spPr>
            <a:xfrm>
              <a:off x="6257637" y="3348068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O[]</a:t>
              </a:r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725D70-608A-44A4-8E97-FF57DFFB82D8}"/>
              </a:ext>
            </a:extLst>
          </p:cNvPr>
          <p:cNvGrpSpPr/>
          <p:nvPr/>
        </p:nvGrpSpPr>
        <p:grpSpPr>
          <a:xfrm>
            <a:off x="5615707" y="4098051"/>
            <a:ext cx="424875" cy="457201"/>
            <a:chOff x="6400799" y="4535052"/>
            <a:chExt cx="424875" cy="45720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8173F8D-84ED-42F7-A286-A0BAC19F2F1F}"/>
                </a:ext>
              </a:extLst>
            </p:cNvPr>
            <p:cNvSpPr/>
            <p:nvPr/>
          </p:nvSpPr>
          <p:spPr>
            <a:xfrm>
              <a:off x="6400799" y="4535052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470831-BD05-434A-B3D9-0D969DAD3BA5}"/>
                </a:ext>
              </a:extLst>
            </p:cNvPr>
            <p:cNvSpPr txBox="1"/>
            <p:nvPr/>
          </p:nvSpPr>
          <p:spPr>
            <a:xfrm>
              <a:off x="6410037" y="4590358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I</a:t>
              </a:r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0F04F5-A2A7-4BAF-811A-B964D6EFFC72}"/>
              </a:ext>
            </a:extLst>
          </p:cNvPr>
          <p:cNvGrpSpPr/>
          <p:nvPr/>
        </p:nvGrpSpPr>
        <p:grpSpPr>
          <a:xfrm>
            <a:off x="7012986" y="3409651"/>
            <a:ext cx="424875" cy="457201"/>
            <a:chOff x="8086435" y="4687452"/>
            <a:chExt cx="424875" cy="4572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041EE6-5885-4390-8240-3E8A5ECFCF6E}"/>
                </a:ext>
              </a:extLst>
            </p:cNvPr>
            <p:cNvSpPr/>
            <p:nvPr/>
          </p:nvSpPr>
          <p:spPr>
            <a:xfrm>
              <a:off x="8086435" y="4687452"/>
              <a:ext cx="415637" cy="457201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B9F214-F40C-4477-BD2F-457F945B033C}"/>
                </a:ext>
              </a:extLst>
            </p:cNvPr>
            <p:cNvSpPr txBox="1"/>
            <p:nvPr/>
          </p:nvSpPr>
          <p:spPr>
            <a:xfrm>
              <a:off x="8095673" y="4742758"/>
              <a:ext cx="4156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zh-CN"/>
                <a:t>C</a:t>
              </a:r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D6418-F612-45E4-AC5E-EE019F003D98}"/>
              </a:ext>
            </a:extLst>
          </p:cNvPr>
          <p:cNvCxnSpPr>
            <a:stCxn id="12" idx="4"/>
            <a:endCxn id="14" idx="0"/>
          </p:cNvCxnSpPr>
          <p:nvPr/>
        </p:nvCxnSpPr>
        <p:spPr>
          <a:xfrm flipH="1">
            <a:off x="5462476" y="2157408"/>
            <a:ext cx="370288" cy="704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E09EB3-579C-4183-A188-5786A8F9913E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5315527" y="3251845"/>
            <a:ext cx="507999" cy="846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87D9EB-9DF5-4821-BED7-6C1FD6305FE0}"/>
              </a:ext>
            </a:extLst>
          </p:cNvPr>
          <p:cNvSpPr txBox="1"/>
          <p:nvPr/>
        </p:nvSpPr>
        <p:spPr>
          <a:xfrm>
            <a:off x="4839856" y="3497520"/>
            <a:ext cx="554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err="1"/>
              <a:t>arr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C59F67-F135-4BFE-AF7F-A97D0EAC60F8}"/>
              </a:ext>
            </a:extLst>
          </p:cNvPr>
          <p:cNvSpPr txBox="1"/>
          <p:nvPr/>
        </p:nvSpPr>
        <p:spPr>
          <a:xfrm>
            <a:off x="5177817" y="2234943"/>
            <a:ext cx="554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F6965-70DE-438A-B254-B250C6600568}"/>
              </a:ext>
            </a:extLst>
          </p:cNvPr>
          <p:cNvSpPr txBox="1"/>
          <p:nvPr/>
        </p:nvSpPr>
        <p:spPr>
          <a:xfrm>
            <a:off x="5116948" y="4927104"/>
            <a:ext cx="27056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Object Containment Graph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2DD6C8-52B4-498E-8933-B70B767404D2}"/>
              </a:ext>
            </a:extLst>
          </p:cNvPr>
          <p:cNvSpPr/>
          <p:nvPr/>
        </p:nvSpPr>
        <p:spPr>
          <a:xfrm rot="3217443">
            <a:off x="5140745" y="2480221"/>
            <a:ext cx="2791929" cy="63238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29EAB1-D838-4567-993E-689FE181A0AE}"/>
              </a:ext>
            </a:extLst>
          </p:cNvPr>
          <p:cNvSpPr/>
          <p:nvPr/>
        </p:nvSpPr>
        <p:spPr>
          <a:xfrm rot="19525669">
            <a:off x="5278018" y="3648787"/>
            <a:ext cx="2421204" cy="695486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12065-7182-4D6F-A95D-34280CE4E93D}"/>
              </a:ext>
            </a:extLst>
          </p:cNvPr>
          <p:cNvSpPr txBox="1"/>
          <p:nvPr/>
        </p:nvSpPr>
        <p:spPr>
          <a:xfrm>
            <a:off x="8321964" y="3788043"/>
            <a:ext cx="3488006" cy="1077218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Bottom Container</a:t>
            </a:r>
            <a:endParaRPr lang="en-US"/>
          </a:p>
          <a:p>
            <a:r>
              <a:rPr lang="en-US"/>
              <a:t>Often encapsulating primitive data,</a:t>
            </a:r>
          </a:p>
          <a:p>
            <a:r>
              <a:rPr lang="en-US"/>
              <a:t>e.g., Long, Integer, String, etc.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9DA76-0F04-4CA1-AA86-2C4383B03EAE}"/>
              </a:ext>
            </a:extLst>
          </p:cNvPr>
          <p:cNvSpPr txBox="1"/>
          <p:nvPr/>
        </p:nvSpPr>
        <p:spPr>
          <a:xfrm>
            <a:off x="7895602" y="1528698"/>
            <a:ext cx="2214517" cy="80021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</a:rPr>
              <a:t>Top Container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/>
              <a:t>often used locally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9AC520-98B6-4C16-82E2-B691F5E0D13C}"/>
              </a:ext>
            </a:extLst>
          </p:cNvPr>
          <p:cNvCxnSpPr/>
          <p:nvPr/>
        </p:nvCxnSpPr>
        <p:spPr>
          <a:xfrm flipH="1">
            <a:off x="6705600" y="1940179"/>
            <a:ext cx="1190002" cy="479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E103C1-EEC6-494B-9DB0-D8AF6859D32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012986" y="4153358"/>
            <a:ext cx="1308978" cy="173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4BA542-57DD-495C-BE8E-9ED2C049D83C}"/>
              </a:ext>
            </a:extLst>
          </p:cNvPr>
          <p:cNvSpPr txBox="1"/>
          <p:nvPr/>
        </p:nvSpPr>
        <p:spPr>
          <a:xfrm>
            <a:off x="4002346" y="5511386"/>
            <a:ext cx="7118235" cy="954107"/>
          </a:xfrm>
          <a:custGeom>
            <a:avLst/>
            <a:gdLst>
              <a:gd name="connsiteX0" fmla="*/ 0 w 7118235"/>
              <a:gd name="connsiteY0" fmla="*/ 0 h 954107"/>
              <a:gd name="connsiteX1" fmla="*/ 522004 w 7118235"/>
              <a:gd name="connsiteY1" fmla="*/ 0 h 954107"/>
              <a:gd name="connsiteX2" fmla="*/ 1044008 w 7118235"/>
              <a:gd name="connsiteY2" fmla="*/ 0 h 954107"/>
              <a:gd name="connsiteX3" fmla="*/ 1708376 w 7118235"/>
              <a:gd name="connsiteY3" fmla="*/ 0 h 954107"/>
              <a:gd name="connsiteX4" fmla="*/ 2443927 w 7118235"/>
              <a:gd name="connsiteY4" fmla="*/ 0 h 954107"/>
              <a:gd name="connsiteX5" fmla="*/ 2894749 w 7118235"/>
              <a:gd name="connsiteY5" fmla="*/ 0 h 954107"/>
              <a:gd name="connsiteX6" fmla="*/ 3559117 w 7118235"/>
              <a:gd name="connsiteY6" fmla="*/ 0 h 954107"/>
              <a:gd name="connsiteX7" fmla="*/ 3938757 w 7118235"/>
              <a:gd name="connsiteY7" fmla="*/ 0 h 954107"/>
              <a:gd name="connsiteX8" fmla="*/ 4389578 w 7118235"/>
              <a:gd name="connsiteY8" fmla="*/ 0 h 954107"/>
              <a:gd name="connsiteX9" fmla="*/ 5125129 w 7118235"/>
              <a:gd name="connsiteY9" fmla="*/ 0 h 954107"/>
              <a:gd name="connsiteX10" fmla="*/ 5504768 w 7118235"/>
              <a:gd name="connsiteY10" fmla="*/ 0 h 954107"/>
              <a:gd name="connsiteX11" fmla="*/ 6097955 w 7118235"/>
              <a:gd name="connsiteY11" fmla="*/ 0 h 954107"/>
              <a:gd name="connsiteX12" fmla="*/ 7118235 w 7118235"/>
              <a:gd name="connsiteY12" fmla="*/ 0 h 954107"/>
              <a:gd name="connsiteX13" fmla="*/ 7118235 w 7118235"/>
              <a:gd name="connsiteY13" fmla="*/ 467512 h 954107"/>
              <a:gd name="connsiteX14" fmla="*/ 7118235 w 7118235"/>
              <a:gd name="connsiteY14" fmla="*/ 954107 h 954107"/>
              <a:gd name="connsiteX15" fmla="*/ 6525049 w 7118235"/>
              <a:gd name="connsiteY15" fmla="*/ 954107 h 954107"/>
              <a:gd name="connsiteX16" fmla="*/ 6074227 w 7118235"/>
              <a:gd name="connsiteY16" fmla="*/ 954107 h 954107"/>
              <a:gd name="connsiteX17" fmla="*/ 5623406 w 7118235"/>
              <a:gd name="connsiteY17" fmla="*/ 954107 h 954107"/>
              <a:gd name="connsiteX18" fmla="*/ 5101402 w 7118235"/>
              <a:gd name="connsiteY18" fmla="*/ 954107 h 954107"/>
              <a:gd name="connsiteX19" fmla="*/ 4437033 w 7118235"/>
              <a:gd name="connsiteY19" fmla="*/ 954107 h 954107"/>
              <a:gd name="connsiteX20" fmla="*/ 4057394 w 7118235"/>
              <a:gd name="connsiteY20" fmla="*/ 954107 h 954107"/>
              <a:gd name="connsiteX21" fmla="*/ 3393025 w 7118235"/>
              <a:gd name="connsiteY21" fmla="*/ 954107 h 954107"/>
              <a:gd name="connsiteX22" fmla="*/ 2871021 w 7118235"/>
              <a:gd name="connsiteY22" fmla="*/ 954107 h 954107"/>
              <a:gd name="connsiteX23" fmla="*/ 2206653 w 7118235"/>
              <a:gd name="connsiteY23" fmla="*/ 954107 h 954107"/>
              <a:gd name="connsiteX24" fmla="*/ 1827014 w 7118235"/>
              <a:gd name="connsiteY24" fmla="*/ 954107 h 954107"/>
              <a:gd name="connsiteX25" fmla="*/ 1091463 w 7118235"/>
              <a:gd name="connsiteY25" fmla="*/ 954107 h 954107"/>
              <a:gd name="connsiteX26" fmla="*/ 0 w 7118235"/>
              <a:gd name="connsiteY26" fmla="*/ 954107 h 954107"/>
              <a:gd name="connsiteX27" fmla="*/ 0 w 7118235"/>
              <a:gd name="connsiteY27" fmla="*/ 505677 h 954107"/>
              <a:gd name="connsiteX28" fmla="*/ 0 w 7118235"/>
              <a:gd name="connsiteY28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18235" h="954107" fill="none" extrusionOk="0">
                <a:moveTo>
                  <a:pt x="0" y="0"/>
                </a:moveTo>
                <a:cubicBezTo>
                  <a:pt x="219121" y="-49305"/>
                  <a:pt x="402474" y="1053"/>
                  <a:pt x="522004" y="0"/>
                </a:cubicBezTo>
                <a:cubicBezTo>
                  <a:pt x="641534" y="-1053"/>
                  <a:pt x="842918" y="13687"/>
                  <a:pt x="1044008" y="0"/>
                </a:cubicBezTo>
                <a:cubicBezTo>
                  <a:pt x="1245098" y="-13687"/>
                  <a:pt x="1467639" y="9416"/>
                  <a:pt x="1708376" y="0"/>
                </a:cubicBezTo>
                <a:cubicBezTo>
                  <a:pt x="1949113" y="-9416"/>
                  <a:pt x="2293058" y="18605"/>
                  <a:pt x="2443927" y="0"/>
                </a:cubicBezTo>
                <a:cubicBezTo>
                  <a:pt x="2594796" y="-18605"/>
                  <a:pt x="2799126" y="46048"/>
                  <a:pt x="2894749" y="0"/>
                </a:cubicBezTo>
                <a:cubicBezTo>
                  <a:pt x="2990372" y="-46048"/>
                  <a:pt x="3341147" y="50166"/>
                  <a:pt x="3559117" y="0"/>
                </a:cubicBezTo>
                <a:cubicBezTo>
                  <a:pt x="3777087" y="-50166"/>
                  <a:pt x="3796271" y="33121"/>
                  <a:pt x="3938757" y="0"/>
                </a:cubicBezTo>
                <a:cubicBezTo>
                  <a:pt x="4081243" y="-33121"/>
                  <a:pt x="4243497" y="42537"/>
                  <a:pt x="4389578" y="0"/>
                </a:cubicBezTo>
                <a:cubicBezTo>
                  <a:pt x="4535659" y="-42537"/>
                  <a:pt x="4853669" y="57062"/>
                  <a:pt x="5125129" y="0"/>
                </a:cubicBezTo>
                <a:cubicBezTo>
                  <a:pt x="5396589" y="-57062"/>
                  <a:pt x="5425220" y="20081"/>
                  <a:pt x="5504768" y="0"/>
                </a:cubicBezTo>
                <a:cubicBezTo>
                  <a:pt x="5584316" y="-20081"/>
                  <a:pt x="5974463" y="15489"/>
                  <a:pt x="6097955" y="0"/>
                </a:cubicBezTo>
                <a:cubicBezTo>
                  <a:pt x="6221447" y="-15489"/>
                  <a:pt x="6874715" y="14387"/>
                  <a:pt x="7118235" y="0"/>
                </a:cubicBezTo>
                <a:cubicBezTo>
                  <a:pt x="7123042" y="157247"/>
                  <a:pt x="7089019" y="245642"/>
                  <a:pt x="7118235" y="467512"/>
                </a:cubicBezTo>
                <a:cubicBezTo>
                  <a:pt x="7147451" y="689382"/>
                  <a:pt x="7094932" y="815418"/>
                  <a:pt x="7118235" y="954107"/>
                </a:cubicBezTo>
                <a:cubicBezTo>
                  <a:pt x="6932928" y="1019635"/>
                  <a:pt x="6661346" y="947723"/>
                  <a:pt x="6525049" y="954107"/>
                </a:cubicBezTo>
                <a:cubicBezTo>
                  <a:pt x="6388752" y="960491"/>
                  <a:pt x="6224840" y="942366"/>
                  <a:pt x="6074227" y="954107"/>
                </a:cubicBezTo>
                <a:cubicBezTo>
                  <a:pt x="5923614" y="965848"/>
                  <a:pt x="5803445" y="953796"/>
                  <a:pt x="5623406" y="954107"/>
                </a:cubicBezTo>
                <a:cubicBezTo>
                  <a:pt x="5443367" y="954418"/>
                  <a:pt x="5313869" y="891997"/>
                  <a:pt x="5101402" y="954107"/>
                </a:cubicBezTo>
                <a:cubicBezTo>
                  <a:pt x="4888935" y="1016217"/>
                  <a:pt x="4631351" y="893339"/>
                  <a:pt x="4437033" y="954107"/>
                </a:cubicBezTo>
                <a:cubicBezTo>
                  <a:pt x="4242715" y="1014875"/>
                  <a:pt x="4201370" y="943905"/>
                  <a:pt x="4057394" y="954107"/>
                </a:cubicBezTo>
                <a:cubicBezTo>
                  <a:pt x="3913418" y="964309"/>
                  <a:pt x="3529606" y="910859"/>
                  <a:pt x="3393025" y="954107"/>
                </a:cubicBezTo>
                <a:cubicBezTo>
                  <a:pt x="3256444" y="997355"/>
                  <a:pt x="3009347" y="927399"/>
                  <a:pt x="2871021" y="954107"/>
                </a:cubicBezTo>
                <a:cubicBezTo>
                  <a:pt x="2732695" y="980815"/>
                  <a:pt x="2360166" y="929215"/>
                  <a:pt x="2206653" y="954107"/>
                </a:cubicBezTo>
                <a:cubicBezTo>
                  <a:pt x="2053140" y="978999"/>
                  <a:pt x="1976319" y="918116"/>
                  <a:pt x="1827014" y="954107"/>
                </a:cubicBezTo>
                <a:cubicBezTo>
                  <a:pt x="1677709" y="990098"/>
                  <a:pt x="1387754" y="948366"/>
                  <a:pt x="1091463" y="954107"/>
                </a:cubicBezTo>
                <a:cubicBezTo>
                  <a:pt x="795172" y="959848"/>
                  <a:pt x="529521" y="916527"/>
                  <a:pt x="0" y="954107"/>
                </a:cubicBezTo>
                <a:cubicBezTo>
                  <a:pt x="-45918" y="803800"/>
                  <a:pt x="7669" y="716857"/>
                  <a:pt x="0" y="505677"/>
                </a:cubicBezTo>
                <a:cubicBezTo>
                  <a:pt x="-7669" y="294497"/>
                  <a:pt x="856" y="137989"/>
                  <a:pt x="0" y="0"/>
                </a:cubicBezTo>
                <a:close/>
              </a:path>
              <a:path w="7118235" h="954107" stroke="0" extrusionOk="0">
                <a:moveTo>
                  <a:pt x="0" y="0"/>
                </a:moveTo>
                <a:cubicBezTo>
                  <a:pt x="201038" y="-17720"/>
                  <a:pt x="291677" y="45473"/>
                  <a:pt x="450822" y="0"/>
                </a:cubicBezTo>
                <a:cubicBezTo>
                  <a:pt x="609967" y="-45473"/>
                  <a:pt x="876500" y="475"/>
                  <a:pt x="1044008" y="0"/>
                </a:cubicBezTo>
                <a:cubicBezTo>
                  <a:pt x="1211516" y="-475"/>
                  <a:pt x="1245257" y="19301"/>
                  <a:pt x="1423647" y="0"/>
                </a:cubicBezTo>
                <a:cubicBezTo>
                  <a:pt x="1602037" y="-19301"/>
                  <a:pt x="1800349" y="18672"/>
                  <a:pt x="2159198" y="0"/>
                </a:cubicBezTo>
                <a:cubicBezTo>
                  <a:pt x="2518047" y="-18672"/>
                  <a:pt x="2518909" y="17653"/>
                  <a:pt x="2610020" y="0"/>
                </a:cubicBezTo>
                <a:cubicBezTo>
                  <a:pt x="2701131" y="-17653"/>
                  <a:pt x="2966707" y="55051"/>
                  <a:pt x="3274388" y="0"/>
                </a:cubicBezTo>
                <a:cubicBezTo>
                  <a:pt x="3582069" y="-55051"/>
                  <a:pt x="3500055" y="51475"/>
                  <a:pt x="3725210" y="0"/>
                </a:cubicBezTo>
                <a:cubicBezTo>
                  <a:pt x="3950365" y="-51475"/>
                  <a:pt x="3936222" y="22419"/>
                  <a:pt x="4104849" y="0"/>
                </a:cubicBezTo>
                <a:cubicBezTo>
                  <a:pt x="4273476" y="-22419"/>
                  <a:pt x="4634335" y="11539"/>
                  <a:pt x="4769217" y="0"/>
                </a:cubicBezTo>
                <a:cubicBezTo>
                  <a:pt x="4904099" y="-11539"/>
                  <a:pt x="5271595" y="20915"/>
                  <a:pt x="5433586" y="0"/>
                </a:cubicBezTo>
                <a:cubicBezTo>
                  <a:pt x="5595577" y="-20915"/>
                  <a:pt x="5953092" y="60339"/>
                  <a:pt x="6097955" y="0"/>
                </a:cubicBezTo>
                <a:cubicBezTo>
                  <a:pt x="6242818" y="-60339"/>
                  <a:pt x="6336264" y="1691"/>
                  <a:pt x="6477594" y="0"/>
                </a:cubicBezTo>
                <a:cubicBezTo>
                  <a:pt x="6618924" y="-1691"/>
                  <a:pt x="6835581" y="31123"/>
                  <a:pt x="7118235" y="0"/>
                </a:cubicBezTo>
                <a:cubicBezTo>
                  <a:pt x="7151444" y="141146"/>
                  <a:pt x="7097985" y="263409"/>
                  <a:pt x="7118235" y="496136"/>
                </a:cubicBezTo>
                <a:cubicBezTo>
                  <a:pt x="7138485" y="728863"/>
                  <a:pt x="7104884" y="815827"/>
                  <a:pt x="7118235" y="954107"/>
                </a:cubicBezTo>
                <a:cubicBezTo>
                  <a:pt x="6917054" y="963364"/>
                  <a:pt x="6764489" y="952087"/>
                  <a:pt x="6667413" y="954107"/>
                </a:cubicBezTo>
                <a:cubicBezTo>
                  <a:pt x="6570337" y="956127"/>
                  <a:pt x="6194345" y="951383"/>
                  <a:pt x="5931863" y="954107"/>
                </a:cubicBezTo>
                <a:cubicBezTo>
                  <a:pt x="5669381" y="956831"/>
                  <a:pt x="5617725" y="895573"/>
                  <a:pt x="5409859" y="954107"/>
                </a:cubicBezTo>
                <a:cubicBezTo>
                  <a:pt x="5201993" y="1012641"/>
                  <a:pt x="5013532" y="907132"/>
                  <a:pt x="4674308" y="954107"/>
                </a:cubicBezTo>
                <a:cubicBezTo>
                  <a:pt x="4335084" y="1001082"/>
                  <a:pt x="4441834" y="934186"/>
                  <a:pt x="4223486" y="954107"/>
                </a:cubicBezTo>
                <a:cubicBezTo>
                  <a:pt x="4005138" y="974028"/>
                  <a:pt x="3921048" y="933277"/>
                  <a:pt x="3772665" y="954107"/>
                </a:cubicBezTo>
                <a:cubicBezTo>
                  <a:pt x="3624282" y="974937"/>
                  <a:pt x="3368918" y="890266"/>
                  <a:pt x="3037114" y="954107"/>
                </a:cubicBezTo>
                <a:cubicBezTo>
                  <a:pt x="2705310" y="1017948"/>
                  <a:pt x="2658792" y="907118"/>
                  <a:pt x="2515110" y="954107"/>
                </a:cubicBezTo>
                <a:cubicBezTo>
                  <a:pt x="2371428" y="1001096"/>
                  <a:pt x="2324111" y="914335"/>
                  <a:pt x="2135471" y="954107"/>
                </a:cubicBezTo>
                <a:cubicBezTo>
                  <a:pt x="1946831" y="993879"/>
                  <a:pt x="1665296" y="894449"/>
                  <a:pt x="1542284" y="954107"/>
                </a:cubicBezTo>
                <a:cubicBezTo>
                  <a:pt x="1419272" y="1013765"/>
                  <a:pt x="1150355" y="935230"/>
                  <a:pt x="806733" y="954107"/>
                </a:cubicBezTo>
                <a:cubicBezTo>
                  <a:pt x="463111" y="972984"/>
                  <a:pt x="348182" y="903581"/>
                  <a:pt x="0" y="954107"/>
                </a:cubicBezTo>
                <a:cubicBezTo>
                  <a:pt x="-24894" y="746035"/>
                  <a:pt x="7674" y="575578"/>
                  <a:pt x="0" y="467512"/>
                </a:cubicBezTo>
                <a:cubicBezTo>
                  <a:pt x="-7674" y="359446"/>
                  <a:pt x="50099" y="18806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2"/>
            </a:solidFill>
            <a:extLst>
              <a:ext uri="{C807C97D-BFC1-408E-A445-0C87EB9F89A2}">
                <ask:lineSketchStyleProps xmlns:ask="http://schemas.microsoft.com/office/drawing/2018/sketchyshapes" sd="378410592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</a:rPr>
              <a:t>Observation: </a:t>
            </a:r>
            <a:r>
              <a:rPr lang="en-US" sz="2800">
                <a:solidFill>
                  <a:srgbClr val="0070C0"/>
                </a:solidFill>
              </a:rPr>
              <a:t>objects in Top/Bottom Containers are unlikely to be context-sensitive.</a:t>
            </a: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8B1F7343-C949-4E51-9178-60FB0766A531}"/>
              </a:ext>
            </a:extLst>
          </p:cNvPr>
          <p:cNvSpPr txBox="1"/>
          <p:nvPr/>
        </p:nvSpPr>
        <p:spPr>
          <a:xfrm>
            <a:off x="662985" y="1822919"/>
            <a:ext cx="2821157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r>
              <a:rPr lang="en-US" sz="1200">
                <a:solidFill>
                  <a:srgbClr val="881255"/>
                </a:solidFill>
              </a:rPr>
              <a:t>1. class</a:t>
            </a:r>
            <a:r>
              <a:rPr lang="en-US" sz="1200"/>
              <a:t> Integer { </a:t>
            </a:r>
            <a:r>
              <a:rPr lang="en-US" sz="1200">
                <a:solidFill>
                  <a:srgbClr val="881255"/>
                </a:solidFill>
              </a:rPr>
              <a:t>int</a:t>
            </a:r>
            <a:r>
              <a:rPr lang="en-US" sz="1200"/>
              <a:t> v; }</a:t>
            </a:r>
          </a:p>
          <a:p>
            <a:r>
              <a:rPr lang="en-US" sz="1200">
                <a:solidFill>
                  <a:srgbClr val="881255"/>
                </a:solidFill>
              </a:rPr>
              <a:t>2. class</a:t>
            </a:r>
            <a:r>
              <a:rPr lang="en-US" sz="1200"/>
              <a:t> </a:t>
            </a:r>
            <a:r>
              <a:rPr lang="en-US" sz="1200" err="1"/>
              <a:t>ArrayList</a:t>
            </a:r>
            <a:r>
              <a:rPr lang="en-US" sz="1200"/>
              <a:t> { </a:t>
            </a:r>
          </a:p>
          <a:p>
            <a:r>
              <a:rPr lang="en-US" sz="1200">
                <a:solidFill>
                  <a:srgbClr val="881255"/>
                </a:solidFill>
              </a:rPr>
              <a:t>3.     Object</a:t>
            </a:r>
            <a:r>
              <a:rPr lang="en-US" sz="1200"/>
              <a:t>[] d;</a:t>
            </a:r>
          </a:p>
          <a:p>
            <a:r>
              <a:rPr lang="en-US" sz="1200"/>
              <a:t>4.     </a:t>
            </a:r>
            <a:r>
              <a:rPr lang="en-US" sz="1200" err="1"/>
              <a:t>ArrayList</a:t>
            </a:r>
            <a:r>
              <a:rPr lang="en-US" sz="1200"/>
              <a:t>() {</a:t>
            </a:r>
          </a:p>
          <a:p>
            <a:r>
              <a:rPr lang="en-US" sz="1200"/>
              <a:t>5.         </a:t>
            </a:r>
            <a:r>
              <a:rPr lang="en-US" sz="1200">
                <a:solidFill>
                  <a:srgbClr val="881255"/>
                </a:solidFill>
              </a:rPr>
              <a:t>Object</a:t>
            </a:r>
            <a:r>
              <a:rPr lang="en-US" sz="1200"/>
              <a:t>[] t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</a:t>
            </a:r>
            <a:r>
              <a:rPr lang="en-US" sz="1200">
                <a:solidFill>
                  <a:srgbClr val="881255"/>
                </a:solidFill>
              </a:rPr>
              <a:t>Object</a:t>
            </a:r>
            <a:r>
              <a:rPr lang="en-US" sz="1200"/>
              <a:t>[10]; </a:t>
            </a:r>
            <a:r>
              <a:rPr lang="en-US" sz="1200">
                <a:solidFill>
                  <a:srgbClr val="2AA274"/>
                </a:solidFill>
              </a:rPr>
              <a:t>// O[] </a:t>
            </a:r>
            <a:endParaRPr lang="en-US" sz="1200"/>
          </a:p>
          <a:p>
            <a:r>
              <a:rPr lang="en-US" sz="1200"/>
              <a:t>6.         </a:t>
            </a:r>
            <a:r>
              <a:rPr lang="en-US" sz="1200" err="1">
                <a:solidFill>
                  <a:srgbClr val="881255"/>
                </a:solidFill>
              </a:rPr>
              <a:t>this</a:t>
            </a:r>
            <a:r>
              <a:rPr lang="en-US" sz="1200" err="1"/>
              <a:t>.d</a:t>
            </a:r>
            <a:r>
              <a:rPr lang="en-US" sz="1200"/>
              <a:t> = t;</a:t>
            </a:r>
          </a:p>
          <a:p>
            <a:r>
              <a:rPr lang="en-US" sz="1200"/>
              <a:t>7. }}</a:t>
            </a:r>
            <a:endParaRPr lang="en-US" sz="1200">
              <a:cs typeface="Calibri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8F5D043F-BF1F-4F53-85A9-61F5AC8C42A7}"/>
              </a:ext>
            </a:extLst>
          </p:cNvPr>
          <p:cNvSpPr txBox="1"/>
          <p:nvPr/>
        </p:nvSpPr>
        <p:spPr>
          <a:xfrm>
            <a:off x="662985" y="3483531"/>
            <a:ext cx="2888676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91440" tIns="45720" rIns="91440" bIns="45720" rtlCol="0" anchor="ctr" anchorCtr="1">
            <a:spAutoFit/>
          </a:bodyPr>
          <a:lstStyle/>
          <a:p>
            <a:r>
              <a:rPr lang="en-US" sz="1200">
                <a:solidFill>
                  <a:srgbClr val="881255"/>
                </a:solidFill>
              </a:rPr>
              <a:t>  8. class</a:t>
            </a:r>
            <a:r>
              <a:rPr lang="en-US" sz="1200"/>
              <a:t> Client {</a:t>
            </a:r>
          </a:p>
          <a:p>
            <a:r>
              <a:rPr lang="en-US" sz="1200"/>
              <a:t>  9.     </a:t>
            </a:r>
            <a:r>
              <a:rPr lang="en-US" sz="1200">
                <a:solidFill>
                  <a:srgbClr val="881255"/>
                </a:solidFill>
              </a:rPr>
              <a:t>void</a:t>
            </a:r>
            <a:r>
              <a:rPr lang="en-US" sz="1200"/>
              <a:t> foo(Integer p) {</a:t>
            </a:r>
          </a:p>
          <a:p>
            <a:r>
              <a:rPr lang="en-US" sz="1200"/>
              <a:t>10.           </a:t>
            </a:r>
            <a:r>
              <a:rPr lang="en-US" sz="1200" err="1"/>
              <a:t>ArrayList</a:t>
            </a:r>
            <a:r>
              <a:rPr lang="en-US" sz="1200"/>
              <a:t> a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</a:t>
            </a:r>
            <a:r>
              <a:rPr lang="en-US" sz="1200" err="1"/>
              <a:t>ArrayList</a:t>
            </a:r>
            <a:r>
              <a:rPr lang="en-US" sz="1200"/>
              <a:t>(); </a:t>
            </a:r>
            <a:r>
              <a:rPr lang="en-US" sz="1200">
                <a:solidFill>
                  <a:srgbClr val="2AA274"/>
                </a:solidFill>
              </a:rPr>
              <a:t>// AL</a:t>
            </a:r>
            <a:endParaRPr lang="en-US"/>
          </a:p>
          <a:p>
            <a:r>
              <a:rPr lang="en-US" sz="1200"/>
              <a:t>11.           </a:t>
            </a:r>
            <a:r>
              <a:rPr lang="en-US" sz="1200" err="1"/>
              <a:t>a.d</a:t>
            </a:r>
            <a:r>
              <a:rPr lang="en-US" sz="1200"/>
              <a:t>[0] = p; </a:t>
            </a:r>
          </a:p>
          <a:p>
            <a:r>
              <a:rPr lang="en-US" sz="1200"/>
              <a:t>12.          …</a:t>
            </a:r>
            <a:endParaRPr lang="en-US" sz="1200">
              <a:cs typeface="Calibri"/>
            </a:endParaRPr>
          </a:p>
          <a:p>
            <a:r>
              <a:rPr lang="en-US" sz="1200"/>
              <a:t>13.          print(</a:t>
            </a:r>
            <a:r>
              <a:rPr lang="en-US" sz="1200" err="1"/>
              <a:t>a.d</a:t>
            </a:r>
            <a:r>
              <a:rPr lang="en-US" sz="1200"/>
              <a:t>[0]);</a:t>
            </a:r>
          </a:p>
          <a:p>
            <a:r>
              <a:rPr lang="en-US" sz="1200"/>
              <a:t>14.   }</a:t>
            </a:r>
            <a:endParaRPr lang="en-US" sz="1200">
              <a:cs typeface="Calibri"/>
            </a:endParaRPr>
          </a:p>
          <a:p>
            <a:r>
              <a:rPr lang="en-US" sz="1200"/>
              <a:t>15.    </a:t>
            </a:r>
            <a:r>
              <a:rPr lang="en-US" sz="1200">
                <a:solidFill>
                  <a:srgbClr val="881255"/>
                </a:solidFill>
              </a:rPr>
              <a:t>static void </a:t>
            </a:r>
            <a:r>
              <a:rPr lang="en-US" sz="1200"/>
              <a:t>main() {</a:t>
            </a:r>
          </a:p>
          <a:p>
            <a:r>
              <a:rPr lang="en-US" sz="1200"/>
              <a:t>16.         Client c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Client(); </a:t>
            </a:r>
            <a:r>
              <a:rPr lang="en-US" sz="1200">
                <a:solidFill>
                  <a:srgbClr val="2AA274"/>
                </a:solidFill>
              </a:rPr>
              <a:t>// C</a:t>
            </a:r>
          </a:p>
          <a:p>
            <a:r>
              <a:rPr lang="en-US" sz="1200"/>
              <a:t>17.         Integer t = </a:t>
            </a:r>
            <a:r>
              <a:rPr lang="en-US" sz="1200">
                <a:solidFill>
                  <a:srgbClr val="881255"/>
                </a:solidFill>
              </a:rPr>
              <a:t>new</a:t>
            </a:r>
            <a:r>
              <a:rPr lang="en-US" sz="1200"/>
              <a:t> Integer(1000); </a:t>
            </a:r>
            <a:r>
              <a:rPr lang="en-US" sz="1200">
                <a:solidFill>
                  <a:srgbClr val="2AA274"/>
                </a:solidFill>
              </a:rPr>
              <a:t>// I</a:t>
            </a:r>
          </a:p>
          <a:p>
            <a:r>
              <a:rPr lang="en-US" sz="1200"/>
              <a:t>18.         </a:t>
            </a:r>
            <a:r>
              <a:rPr lang="en-US" sz="1200" err="1"/>
              <a:t>c.foo</a:t>
            </a:r>
            <a:r>
              <a:rPr lang="en-US" sz="1200"/>
              <a:t>(t);</a:t>
            </a:r>
          </a:p>
          <a:p>
            <a:r>
              <a:rPr lang="en-US" sz="1200"/>
              <a:t>19. }}</a:t>
            </a:r>
            <a:endParaRPr lang="en-US" sz="1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3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3CBB-0679-4D0A-B339-6E0B26C2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Turner: Object Reachability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C020-C1D6-4FC7-BCA7-CA014AAF3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pPr>
              <a:buClr>
                <a:srgbClr val="9E3611"/>
              </a:buClr>
              <a:buFont typeface="Wingdings" panose="05000000000000000000" pitchFamily="2" charset="2"/>
              <a:buChar char="q"/>
            </a:pPr>
            <a:r>
              <a:rPr lang="en-US"/>
              <a:t>Basic Idea</a:t>
            </a:r>
            <a:endParaRPr lang="zh-CN" altLang="en-US"/>
          </a:p>
          <a:p>
            <a:pPr lvl="1">
              <a:buClr>
                <a:srgbClr val="742217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Define a language </a:t>
            </a:r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lvl="2">
              <a:buClr>
                <a:srgbClr val="EF8C6A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Cheaper than </a:t>
            </a:r>
          </a:p>
          <a:p>
            <a:pPr lvl="2">
              <a:buClr>
                <a:srgbClr val="EF8C6A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Effective than </a:t>
            </a:r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lang="en-US" i="1" baseline="-2500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RC</a:t>
            </a:r>
          </a:p>
          <a:p>
            <a:pPr lvl="2">
              <a:buClr>
                <a:srgbClr val="EF8C6A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Consider all 4 sub-patterns.</a:t>
            </a:r>
          </a:p>
          <a:p>
            <a:pPr lvl="1">
              <a:buClr>
                <a:srgbClr val="9B2D1F">
                  <a:lumMod val="75000"/>
                </a:srgbClr>
              </a:buClr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lvl="1">
              <a:buClr>
                <a:srgbClr val="742217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Eliminate context-insensitive value flows.</a:t>
            </a:r>
          </a:p>
          <a:p>
            <a:pPr lvl="2">
              <a:buClr>
                <a:srgbClr val="EF8C6A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Exploit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Object Containment Analysis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lvl="1">
              <a:buClr>
                <a:srgbClr val="742217"/>
              </a:buClr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pPr lvl="1">
              <a:buClr>
                <a:srgbClr val="742217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Over-approximate 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(context-sensitive)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value flows.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pPr lvl="1">
              <a:buClr>
                <a:srgbClr val="742217"/>
              </a:buClr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pPr lvl="1">
              <a:buClr>
                <a:srgbClr val="742217"/>
              </a:buClr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Select precision-critical variables/objects via </a:t>
            </a:r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L</a:t>
            </a:r>
          </a:p>
          <a:p>
            <a:pPr lvl="1">
              <a:buClr>
                <a:srgbClr val="742217"/>
              </a:buClr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7D3F-8FE0-4161-B60D-BC7A1C9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B2A34F12-0459-40A6-A80B-739AD9E48480}"/>
              </a:ext>
            </a:extLst>
          </p:cNvPr>
          <p:cNvGrpSpPr/>
          <p:nvPr/>
        </p:nvGrpSpPr>
        <p:grpSpPr>
          <a:xfrm>
            <a:off x="7928887" y="1647299"/>
            <a:ext cx="1979312" cy="2713185"/>
            <a:chOff x="5168264" y="2697015"/>
            <a:chExt cx="2045571" cy="2713185"/>
          </a:xfrm>
        </p:grpSpPr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8581C32-C824-43E5-99E2-3BBE76B58D21}"/>
                </a:ext>
              </a:extLst>
            </p:cNvPr>
            <p:cNvSpPr/>
            <p:nvPr/>
          </p:nvSpPr>
          <p:spPr>
            <a:xfrm>
              <a:off x="5243419" y="3568065"/>
              <a:ext cx="1822404" cy="10262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4E79C688-AA2C-4F02-905B-02D629F064A4}"/>
                </a:ext>
              </a:extLst>
            </p:cNvPr>
            <p:cNvSpPr txBox="1"/>
            <p:nvPr/>
          </p:nvSpPr>
          <p:spPr>
            <a:xfrm>
              <a:off x="6012134" y="3835058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 altLang="zh-CN"/>
                <a:t>v</a:t>
              </a:r>
              <a:endParaRPr lang="en-US"/>
            </a:p>
          </p:txBody>
        </p:sp>
        <p:cxnSp>
          <p:nvCxnSpPr>
            <p:cNvPr id="18" name="Connector: Curved 29">
              <a:extLst>
                <a:ext uri="{FF2B5EF4-FFF2-40B4-BE49-F238E27FC236}">
                  <a16:creationId xmlns:a16="http://schemas.microsoft.com/office/drawing/2014/main" id="{D74EF771-DDB8-4B6D-AA50-855B728120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6841" y="2941169"/>
              <a:ext cx="1163879" cy="67557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Connector: Curved 30">
              <a:extLst>
                <a:ext uri="{FF2B5EF4-FFF2-40B4-BE49-F238E27FC236}">
                  <a16:creationId xmlns:a16="http://schemas.microsoft.com/office/drawing/2014/main" id="{EB191FD6-E4F0-4FA6-9F14-7FA7C262301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31068" y="4510972"/>
              <a:ext cx="1132980" cy="665476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C1C6C8A5-FC40-4712-9FDD-F40AB7245753}"/>
                </a:ext>
              </a:extLst>
            </p:cNvPr>
            <p:cNvSpPr txBox="1"/>
            <p:nvPr/>
          </p:nvSpPr>
          <p:spPr>
            <a:xfrm>
              <a:off x="5733366" y="2792426"/>
              <a:ext cx="14804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Enter method</a:t>
              </a:r>
            </a:p>
          </p:txBody>
        </p:sp>
        <p:sp>
          <p:nvSpPr>
            <p:cNvPr id="21" name="TextBox 32">
              <a:extLst>
                <a:ext uri="{FF2B5EF4-FFF2-40B4-BE49-F238E27FC236}">
                  <a16:creationId xmlns:a16="http://schemas.microsoft.com/office/drawing/2014/main" id="{D7BC04B0-7E63-4396-85D5-3B2F029ADC0A}"/>
                </a:ext>
              </a:extLst>
            </p:cNvPr>
            <p:cNvSpPr txBox="1"/>
            <p:nvPr/>
          </p:nvSpPr>
          <p:spPr>
            <a:xfrm>
              <a:off x="5168265" y="4966643"/>
              <a:ext cx="1319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r>
                <a:rPr lang="en-US"/>
                <a:t>Exit method</a:t>
              </a:r>
            </a:p>
          </p:txBody>
        </p:sp>
        <p:sp>
          <p:nvSpPr>
            <p:cNvPr id="22" name="Rectangle 33">
              <a:extLst>
                <a:ext uri="{FF2B5EF4-FFF2-40B4-BE49-F238E27FC236}">
                  <a16:creationId xmlns:a16="http://schemas.microsoft.com/office/drawing/2014/main" id="{CDD865AD-3F09-455F-98DC-38509DAA66D2}"/>
                </a:ext>
              </a:extLst>
            </p:cNvPr>
            <p:cNvSpPr/>
            <p:nvPr/>
          </p:nvSpPr>
          <p:spPr>
            <a:xfrm>
              <a:off x="6075401" y="3933816"/>
              <a:ext cx="158750" cy="204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aphicFrame>
        <p:nvGraphicFramePr>
          <p:cNvPr id="24" name="Object 30">
            <a:extLst>
              <a:ext uri="{FF2B5EF4-FFF2-40B4-BE49-F238E27FC236}">
                <a16:creationId xmlns:a16="http://schemas.microsoft.com/office/drawing/2014/main" id="{49840428-32E8-4D7A-8FDA-1C1229B427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681667"/>
              </p:ext>
            </p:extLst>
          </p:nvPr>
        </p:nvGraphicFramePr>
        <p:xfrm>
          <a:off x="3658638" y="2261773"/>
          <a:ext cx="1374644" cy="35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28600" progId="Equation.DSMT4">
                  <p:embed/>
                </p:oleObj>
              </mc:Choice>
              <mc:Fallback>
                <p:oleObj name="Equation" r:id="rId2" imgW="888840" imgH="228600" progId="Equation.DSMT4">
                  <p:embed/>
                  <p:pic>
                    <p:nvPicPr>
                      <p:cNvPr id="24" name="Object 30">
                        <a:extLst>
                          <a:ext uri="{FF2B5EF4-FFF2-40B4-BE49-F238E27FC236}">
                            <a16:creationId xmlns:a16="http://schemas.microsoft.com/office/drawing/2014/main" id="{49840428-32E8-4D7A-8FDA-1C1229B427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58638" y="2261773"/>
                        <a:ext cx="1374644" cy="358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91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D1B0-7F65-400F-837C-7299A89D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9E11C-1C54-4854-B37F-31FA4064D178}"/>
              </a:ext>
            </a:extLst>
          </p:cNvPr>
          <p:cNvSpPr txBox="1"/>
          <p:nvPr/>
        </p:nvSpPr>
        <p:spPr>
          <a:xfrm>
            <a:off x="1512714" y="2202719"/>
            <a:ext cx="1018257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r>
              <a:rPr lang="en-US" sz="3600"/>
              <a:t> “possible runtime values of a variable?”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5FBCD6-3D5C-4EDB-9F44-20C85F0A52D5}"/>
              </a:ext>
            </a:extLst>
          </p:cNvPr>
          <p:cNvSpPr txBox="1"/>
          <p:nvPr/>
        </p:nvSpPr>
        <p:spPr>
          <a:xfrm>
            <a:off x="1264356" y="1526733"/>
            <a:ext cx="374791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>
                <a:solidFill>
                  <a:schemeClr val="accent2"/>
                </a:solidFill>
              </a:rPr>
              <a:t>Statically determines</a:t>
            </a:r>
          </a:p>
        </p:txBody>
      </p:sp>
    </p:spTree>
    <p:extLst>
      <p:ext uri="{BB962C8B-B14F-4D97-AF65-F5344CB8AC3E}">
        <p14:creationId xmlns:p14="http://schemas.microsoft.com/office/powerpoint/2010/main" val="338072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3CBB-0679-4D0A-B339-6E0B26C2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Turner: Object Reachability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C020-C1D6-4FC7-BCA7-CA014AAF3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from </a:t>
            </a:r>
            <a:r>
              <a:rPr lang="en-US" i="1"/>
              <a:t>L</a:t>
            </a:r>
            <a:r>
              <a:rPr lang="en-US" i="1" baseline="-25000"/>
              <a:t>0</a:t>
            </a:r>
            <a:r>
              <a:rPr lang="en-US" baseline="30000"/>
              <a:t>[1][7]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US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>
                <a:solidFill>
                  <a:srgbClr val="FF0000"/>
                </a:solidFill>
              </a:rPr>
              <a:t>eliminate context-insensitive value flows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remove global edges (e.g.,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assignglobal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cs-likely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edges are added only for objects </a:t>
            </a:r>
            <a:r>
              <a:rPr lang="en-US">
                <a:solidFill>
                  <a:srgbClr val="FF0000"/>
                </a:solidFill>
              </a:rPr>
              <a:t>not in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Top/Bottom Containers (e.g. O[]).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7D3F-8FE0-4161-B60D-BC7A1C9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3C58EA1-62FC-41BB-A2B9-C00B4C9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03" y="3152743"/>
            <a:ext cx="5182597" cy="17327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77793-2DDC-4AFE-80EA-58812074409D}"/>
              </a:ext>
            </a:extLst>
          </p:cNvPr>
          <p:cNvSpPr txBox="1"/>
          <p:nvPr/>
        </p:nvSpPr>
        <p:spPr>
          <a:xfrm>
            <a:off x="873051" y="5614956"/>
            <a:ext cx="1105549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/>
              <a:t>[1] Manu Sridharan and Rastislav </a:t>
            </a:r>
            <a:r>
              <a:rPr lang="en-US" sz="1200" err="1"/>
              <a:t>Bodík</a:t>
            </a:r>
            <a:r>
              <a:rPr lang="en-US" sz="1200"/>
              <a:t>. Refinement-based context-sensitive points-to analysis for Java. In PLDI 2006.</a:t>
            </a:r>
          </a:p>
          <a:p>
            <a:r>
              <a:rPr lang="en-US" sz="1200"/>
              <a:t>[7] Manu Sridharan, Denis </a:t>
            </a:r>
            <a:r>
              <a:rPr lang="en-US" sz="1200" err="1"/>
              <a:t>Gopan</a:t>
            </a:r>
            <a:r>
              <a:rPr lang="en-US" sz="1200"/>
              <a:t>, </a:t>
            </a:r>
            <a:r>
              <a:rPr lang="en-US" sz="1200" err="1"/>
              <a:t>Lexin</a:t>
            </a:r>
            <a:r>
              <a:rPr lang="en-US" sz="1200"/>
              <a:t> Shan, and Rastislav </a:t>
            </a:r>
            <a:r>
              <a:rPr lang="en-US" sz="1200" err="1"/>
              <a:t>Bodík</a:t>
            </a:r>
            <a:r>
              <a:rPr lang="en-US" sz="1200"/>
              <a:t>. Demand-driven points-to analysis for Java. In OOPSLA 2005.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057D798-814E-4F76-B05E-D5F47AC49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033" y="3285198"/>
            <a:ext cx="4145515" cy="174096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08A6AC-4036-4862-B8B3-6DBA64C145A0}"/>
              </a:ext>
            </a:extLst>
          </p:cNvPr>
          <p:cNvSpPr/>
          <p:nvPr/>
        </p:nvSpPr>
        <p:spPr>
          <a:xfrm>
            <a:off x="6502400" y="4019099"/>
            <a:ext cx="1142409" cy="350875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E70DE9-8B63-4403-A841-EA5079292967}"/>
              </a:ext>
            </a:extLst>
          </p:cNvPr>
          <p:cNvSpPr/>
          <p:nvPr/>
        </p:nvSpPr>
        <p:spPr>
          <a:xfrm>
            <a:off x="10143459" y="4568342"/>
            <a:ext cx="691117" cy="43115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0370F4-4E3F-4155-A9AD-EE9A658C070E}"/>
              </a:ext>
            </a:extLst>
          </p:cNvPr>
          <p:cNvSpPr/>
          <p:nvPr/>
        </p:nvSpPr>
        <p:spPr>
          <a:xfrm>
            <a:off x="3149010" y="4120122"/>
            <a:ext cx="1135911" cy="44822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2BEA28-9CD6-4980-8272-701D79F7D1B5}"/>
              </a:ext>
            </a:extLst>
          </p:cNvPr>
          <p:cNvSpPr/>
          <p:nvPr/>
        </p:nvSpPr>
        <p:spPr>
          <a:xfrm>
            <a:off x="3149009" y="3432711"/>
            <a:ext cx="1135911" cy="44822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59F98-A417-4C67-9FA1-C9BC16A93720}"/>
              </a:ext>
            </a:extLst>
          </p:cNvPr>
          <p:cNvSpPr txBox="1"/>
          <p:nvPr/>
        </p:nvSpPr>
        <p:spPr>
          <a:xfrm>
            <a:off x="4467980" y="5056320"/>
            <a:ext cx="4404732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>
                <a:solidFill>
                  <a:srgbClr val="00B0F0"/>
                </a:solidFill>
              </a:rPr>
              <a:t>introduce negligible precision loss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C523CD-E5FA-4D98-9C58-04498E3A2CA4}"/>
              </a:ext>
            </a:extLst>
          </p:cNvPr>
          <p:cNvCxnSpPr>
            <a:cxnSpLocks/>
          </p:cNvCxnSpPr>
          <p:nvPr/>
        </p:nvCxnSpPr>
        <p:spPr>
          <a:xfrm flipV="1">
            <a:off x="8984202" y="5056320"/>
            <a:ext cx="1233996" cy="25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3CBB-0679-4D0A-B339-6E0B26C2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Turner: Object Reachability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C020-C1D6-4FC7-BCA7-CA014AAF3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from </a:t>
            </a:r>
            <a:r>
              <a:rPr lang="en-US" i="1"/>
              <a:t>L</a:t>
            </a:r>
            <a:r>
              <a:rPr lang="en-US" i="1" baseline="-25000"/>
              <a:t>1</a:t>
            </a:r>
            <a:r>
              <a:rPr lang="en-US" i="1" baseline="30000"/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US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>
                <a:solidFill>
                  <a:srgbClr val="FF0000"/>
                </a:solidFill>
              </a:rPr>
              <a:t>enable to reason about reachability from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do not distinguish </a:t>
            </a:r>
            <a:r>
              <a:rPr lang="en-US" err="1">
                <a:solidFill>
                  <a:srgbClr val="FF0000"/>
                </a:solidFill>
              </a:rPr>
              <a:t>flowsto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>
                <a:solidFill>
                  <a:srgbClr val="FF0000"/>
                </a:solidFill>
              </a:rPr>
              <a:t>flows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7D3F-8FE0-4161-B60D-BC7A1C9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057D798-814E-4F76-B05E-D5F47AC49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5" y="3386468"/>
            <a:ext cx="4145515" cy="174096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08A6AC-4036-4862-B8B3-6DBA64C145A0}"/>
              </a:ext>
            </a:extLst>
          </p:cNvPr>
          <p:cNvSpPr/>
          <p:nvPr/>
        </p:nvSpPr>
        <p:spPr>
          <a:xfrm>
            <a:off x="5585040" y="4081510"/>
            <a:ext cx="1142409" cy="350875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59E0BE5-B48D-452B-803E-068F39E0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35" y="3691268"/>
            <a:ext cx="4569850" cy="10189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F524382-6B40-423E-97F6-041C3E9542CA}"/>
              </a:ext>
            </a:extLst>
          </p:cNvPr>
          <p:cNvSpPr/>
          <p:nvPr/>
        </p:nvSpPr>
        <p:spPr>
          <a:xfrm>
            <a:off x="1711842" y="3221666"/>
            <a:ext cx="680484" cy="89174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3CBB-0679-4D0A-B339-6E0B26C2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Turner: Object Reachability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C020-C1D6-4FC7-BCA7-CA014AAF3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from </a:t>
            </a:r>
            <a:r>
              <a:rPr lang="en-US" i="1"/>
              <a:t>L</a:t>
            </a:r>
            <a:r>
              <a:rPr lang="en-US" i="1" baseline="-25000"/>
              <a:t>2</a:t>
            </a:r>
            <a:r>
              <a:rPr lang="en-US" i="1" baseline="30000"/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US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>
                <a:solidFill>
                  <a:srgbClr val="FF0000"/>
                </a:solidFill>
              </a:rPr>
              <a:t>enable intra-procedural analysis.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1-limited access path.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could reach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aseline="-25000" err="1">
                <a:solidFill>
                  <a:schemeClr val="tx1">
                    <a:lumMod val="95000"/>
                    <a:lumOff val="5000"/>
                  </a:schemeClr>
                </a:solidFill>
              </a:rPr>
              <a:t>j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as long as a</a:t>
            </a:r>
            <a:r>
              <a:rPr lang="en-US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points to a cs-likely object. (</a:t>
            </a:r>
            <a:r>
              <a:rPr lang="en-US">
                <a:solidFill>
                  <a:srgbClr val="FF0000"/>
                </a:solidFill>
              </a:rPr>
              <a:t>making inter-procedural analysis unnecessary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320040" lvl="1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7D3F-8FE0-4161-B60D-BC7A1C9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A08A6AC-4036-4862-B8B3-6DBA64C145A0}"/>
              </a:ext>
            </a:extLst>
          </p:cNvPr>
          <p:cNvSpPr/>
          <p:nvPr/>
        </p:nvSpPr>
        <p:spPr>
          <a:xfrm>
            <a:off x="5585040" y="3039514"/>
            <a:ext cx="1142409" cy="350875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1DD9E03-7F95-45B6-AC76-7D6760A41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97" y="2628890"/>
            <a:ext cx="4569850" cy="1018953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A0D1CA5-54E7-459F-8F6F-CF3138D15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712" y="2517364"/>
            <a:ext cx="4474424" cy="104430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84AAA5F4-EEE1-4A06-B99A-1CEAB60935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85" y="4758829"/>
            <a:ext cx="6952414" cy="11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2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3CBB-0679-4D0A-B339-6E0B26C2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Turner: Object Reachability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C020-C1D6-4FC7-BCA7-CA014AAF3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from </a:t>
            </a:r>
            <a:r>
              <a:rPr lang="en-US" i="1"/>
              <a:t>L</a:t>
            </a:r>
            <a:r>
              <a:rPr lang="en-US" i="1" baseline="-25000"/>
              <a:t>3</a:t>
            </a:r>
            <a:r>
              <a:rPr lang="en-US" i="1" baseline="30000"/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i="1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US" i="1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>
                <a:solidFill>
                  <a:srgbClr val="FF0000"/>
                </a:solidFill>
              </a:rPr>
              <a:t>Regularization.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From </a:t>
            </a:r>
            <a:r>
              <a:rPr lang="en-US" i="1"/>
              <a:t>L</a:t>
            </a:r>
            <a:r>
              <a:rPr lang="en-US" i="1" baseline="-25000"/>
              <a:t>4</a:t>
            </a:r>
            <a:r>
              <a:rPr lang="en-US"/>
              <a:t> to </a:t>
            </a:r>
            <a:r>
              <a:rPr lang="en-US" i="1"/>
              <a:t>L</a:t>
            </a:r>
            <a:r>
              <a:rPr lang="en-US" i="1" baseline="-25000"/>
              <a:t>5</a:t>
            </a:r>
            <a:r>
              <a:rPr lang="en-US"/>
              <a:t>: </a:t>
            </a:r>
            <a:r>
              <a:rPr lang="en-US">
                <a:solidFill>
                  <a:srgbClr val="FF0000"/>
                </a:solidFill>
              </a:rPr>
              <a:t>enforce reasoning from parameters/return variables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rgbClr val="FF0000"/>
              </a:solidFill>
            </a:endParaRPr>
          </a:p>
          <a:p>
            <a:pPr marL="320040" lvl="1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7D3F-8FE0-4161-B60D-BC7A1C9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A08A6AC-4036-4862-B8B3-6DBA64C145A0}"/>
              </a:ext>
            </a:extLst>
          </p:cNvPr>
          <p:cNvSpPr/>
          <p:nvPr/>
        </p:nvSpPr>
        <p:spPr>
          <a:xfrm>
            <a:off x="5340484" y="2927877"/>
            <a:ext cx="1142409" cy="350875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A0D1CA5-54E7-459F-8F6F-CF3138D1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5" y="2561392"/>
            <a:ext cx="4474424" cy="1044300"/>
          </a:xfrm>
          <a:prstGeom prst="rect">
            <a:avLst/>
          </a:prstGeom>
        </p:spPr>
      </p:pic>
      <p:pic>
        <p:nvPicPr>
          <p:cNvPr id="6" name="Picture 5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EFD9B88D-C6C7-4DF0-9715-2D94FA058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48" y="2749521"/>
            <a:ext cx="5416163" cy="747334"/>
          </a:xfrm>
          <a:prstGeom prst="rect">
            <a:avLst/>
          </a:prstGeom>
        </p:spPr>
      </p:pic>
      <p:pic>
        <p:nvPicPr>
          <p:cNvPr id="12" name="Picture 11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C6E79776-212B-4938-9C2A-53E2C8752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5" y="4974999"/>
            <a:ext cx="5416163" cy="74733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251C47-D43D-4AFC-9050-AD0EF572B72B}"/>
              </a:ext>
            </a:extLst>
          </p:cNvPr>
          <p:cNvSpPr/>
          <p:nvPr/>
        </p:nvSpPr>
        <p:spPr>
          <a:xfrm>
            <a:off x="5866078" y="5234762"/>
            <a:ext cx="1142409" cy="350875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5C14EAF1-4D2B-4CC6-BA75-344012D4A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588" y="4508776"/>
            <a:ext cx="4797877" cy="16040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3EEBD1-9C7C-4E08-BA1F-925500C70CF0}"/>
              </a:ext>
            </a:extLst>
          </p:cNvPr>
          <p:cNvSpPr/>
          <p:nvPr/>
        </p:nvSpPr>
        <p:spPr>
          <a:xfrm>
            <a:off x="7945514" y="4565572"/>
            <a:ext cx="2068497" cy="2898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8C9FE-64BC-477D-B324-956DCBAE2DEB}"/>
              </a:ext>
            </a:extLst>
          </p:cNvPr>
          <p:cNvSpPr/>
          <p:nvPr/>
        </p:nvSpPr>
        <p:spPr>
          <a:xfrm>
            <a:off x="7680665" y="5486400"/>
            <a:ext cx="2068497" cy="533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3CBB-0679-4D0A-B339-6E0B26C2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Turner: Object Reachability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C020-C1D6-4FC7-BCA7-CA014AAF3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DFA (equivalent to </a:t>
            </a:r>
            <a:r>
              <a:rPr lang="en-US" i="1"/>
              <a:t>L</a:t>
            </a:r>
            <a:r>
              <a:rPr lang="en-US" i="1" baseline="-25000"/>
              <a:t>5</a:t>
            </a:r>
            <a:r>
              <a:rPr lang="en-US"/>
              <a:t>): over-approximate </a:t>
            </a:r>
            <a:r>
              <a:rPr lang="en-US">
                <a:solidFill>
                  <a:srgbClr val="C00000"/>
                </a:solidFill>
              </a:rPr>
              <a:t>intra-procedural </a:t>
            </a:r>
            <a:r>
              <a:rPr lang="en-US"/>
              <a:t>value flow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v is on a path from s to e            v should be C.S.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rgbClr val="FF0000"/>
                </a:solidFill>
              </a:rPr>
              <a:t>Precision-preserving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if objects selected in stage 1 are indeed context-insensitive.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7D3F-8FE0-4161-B60D-BC7A1C9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pic>
        <p:nvPicPr>
          <p:cNvPr id="6" name="Picture 5" descr="Deterministic Finite Automata (DFA)">
            <a:extLst>
              <a:ext uri="{FF2B5EF4-FFF2-40B4-BE49-F238E27FC236}">
                <a16:creationId xmlns:a16="http://schemas.microsoft.com/office/drawing/2014/main" id="{D9ADFF1E-1360-443A-BDA4-7E3616335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51" y="3313342"/>
            <a:ext cx="8526992" cy="247326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5F5D83C-E06E-4C1E-BEC3-10F70C7C2BED}"/>
              </a:ext>
            </a:extLst>
          </p:cNvPr>
          <p:cNvSpPr/>
          <p:nvPr/>
        </p:nvSpPr>
        <p:spPr>
          <a:xfrm>
            <a:off x="5926648" y="4988549"/>
            <a:ext cx="903767" cy="56352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形 7" descr="右箭头 纯色填充">
            <a:extLst>
              <a:ext uri="{FF2B5EF4-FFF2-40B4-BE49-F238E27FC236}">
                <a16:creationId xmlns:a16="http://schemas.microsoft.com/office/drawing/2014/main" id="{BFB10D06-D62D-4771-862B-ED94B411A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5583" y="1886778"/>
            <a:ext cx="533401" cy="53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terministic Finite Automata (DFA)">
            <a:extLst>
              <a:ext uri="{FF2B5EF4-FFF2-40B4-BE49-F238E27FC236}">
                <a16:creationId xmlns:a16="http://schemas.microsoft.com/office/drawing/2014/main" id="{EF1CC17A-C822-4068-8898-F0E6D4A9D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2" y="1367679"/>
            <a:ext cx="6975450" cy="2023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F9832-7C19-4F7E-AFD9-7F52F04A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Turner: Object Reachability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2F03A-DE49-434D-B77B-5D266A64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0BB63-BB6D-40D6-91B9-A00159B949C6}"/>
              </a:ext>
            </a:extLst>
          </p:cNvPr>
          <p:cNvSpPr txBox="1"/>
          <p:nvPr/>
        </p:nvSpPr>
        <p:spPr>
          <a:xfrm>
            <a:off x="4262850" y="3600200"/>
            <a:ext cx="67729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/>
              <a:t>1. </a:t>
            </a:r>
            <a:r>
              <a:rPr lang="en-US" sz="2800">
                <a:solidFill>
                  <a:srgbClr val="881255"/>
                </a:solidFill>
              </a:rPr>
              <a:t>this</a:t>
            </a:r>
            <a:r>
              <a:rPr lang="en-US" sz="2800"/>
              <a:t>, t, and </a:t>
            </a:r>
            <a:r>
              <a:rPr lang="en-US" sz="2800">
                <a:solidFill>
                  <a:srgbClr val="2AA274"/>
                </a:solidFill>
              </a:rPr>
              <a:t>O[] </a:t>
            </a:r>
            <a:r>
              <a:rPr lang="en-US" sz="2800"/>
              <a:t>are precision-critical</a:t>
            </a: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072B5329-C8F2-445A-8FA0-BF45F772D575}"/>
              </a:ext>
            </a:extLst>
          </p:cNvPr>
          <p:cNvSpPr txBox="1"/>
          <p:nvPr/>
        </p:nvSpPr>
        <p:spPr>
          <a:xfrm>
            <a:off x="149277" y="3117933"/>
            <a:ext cx="4131111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1. class</a:t>
            </a:r>
            <a:r>
              <a:rPr lang="en-US"/>
              <a:t> Integer { </a:t>
            </a:r>
            <a:r>
              <a:rPr lang="en-US">
                <a:solidFill>
                  <a:srgbClr val="881255"/>
                </a:solidFill>
              </a:rPr>
              <a:t>int</a:t>
            </a:r>
            <a:r>
              <a:rPr lang="en-US"/>
              <a:t> v; }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881255"/>
                </a:solidFill>
              </a:rPr>
              <a:t>2. class</a:t>
            </a:r>
            <a:r>
              <a:rPr lang="en-US"/>
              <a:t> </a:t>
            </a:r>
            <a:r>
              <a:rPr lang="en-US" err="1"/>
              <a:t>ArrayList</a:t>
            </a:r>
            <a:r>
              <a:rPr lang="en-US"/>
              <a:t> { 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881255"/>
                </a:solidFill>
              </a:rPr>
              <a:t>3.     Object</a:t>
            </a:r>
            <a:r>
              <a:rPr lang="en-US"/>
              <a:t>[] d;</a:t>
            </a:r>
            <a:endParaRPr lang="en-US">
              <a:cs typeface="Calibri"/>
            </a:endParaRPr>
          </a:p>
          <a:p>
            <a:r>
              <a:rPr lang="en-US"/>
              <a:t>4.     </a:t>
            </a:r>
            <a:r>
              <a:rPr lang="en-US" err="1"/>
              <a:t>ArrayList</a:t>
            </a:r>
            <a:r>
              <a:rPr lang="en-US"/>
              <a:t>() {</a:t>
            </a:r>
            <a:endParaRPr lang="en-US">
              <a:cs typeface="Calibri"/>
            </a:endParaRPr>
          </a:p>
          <a:p>
            <a:r>
              <a:rPr lang="en-US"/>
              <a:t>5.         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[] t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[10]; </a:t>
            </a:r>
            <a:r>
              <a:rPr lang="en-US">
                <a:solidFill>
                  <a:srgbClr val="2AA274"/>
                </a:solidFill>
              </a:rPr>
              <a:t>// O[] </a:t>
            </a:r>
            <a:endParaRPr lang="en-US">
              <a:cs typeface="Calibri"/>
            </a:endParaRPr>
          </a:p>
          <a:p>
            <a:r>
              <a:rPr lang="en-US"/>
              <a:t>6.         </a:t>
            </a:r>
            <a:r>
              <a:rPr lang="en-US" err="1">
                <a:solidFill>
                  <a:srgbClr val="881255"/>
                </a:solidFill>
              </a:rPr>
              <a:t>this</a:t>
            </a:r>
            <a:r>
              <a:rPr lang="en-US" err="1"/>
              <a:t>.d</a:t>
            </a:r>
            <a:r>
              <a:rPr lang="en-US"/>
              <a:t> = t;</a:t>
            </a:r>
            <a:endParaRPr lang="en-US">
              <a:cs typeface="Calibri"/>
            </a:endParaRPr>
          </a:p>
          <a:p>
            <a:r>
              <a:rPr lang="en-US"/>
              <a:t>7. }}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9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terministic Finite Automata (DFA)">
            <a:extLst>
              <a:ext uri="{FF2B5EF4-FFF2-40B4-BE49-F238E27FC236}">
                <a16:creationId xmlns:a16="http://schemas.microsoft.com/office/drawing/2014/main" id="{EF1CC17A-C822-4068-8898-F0E6D4A9D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2" y="1367679"/>
            <a:ext cx="6975450" cy="2023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F9832-7C19-4F7E-AFD9-7F52F04A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Turner: Object Reachability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2F03A-DE49-434D-B77B-5D266A64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0BB63-BB6D-40D6-91B9-A00159B949C6}"/>
              </a:ext>
            </a:extLst>
          </p:cNvPr>
          <p:cNvSpPr txBox="1"/>
          <p:nvPr/>
        </p:nvSpPr>
        <p:spPr>
          <a:xfrm>
            <a:off x="4262850" y="3600200"/>
            <a:ext cx="67729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/>
              <a:t>1. </a:t>
            </a:r>
            <a:r>
              <a:rPr lang="en-US" sz="2800">
                <a:solidFill>
                  <a:srgbClr val="881255"/>
                </a:solidFill>
              </a:rPr>
              <a:t>this</a:t>
            </a:r>
            <a:r>
              <a:rPr lang="en-US" sz="2800"/>
              <a:t>, t, and </a:t>
            </a:r>
            <a:r>
              <a:rPr lang="en-US" sz="2800">
                <a:solidFill>
                  <a:srgbClr val="2AA274"/>
                </a:solidFill>
              </a:rPr>
              <a:t>O[] </a:t>
            </a:r>
            <a:r>
              <a:rPr lang="en-US" sz="2800"/>
              <a:t>are precision-critical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CC1C23-EFD6-4FA4-BEAD-0FE33816E304}"/>
              </a:ext>
            </a:extLst>
          </p:cNvPr>
          <p:cNvGrpSpPr/>
          <p:nvPr/>
        </p:nvGrpSpPr>
        <p:grpSpPr>
          <a:xfrm>
            <a:off x="3699883" y="4180118"/>
            <a:ext cx="8339695" cy="1633002"/>
            <a:chOff x="3709214" y="4152125"/>
            <a:chExt cx="8339695" cy="163300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E515687F-653D-461A-A840-A8D5F87AF84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53788" y="4352829"/>
                <a:ext cx="6954253" cy="457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3670200" imgH="241200" progId="Equation.DSMT4">
                        <p:embed/>
                      </p:oleObj>
                    </mc:Choice>
                    <mc:Fallback>
                      <p:oleObj name="Equation" r:id="rId4" imgW="3670200" imgH="241200" progId="Equation.DSMT4">
                        <p:embed/>
                        <p:pic>
                          <p:nvPicPr>
                            <p:cNvPr id="22" name="Object 21">
                              <a:extLst>
                                <a:ext uri="{FF2B5EF4-FFF2-40B4-BE49-F238E27FC236}">
                                  <a16:creationId xmlns:a16="http://schemas.microsoft.com/office/drawing/2014/main" id="{E515687F-653D-461A-A840-A8D5F87AF84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3788" y="4352829"/>
                              <a:ext cx="6954253" cy="457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E515687F-653D-461A-A840-A8D5F87AF84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53788" y="4352829"/>
                <a:ext cx="6954253" cy="457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7585" name="Equation" r:id="rId6" imgW="3670200" imgH="241200" progId="Equation.DSMT4">
                        <p:embed/>
                      </p:oleObj>
                    </mc:Choice>
                    <mc:Fallback>
                      <p:oleObj name="Equation" r:id="rId6" imgW="3670200" imgH="241200" progId="Equation.DSMT4">
                        <p:embed/>
                        <p:pic>
                          <p:nvPicPr>
                            <p:cNvPr id="22" name="Object 21">
                              <a:extLst>
                                <a:ext uri="{FF2B5EF4-FFF2-40B4-BE49-F238E27FC236}">
                                  <a16:creationId xmlns:a16="http://schemas.microsoft.com/office/drawing/2014/main" id="{E515687F-653D-461A-A840-A8D5F87AF84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3788" y="4352829"/>
                              <a:ext cx="6954253" cy="457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ED86A8-B47D-4A33-A439-B9A8B63EF7E9}"/>
                </a:ext>
              </a:extLst>
            </p:cNvPr>
            <p:cNvGrpSpPr/>
            <p:nvPr/>
          </p:nvGrpSpPr>
          <p:grpSpPr>
            <a:xfrm>
              <a:off x="3709214" y="5173486"/>
              <a:ext cx="470889" cy="457200"/>
              <a:chOff x="3737207" y="5513777"/>
              <a:chExt cx="470889" cy="4572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E0D636D-5326-46E5-9ADA-A95176D5AEC2}"/>
                  </a:ext>
                </a:extLst>
              </p:cNvPr>
              <p:cNvSpPr/>
              <p:nvPr/>
            </p:nvSpPr>
            <p:spPr>
              <a:xfrm>
                <a:off x="3737207" y="5513777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C7F3FC-44BB-4B74-B5D0-839CE256C6AD}"/>
                  </a:ext>
                </a:extLst>
              </p:cNvPr>
              <p:cNvSpPr txBox="1"/>
              <p:nvPr/>
            </p:nvSpPr>
            <p:spPr>
              <a:xfrm>
                <a:off x="3837357" y="5579949"/>
                <a:ext cx="2705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644C71-0238-4A61-B2CD-EE784715FEE0}"/>
                </a:ext>
              </a:extLst>
            </p:cNvPr>
            <p:cNvGrpSpPr/>
            <p:nvPr/>
          </p:nvGrpSpPr>
          <p:grpSpPr>
            <a:xfrm>
              <a:off x="4458774" y="5173486"/>
              <a:ext cx="535580" cy="457200"/>
              <a:chOff x="4458774" y="5507552"/>
              <a:chExt cx="535580" cy="4572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8F1CBDA-9B2F-40BC-A4E0-16B97B20B201}"/>
                  </a:ext>
                </a:extLst>
              </p:cNvPr>
              <p:cNvSpPr/>
              <p:nvPr/>
            </p:nvSpPr>
            <p:spPr>
              <a:xfrm>
                <a:off x="4486767" y="550755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B765D-4318-4387-BDEE-E7D0D803C35E}"/>
                  </a:ext>
                </a:extLst>
              </p:cNvPr>
              <p:cNvSpPr txBox="1"/>
              <p:nvPr/>
            </p:nvSpPr>
            <p:spPr>
              <a:xfrm>
                <a:off x="4458774" y="5600686"/>
                <a:ext cx="5355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flows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463B69-77CF-4A0E-98DF-9F139BC96050}"/>
                </a:ext>
              </a:extLst>
            </p:cNvPr>
            <p:cNvGrpSpPr/>
            <p:nvPr/>
          </p:nvGrpSpPr>
          <p:grpSpPr>
            <a:xfrm>
              <a:off x="5788081" y="5173486"/>
              <a:ext cx="535580" cy="457200"/>
              <a:chOff x="5788081" y="5532982"/>
              <a:chExt cx="535580" cy="4572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9F6EBE-B9DC-46F2-B161-BFF7D3DE67BA}"/>
                  </a:ext>
                </a:extLst>
              </p:cNvPr>
              <p:cNvSpPr/>
              <p:nvPr/>
            </p:nvSpPr>
            <p:spPr>
              <a:xfrm>
                <a:off x="5788081" y="553298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0CC0463-7A03-42B0-99C6-119B70640B2D}"/>
                      </a:ext>
                    </a:extLst>
                  </p:cNvPr>
                  <p:cNvSpPr txBox="1"/>
                  <p:nvPr/>
                </p:nvSpPr>
                <p:spPr>
                  <a:xfrm>
                    <a:off x="5788081" y="5602615"/>
                    <a:ext cx="535580" cy="2815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𝑓𝑙𝑜𝑤𝑠</m:t>
                              </m:r>
                            </m:e>
                          </m:acc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0CC0463-7A03-42B0-99C6-119B70640B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8081" y="5602615"/>
                    <a:ext cx="535580" cy="2815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545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100BF0-CD00-431A-88D9-DEAB8299A3B1}"/>
                </a:ext>
              </a:extLst>
            </p:cNvPr>
            <p:cNvGrpSpPr/>
            <p:nvPr/>
          </p:nvGrpSpPr>
          <p:grpSpPr>
            <a:xfrm>
              <a:off x="6976175" y="5173486"/>
              <a:ext cx="535580" cy="457200"/>
              <a:chOff x="7041492" y="5564091"/>
              <a:chExt cx="535580" cy="4572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501FE5-8E4F-4CFD-9C4B-0FE81F18B1A2}"/>
                  </a:ext>
                </a:extLst>
              </p:cNvPr>
              <p:cNvSpPr/>
              <p:nvPr/>
            </p:nvSpPr>
            <p:spPr>
              <a:xfrm>
                <a:off x="7041492" y="5564091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9548D48-6F3F-4AAA-9728-3DFB7F5775AB}"/>
                      </a:ext>
                    </a:extLst>
                  </p:cNvPr>
                  <p:cNvSpPr txBox="1"/>
                  <p:nvPr/>
                </p:nvSpPr>
                <p:spPr>
                  <a:xfrm>
                    <a:off x="7041492" y="5633724"/>
                    <a:ext cx="535580" cy="2815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𝑓𝑙𝑜𝑤𝑠</m:t>
                              </m:r>
                            </m:e>
                          </m:acc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9548D48-6F3F-4AAA-9728-3DFB7F5775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492" y="5633724"/>
                    <a:ext cx="535580" cy="2815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545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6C7B90F-0D4D-42AC-937C-63DF7DC854BE}"/>
                </a:ext>
              </a:extLst>
            </p:cNvPr>
            <p:cNvGrpSpPr/>
            <p:nvPr/>
          </p:nvGrpSpPr>
          <p:grpSpPr>
            <a:xfrm>
              <a:off x="8520696" y="5173486"/>
              <a:ext cx="535580" cy="457200"/>
              <a:chOff x="8586013" y="5659952"/>
              <a:chExt cx="535580" cy="4572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BBFB483-E10F-4B15-9395-6A338BDD3B53}"/>
                  </a:ext>
                </a:extLst>
              </p:cNvPr>
              <p:cNvSpPr/>
              <p:nvPr/>
            </p:nvSpPr>
            <p:spPr>
              <a:xfrm>
                <a:off x="8614006" y="565995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4087AA-6933-44EC-A9DA-6DEFC4A61F4C}"/>
                  </a:ext>
                </a:extLst>
              </p:cNvPr>
              <p:cNvSpPr txBox="1"/>
              <p:nvPr/>
            </p:nvSpPr>
            <p:spPr>
              <a:xfrm>
                <a:off x="8586013" y="5753086"/>
                <a:ext cx="5355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flows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13BF46-6C8D-4E28-A5DC-03B6A5DF8348}"/>
                </a:ext>
              </a:extLst>
            </p:cNvPr>
            <p:cNvGrpSpPr/>
            <p:nvPr/>
          </p:nvGrpSpPr>
          <p:grpSpPr>
            <a:xfrm>
              <a:off x="9677700" y="5173486"/>
              <a:ext cx="535580" cy="457200"/>
              <a:chOff x="9677700" y="5659952"/>
              <a:chExt cx="535580" cy="4572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6EF2905-FCF1-4A99-8176-CACA521792ED}"/>
                  </a:ext>
                </a:extLst>
              </p:cNvPr>
              <p:cNvSpPr/>
              <p:nvPr/>
            </p:nvSpPr>
            <p:spPr>
              <a:xfrm>
                <a:off x="9705693" y="565995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CBA373-62A3-4DF3-993B-F78B7778E7F6}"/>
                  </a:ext>
                </a:extLst>
              </p:cNvPr>
              <p:cNvSpPr txBox="1"/>
              <p:nvPr/>
            </p:nvSpPr>
            <p:spPr>
              <a:xfrm>
                <a:off x="9677700" y="5753086"/>
                <a:ext cx="5355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flows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F810D2-B254-4AB9-A845-8ED73E07BD80}"/>
                </a:ext>
              </a:extLst>
            </p:cNvPr>
            <p:cNvGrpSpPr/>
            <p:nvPr/>
          </p:nvGrpSpPr>
          <p:grpSpPr>
            <a:xfrm>
              <a:off x="10814169" y="5173486"/>
              <a:ext cx="535580" cy="457200"/>
              <a:chOff x="10814169" y="5716491"/>
              <a:chExt cx="535580" cy="4572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9036E-9EBB-452B-A433-4C78812A33C1}"/>
                  </a:ext>
                </a:extLst>
              </p:cNvPr>
              <p:cNvSpPr/>
              <p:nvPr/>
            </p:nvSpPr>
            <p:spPr>
              <a:xfrm>
                <a:off x="10814169" y="5716491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B4A0AED-E161-43A7-8AA2-713AAD77BF3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14169" y="5786124"/>
                    <a:ext cx="535580" cy="2815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𝑓𝑙𝑜𝑤𝑠</m:t>
                              </m:r>
                            </m:e>
                          </m:acc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B4A0AED-E161-43A7-8AA2-713AAD77BF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4169" y="5786124"/>
                    <a:ext cx="535580" cy="28155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409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DC7FBB-3546-40A8-80DE-7FF2ED3C526E}"/>
                </a:ext>
              </a:extLst>
            </p:cNvPr>
            <p:cNvGrpSpPr/>
            <p:nvPr/>
          </p:nvGrpSpPr>
          <p:grpSpPr>
            <a:xfrm>
              <a:off x="11578020" y="5164155"/>
              <a:ext cx="470889" cy="457200"/>
              <a:chOff x="11578020" y="5666177"/>
              <a:chExt cx="470889" cy="4572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790110-6F91-4271-A4DE-F5E8F16227BB}"/>
                  </a:ext>
                </a:extLst>
              </p:cNvPr>
              <p:cNvSpPr/>
              <p:nvPr/>
            </p:nvSpPr>
            <p:spPr>
              <a:xfrm>
                <a:off x="11578020" y="5666177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D55138-931F-4001-955B-4FE9EC2819B4}"/>
                  </a:ext>
                </a:extLst>
              </p:cNvPr>
              <p:cNvSpPr txBox="1"/>
              <p:nvPr/>
            </p:nvSpPr>
            <p:spPr>
              <a:xfrm>
                <a:off x="11678170" y="5732349"/>
                <a:ext cx="2705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e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5E2F3EB-D0C9-49E2-937C-F289B869805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03" y="5400569"/>
              <a:ext cx="278671" cy="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1F204F9-5612-4AE8-B766-AFEE1D16A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4354" y="5391474"/>
              <a:ext cx="793727" cy="2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9C40F5E-8CD5-466E-AAD5-B8EC61B59A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3661" y="5402086"/>
              <a:ext cx="652514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41A909-A108-4D60-AE1C-EBB171A473F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7447064" y="5390599"/>
              <a:ext cx="1073632" cy="14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F70EA0-BF4C-4E82-A1A8-2C3C3B6588DD}"/>
                </a:ext>
              </a:extLst>
            </p:cNvPr>
            <p:cNvCxnSpPr>
              <a:cxnSpLocks/>
              <a:stCxn id="27" idx="3"/>
              <a:endCxn id="29" idx="1"/>
            </p:cNvCxnSpPr>
            <p:nvPr/>
          </p:nvCxnSpPr>
          <p:spPr>
            <a:xfrm>
              <a:off x="9056276" y="5405120"/>
              <a:ext cx="621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2C2E40F-CC60-4177-9466-7DA5612C81D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10213280" y="5383895"/>
              <a:ext cx="600889" cy="2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530B565-ED42-41D2-8015-4FA667C3635D}"/>
                </a:ext>
              </a:extLst>
            </p:cNvPr>
            <p:cNvCxnSpPr>
              <a:cxnSpLocks/>
              <a:stCxn id="31" idx="3"/>
              <a:endCxn id="32" idx="2"/>
            </p:cNvCxnSpPr>
            <p:nvPr/>
          </p:nvCxnSpPr>
          <p:spPr>
            <a:xfrm>
              <a:off x="11349749" y="5383895"/>
              <a:ext cx="228271" cy="8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C3CCBE4-9744-40E7-9E76-D19E9FB2ED00}"/>
                </a:ext>
              </a:extLst>
            </p:cNvPr>
            <p:cNvSpPr/>
            <p:nvPr/>
          </p:nvSpPr>
          <p:spPr>
            <a:xfrm>
              <a:off x="4401820" y="4152126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1733DF0-1AAD-4FD3-A0AF-3B0DEF4E69E2}"/>
                </a:ext>
              </a:extLst>
            </p:cNvPr>
            <p:cNvSpPr/>
            <p:nvPr/>
          </p:nvSpPr>
          <p:spPr>
            <a:xfrm>
              <a:off x="5684501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1709CA7-2BD5-4C07-8C20-C0CD31266209}"/>
                </a:ext>
              </a:extLst>
            </p:cNvPr>
            <p:cNvSpPr/>
            <p:nvPr/>
          </p:nvSpPr>
          <p:spPr>
            <a:xfrm>
              <a:off x="6859859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B034B7E-6C7A-48BC-B357-28590F169CB9}"/>
                </a:ext>
              </a:extLst>
            </p:cNvPr>
            <p:cNvSpPr/>
            <p:nvPr/>
          </p:nvSpPr>
          <p:spPr>
            <a:xfrm>
              <a:off x="8465018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0957E0B-C52A-4E48-9301-804D7240DFA4}"/>
                </a:ext>
              </a:extLst>
            </p:cNvPr>
            <p:cNvSpPr/>
            <p:nvPr/>
          </p:nvSpPr>
          <p:spPr>
            <a:xfrm>
              <a:off x="9594042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D052918-3D97-4366-AB2D-00EB1F0A885D}"/>
                </a:ext>
              </a:extLst>
            </p:cNvPr>
            <p:cNvSpPr/>
            <p:nvPr/>
          </p:nvSpPr>
          <p:spPr>
            <a:xfrm>
              <a:off x="10730820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23">
            <a:extLst>
              <a:ext uri="{FF2B5EF4-FFF2-40B4-BE49-F238E27FC236}">
                <a16:creationId xmlns:a16="http://schemas.microsoft.com/office/drawing/2014/main" id="{072B5329-C8F2-445A-8FA0-BF45F772D575}"/>
              </a:ext>
            </a:extLst>
          </p:cNvPr>
          <p:cNvSpPr txBox="1"/>
          <p:nvPr/>
        </p:nvSpPr>
        <p:spPr>
          <a:xfrm>
            <a:off x="149277" y="3117933"/>
            <a:ext cx="4131111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1. class</a:t>
            </a:r>
            <a:r>
              <a:rPr lang="en-US"/>
              <a:t> Integer { </a:t>
            </a:r>
            <a:r>
              <a:rPr lang="en-US">
                <a:solidFill>
                  <a:srgbClr val="881255"/>
                </a:solidFill>
              </a:rPr>
              <a:t>int</a:t>
            </a:r>
            <a:r>
              <a:rPr lang="en-US"/>
              <a:t> v; }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881255"/>
                </a:solidFill>
              </a:rPr>
              <a:t>2. class</a:t>
            </a:r>
            <a:r>
              <a:rPr lang="en-US"/>
              <a:t> </a:t>
            </a:r>
            <a:r>
              <a:rPr lang="en-US" err="1"/>
              <a:t>ArrayList</a:t>
            </a:r>
            <a:r>
              <a:rPr lang="en-US"/>
              <a:t> { 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881255"/>
                </a:solidFill>
              </a:rPr>
              <a:t>3.     Object</a:t>
            </a:r>
            <a:r>
              <a:rPr lang="en-US"/>
              <a:t>[] d;</a:t>
            </a:r>
            <a:endParaRPr lang="en-US">
              <a:cs typeface="Calibri"/>
            </a:endParaRPr>
          </a:p>
          <a:p>
            <a:r>
              <a:rPr lang="en-US"/>
              <a:t>4.     </a:t>
            </a:r>
            <a:r>
              <a:rPr lang="en-US" err="1"/>
              <a:t>ArrayList</a:t>
            </a:r>
            <a:r>
              <a:rPr lang="en-US"/>
              <a:t>() {</a:t>
            </a:r>
            <a:endParaRPr lang="en-US">
              <a:cs typeface="Calibri"/>
            </a:endParaRPr>
          </a:p>
          <a:p>
            <a:r>
              <a:rPr lang="en-US"/>
              <a:t>5.         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[] t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[10]; </a:t>
            </a:r>
            <a:r>
              <a:rPr lang="en-US">
                <a:solidFill>
                  <a:srgbClr val="2AA274"/>
                </a:solidFill>
              </a:rPr>
              <a:t>// O[] </a:t>
            </a:r>
            <a:endParaRPr lang="en-US">
              <a:cs typeface="Calibri"/>
            </a:endParaRPr>
          </a:p>
          <a:p>
            <a:r>
              <a:rPr lang="en-US"/>
              <a:t>6.         </a:t>
            </a:r>
            <a:r>
              <a:rPr lang="en-US" err="1">
                <a:solidFill>
                  <a:srgbClr val="881255"/>
                </a:solidFill>
              </a:rPr>
              <a:t>this</a:t>
            </a:r>
            <a:r>
              <a:rPr lang="en-US" err="1"/>
              <a:t>.d</a:t>
            </a:r>
            <a:r>
              <a:rPr lang="en-US"/>
              <a:t> = t;</a:t>
            </a:r>
            <a:endParaRPr lang="en-US">
              <a:cs typeface="Calibri"/>
            </a:endParaRPr>
          </a:p>
          <a:p>
            <a:r>
              <a:rPr lang="en-US"/>
              <a:t>7. }}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terministic Finite Automata (DFA)">
            <a:extLst>
              <a:ext uri="{FF2B5EF4-FFF2-40B4-BE49-F238E27FC236}">
                <a16:creationId xmlns:a16="http://schemas.microsoft.com/office/drawing/2014/main" id="{EF1CC17A-C822-4068-8898-F0E6D4A9D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52" y="1367679"/>
            <a:ext cx="6975450" cy="2023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F9832-7C19-4F7E-AFD9-7F52F04A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Turner: Object Reachability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2F03A-DE49-434D-B77B-5D266A64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0BB63-BB6D-40D6-91B9-A00159B949C6}"/>
              </a:ext>
            </a:extLst>
          </p:cNvPr>
          <p:cNvSpPr txBox="1"/>
          <p:nvPr/>
        </p:nvSpPr>
        <p:spPr>
          <a:xfrm>
            <a:off x="4262850" y="3600200"/>
            <a:ext cx="677294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/>
              <a:t>1. </a:t>
            </a:r>
            <a:r>
              <a:rPr lang="en-US" sz="2800">
                <a:solidFill>
                  <a:srgbClr val="881255"/>
                </a:solidFill>
              </a:rPr>
              <a:t>this</a:t>
            </a:r>
            <a:r>
              <a:rPr lang="en-US" sz="2800"/>
              <a:t>, t, and </a:t>
            </a:r>
            <a:r>
              <a:rPr lang="en-US" sz="2800">
                <a:solidFill>
                  <a:srgbClr val="2AA274"/>
                </a:solidFill>
              </a:rPr>
              <a:t>O[] </a:t>
            </a:r>
            <a:r>
              <a:rPr lang="en-US" sz="2800"/>
              <a:t>are precision-critical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CC1C23-EFD6-4FA4-BEAD-0FE33816E304}"/>
              </a:ext>
            </a:extLst>
          </p:cNvPr>
          <p:cNvGrpSpPr/>
          <p:nvPr/>
        </p:nvGrpSpPr>
        <p:grpSpPr>
          <a:xfrm>
            <a:off x="3699883" y="4180118"/>
            <a:ext cx="8339695" cy="1633002"/>
            <a:chOff x="3709214" y="4152125"/>
            <a:chExt cx="8339695" cy="163300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E515687F-653D-461A-A840-A8D5F87AF84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53788" y="4352829"/>
                <a:ext cx="6954253" cy="457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4" imgW="3670200" imgH="241200" progId="Equation.DSMT4">
                        <p:embed/>
                      </p:oleObj>
                    </mc:Choice>
                    <mc:Fallback>
                      <p:oleObj name="Equation" r:id="rId4" imgW="3670200" imgH="241200" progId="Equation.DSMT4">
                        <p:embed/>
                        <p:pic>
                          <p:nvPicPr>
                            <p:cNvPr id="22" name="Object 21">
                              <a:extLst>
                                <a:ext uri="{FF2B5EF4-FFF2-40B4-BE49-F238E27FC236}">
                                  <a16:creationId xmlns:a16="http://schemas.microsoft.com/office/drawing/2014/main" id="{E515687F-653D-461A-A840-A8D5F87AF84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3788" y="4352829"/>
                              <a:ext cx="6954253" cy="457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Object 21">
                  <a:extLst>
                    <a:ext uri="{FF2B5EF4-FFF2-40B4-BE49-F238E27FC236}">
                      <a16:creationId xmlns:a16="http://schemas.microsoft.com/office/drawing/2014/main" id="{E515687F-653D-461A-A840-A8D5F87AF84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53788" y="4352829"/>
                <a:ext cx="6954253" cy="457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9633" name="Equation" r:id="rId6" imgW="3670200" imgH="241200" progId="Equation.DSMT4">
                        <p:embed/>
                      </p:oleObj>
                    </mc:Choice>
                    <mc:Fallback>
                      <p:oleObj name="Equation" r:id="rId6" imgW="3670200" imgH="241200" progId="Equation.DSMT4">
                        <p:embed/>
                        <p:pic>
                          <p:nvPicPr>
                            <p:cNvPr id="22" name="Object 21">
                              <a:extLst>
                                <a:ext uri="{FF2B5EF4-FFF2-40B4-BE49-F238E27FC236}">
                                  <a16:creationId xmlns:a16="http://schemas.microsoft.com/office/drawing/2014/main" id="{E515687F-653D-461A-A840-A8D5F87AF84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3788" y="4352829"/>
                              <a:ext cx="6954253" cy="457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3ED86A8-B47D-4A33-A439-B9A8B63EF7E9}"/>
                </a:ext>
              </a:extLst>
            </p:cNvPr>
            <p:cNvGrpSpPr/>
            <p:nvPr/>
          </p:nvGrpSpPr>
          <p:grpSpPr>
            <a:xfrm>
              <a:off x="3709214" y="5173486"/>
              <a:ext cx="470889" cy="457200"/>
              <a:chOff x="3737207" y="5513777"/>
              <a:chExt cx="470889" cy="4572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E0D636D-5326-46E5-9ADA-A95176D5AEC2}"/>
                  </a:ext>
                </a:extLst>
              </p:cNvPr>
              <p:cNvSpPr/>
              <p:nvPr/>
            </p:nvSpPr>
            <p:spPr>
              <a:xfrm>
                <a:off x="3737207" y="5513777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C7F3FC-44BB-4B74-B5D0-839CE256C6AD}"/>
                  </a:ext>
                </a:extLst>
              </p:cNvPr>
              <p:cNvSpPr txBox="1"/>
              <p:nvPr/>
            </p:nvSpPr>
            <p:spPr>
              <a:xfrm>
                <a:off x="3837357" y="5579949"/>
                <a:ext cx="2705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644C71-0238-4A61-B2CD-EE784715FEE0}"/>
                </a:ext>
              </a:extLst>
            </p:cNvPr>
            <p:cNvGrpSpPr/>
            <p:nvPr/>
          </p:nvGrpSpPr>
          <p:grpSpPr>
            <a:xfrm>
              <a:off x="4458774" y="5173486"/>
              <a:ext cx="535580" cy="457200"/>
              <a:chOff x="4458774" y="5507552"/>
              <a:chExt cx="535580" cy="4572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8F1CBDA-9B2F-40BC-A4E0-16B97B20B201}"/>
                  </a:ext>
                </a:extLst>
              </p:cNvPr>
              <p:cNvSpPr/>
              <p:nvPr/>
            </p:nvSpPr>
            <p:spPr>
              <a:xfrm>
                <a:off x="4486767" y="550755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CB765D-4318-4387-BDEE-E7D0D803C35E}"/>
                  </a:ext>
                </a:extLst>
              </p:cNvPr>
              <p:cNvSpPr txBox="1"/>
              <p:nvPr/>
            </p:nvSpPr>
            <p:spPr>
              <a:xfrm>
                <a:off x="4458774" y="5600686"/>
                <a:ext cx="5355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flows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463B69-77CF-4A0E-98DF-9F139BC96050}"/>
                </a:ext>
              </a:extLst>
            </p:cNvPr>
            <p:cNvGrpSpPr/>
            <p:nvPr/>
          </p:nvGrpSpPr>
          <p:grpSpPr>
            <a:xfrm>
              <a:off x="5788081" y="5173486"/>
              <a:ext cx="535580" cy="457200"/>
              <a:chOff x="5788081" y="5532982"/>
              <a:chExt cx="535580" cy="4572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9F6EBE-B9DC-46F2-B161-BFF7D3DE67BA}"/>
                  </a:ext>
                </a:extLst>
              </p:cNvPr>
              <p:cNvSpPr/>
              <p:nvPr/>
            </p:nvSpPr>
            <p:spPr>
              <a:xfrm>
                <a:off x="5788081" y="553298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0CC0463-7A03-42B0-99C6-119B70640B2D}"/>
                      </a:ext>
                    </a:extLst>
                  </p:cNvPr>
                  <p:cNvSpPr txBox="1"/>
                  <p:nvPr/>
                </p:nvSpPr>
                <p:spPr>
                  <a:xfrm>
                    <a:off x="5788081" y="5602615"/>
                    <a:ext cx="535580" cy="2815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𝑓𝑙𝑜𝑤𝑠</m:t>
                              </m:r>
                            </m:e>
                          </m:acc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0CC0463-7A03-42B0-99C6-119B70640B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8081" y="5602615"/>
                    <a:ext cx="535580" cy="28155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545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100BF0-CD00-431A-88D9-DEAB8299A3B1}"/>
                </a:ext>
              </a:extLst>
            </p:cNvPr>
            <p:cNvGrpSpPr/>
            <p:nvPr/>
          </p:nvGrpSpPr>
          <p:grpSpPr>
            <a:xfrm>
              <a:off x="6976175" y="5173486"/>
              <a:ext cx="535580" cy="457200"/>
              <a:chOff x="7041492" y="5564091"/>
              <a:chExt cx="535580" cy="4572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501FE5-8E4F-4CFD-9C4B-0FE81F18B1A2}"/>
                  </a:ext>
                </a:extLst>
              </p:cNvPr>
              <p:cNvSpPr/>
              <p:nvPr/>
            </p:nvSpPr>
            <p:spPr>
              <a:xfrm>
                <a:off x="7041492" y="5564091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9548D48-6F3F-4AAA-9728-3DFB7F5775AB}"/>
                      </a:ext>
                    </a:extLst>
                  </p:cNvPr>
                  <p:cNvSpPr txBox="1"/>
                  <p:nvPr/>
                </p:nvSpPr>
                <p:spPr>
                  <a:xfrm>
                    <a:off x="7041492" y="5633724"/>
                    <a:ext cx="535580" cy="2815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𝑓𝑙𝑜𝑤𝑠</m:t>
                              </m:r>
                            </m:e>
                          </m:acc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9548D48-6F3F-4AAA-9728-3DFB7F5775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492" y="5633724"/>
                    <a:ext cx="535580" cy="2815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545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6C7B90F-0D4D-42AC-937C-63DF7DC854BE}"/>
                </a:ext>
              </a:extLst>
            </p:cNvPr>
            <p:cNvGrpSpPr/>
            <p:nvPr/>
          </p:nvGrpSpPr>
          <p:grpSpPr>
            <a:xfrm>
              <a:off x="8520696" y="5173486"/>
              <a:ext cx="535580" cy="457200"/>
              <a:chOff x="8586013" y="5659952"/>
              <a:chExt cx="535580" cy="4572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BBFB483-E10F-4B15-9395-6A338BDD3B53}"/>
                  </a:ext>
                </a:extLst>
              </p:cNvPr>
              <p:cNvSpPr/>
              <p:nvPr/>
            </p:nvSpPr>
            <p:spPr>
              <a:xfrm>
                <a:off x="8614006" y="565995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4087AA-6933-44EC-A9DA-6DEFC4A61F4C}"/>
                  </a:ext>
                </a:extLst>
              </p:cNvPr>
              <p:cNvSpPr txBox="1"/>
              <p:nvPr/>
            </p:nvSpPr>
            <p:spPr>
              <a:xfrm>
                <a:off x="8586013" y="5753086"/>
                <a:ext cx="5355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flows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413BF46-6C8D-4E28-A5DC-03B6A5DF8348}"/>
                </a:ext>
              </a:extLst>
            </p:cNvPr>
            <p:cNvGrpSpPr/>
            <p:nvPr/>
          </p:nvGrpSpPr>
          <p:grpSpPr>
            <a:xfrm>
              <a:off x="9677700" y="5173486"/>
              <a:ext cx="535580" cy="457200"/>
              <a:chOff x="9677700" y="5659952"/>
              <a:chExt cx="535580" cy="4572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6EF2905-FCF1-4A99-8176-CACA521792ED}"/>
                  </a:ext>
                </a:extLst>
              </p:cNvPr>
              <p:cNvSpPr/>
              <p:nvPr/>
            </p:nvSpPr>
            <p:spPr>
              <a:xfrm>
                <a:off x="9705693" y="565995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0CBA373-62A3-4DF3-993B-F78B7778E7F6}"/>
                  </a:ext>
                </a:extLst>
              </p:cNvPr>
              <p:cNvSpPr txBox="1"/>
              <p:nvPr/>
            </p:nvSpPr>
            <p:spPr>
              <a:xfrm>
                <a:off x="9677700" y="5753086"/>
                <a:ext cx="5355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flows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4F810D2-B254-4AB9-A845-8ED73E07BD80}"/>
                </a:ext>
              </a:extLst>
            </p:cNvPr>
            <p:cNvGrpSpPr/>
            <p:nvPr/>
          </p:nvGrpSpPr>
          <p:grpSpPr>
            <a:xfrm>
              <a:off x="10814169" y="5173486"/>
              <a:ext cx="535580" cy="457200"/>
              <a:chOff x="10814169" y="5716491"/>
              <a:chExt cx="535580" cy="4572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9036E-9EBB-452B-A433-4C78812A33C1}"/>
                  </a:ext>
                </a:extLst>
              </p:cNvPr>
              <p:cNvSpPr/>
              <p:nvPr/>
            </p:nvSpPr>
            <p:spPr>
              <a:xfrm>
                <a:off x="10814169" y="5716491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B4A0AED-E161-43A7-8AA2-713AAD77BF3E}"/>
                      </a:ext>
                    </a:extLst>
                  </p:cNvPr>
                  <p:cNvSpPr txBox="1"/>
                  <p:nvPr/>
                </p:nvSpPr>
                <p:spPr>
                  <a:xfrm>
                    <a:off x="10814169" y="5786124"/>
                    <a:ext cx="535580" cy="2815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𝑓𝑙𝑜𝑤𝑠</m:t>
                              </m:r>
                            </m:e>
                          </m:acc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B4A0AED-E161-43A7-8AA2-713AAD77BF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4169" y="5786124"/>
                    <a:ext cx="535580" cy="28155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409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DC7FBB-3546-40A8-80DE-7FF2ED3C526E}"/>
                </a:ext>
              </a:extLst>
            </p:cNvPr>
            <p:cNvGrpSpPr/>
            <p:nvPr/>
          </p:nvGrpSpPr>
          <p:grpSpPr>
            <a:xfrm>
              <a:off x="11578020" y="5164155"/>
              <a:ext cx="470889" cy="457200"/>
              <a:chOff x="11578020" y="5666177"/>
              <a:chExt cx="470889" cy="4572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790110-6F91-4271-A4DE-F5E8F16227BB}"/>
                  </a:ext>
                </a:extLst>
              </p:cNvPr>
              <p:cNvSpPr/>
              <p:nvPr/>
            </p:nvSpPr>
            <p:spPr>
              <a:xfrm>
                <a:off x="11578020" y="5666177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D55138-931F-4001-955B-4FE9EC2819B4}"/>
                  </a:ext>
                </a:extLst>
              </p:cNvPr>
              <p:cNvSpPr txBox="1"/>
              <p:nvPr/>
            </p:nvSpPr>
            <p:spPr>
              <a:xfrm>
                <a:off x="11678170" y="5732349"/>
                <a:ext cx="2705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e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5E2F3EB-D0C9-49E2-937C-F289B869805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03" y="5400569"/>
              <a:ext cx="278671" cy="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1F204F9-5612-4AE8-B766-AFEE1D16A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4354" y="5391474"/>
              <a:ext cx="793727" cy="2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9C40F5E-8CD5-466E-AAD5-B8EC61B59A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3661" y="5402086"/>
              <a:ext cx="652514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41A909-A108-4D60-AE1C-EBB171A473F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7447064" y="5390599"/>
              <a:ext cx="1073632" cy="14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F70EA0-BF4C-4E82-A1A8-2C3C3B6588DD}"/>
                </a:ext>
              </a:extLst>
            </p:cNvPr>
            <p:cNvCxnSpPr>
              <a:cxnSpLocks/>
              <a:stCxn id="27" idx="3"/>
              <a:endCxn id="29" idx="1"/>
            </p:cNvCxnSpPr>
            <p:nvPr/>
          </p:nvCxnSpPr>
          <p:spPr>
            <a:xfrm>
              <a:off x="9056276" y="5405120"/>
              <a:ext cx="621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2C2E40F-CC60-4177-9466-7DA5612C81D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10213280" y="5383895"/>
              <a:ext cx="600889" cy="2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530B565-ED42-41D2-8015-4FA667C3635D}"/>
                </a:ext>
              </a:extLst>
            </p:cNvPr>
            <p:cNvCxnSpPr>
              <a:cxnSpLocks/>
              <a:stCxn id="31" idx="3"/>
              <a:endCxn id="32" idx="2"/>
            </p:cNvCxnSpPr>
            <p:nvPr/>
          </p:nvCxnSpPr>
          <p:spPr>
            <a:xfrm>
              <a:off x="11349749" y="5383895"/>
              <a:ext cx="228271" cy="8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C3CCBE4-9744-40E7-9E76-D19E9FB2ED00}"/>
                </a:ext>
              </a:extLst>
            </p:cNvPr>
            <p:cNvSpPr/>
            <p:nvPr/>
          </p:nvSpPr>
          <p:spPr>
            <a:xfrm>
              <a:off x="4401820" y="4152126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1733DF0-1AAD-4FD3-A0AF-3B0DEF4E69E2}"/>
                </a:ext>
              </a:extLst>
            </p:cNvPr>
            <p:cNvSpPr/>
            <p:nvPr/>
          </p:nvSpPr>
          <p:spPr>
            <a:xfrm>
              <a:off x="5684501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1709CA7-2BD5-4C07-8C20-C0CD31266209}"/>
                </a:ext>
              </a:extLst>
            </p:cNvPr>
            <p:cNvSpPr/>
            <p:nvPr/>
          </p:nvSpPr>
          <p:spPr>
            <a:xfrm>
              <a:off x="6859859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B034B7E-6C7A-48BC-B357-28590F169CB9}"/>
                </a:ext>
              </a:extLst>
            </p:cNvPr>
            <p:cNvSpPr/>
            <p:nvPr/>
          </p:nvSpPr>
          <p:spPr>
            <a:xfrm>
              <a:off x="8465018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0957E0B-C52A-4E48-9301-804D7240DFA4}"/>
                </a:ext>
              </a:extLst>
            </p:cNvPr>
            <p:cNvSpPr/>
            <p:nvPr/>
          </p:nvSpPr>
          <p:spPr>
            <a:xfrm>
              <a:off x="9594042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D052918-3D97-4366-AB2D-00EB1F0A885D}"/>
                </a:ext>
              </a:extLst>
            </p:cNvPr>
            <p:cNvSpPr/>
            <p:nvPr/>
          </p:nvSpPr>
          <p:spPr>
            <a:xfrm>
              <a:off x="10730820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23">
            <a:extLst>
              <a:ext uri="{FF2B5EF4-FFF2-40B4-BE49-F238E27FC236}">
                <a16:creationId xmlns:a16="http://schemas.microsoft.com/office/drawing/2014/main" id="{072B5329-C8F2-445A-8FA0-BF45F772D575}"/>
              </a:ext>
            </a:extLst>
          </p:cNvPr>
          <p:cNvSpPr txBox="1"/>
          <p:nvPr/>
        </p:nvSpPr>
        <p:spPr>
          <a:xfrm>
            <a:off x="149277" y="3117933"/>
            <a:ext cx="4131111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1. class</a:t>
            </a:r>
            <a:r>
              <a:rPr lang="en-US"/>
              <a:t> Integer { </a:t>
            </a:r>
            <a:r>
              <a:rPr lang="en-US">
                <a:solidFill>
                  <a:srgbClr val="881255"/>
                </a:solidFill>
              </a:rPr>
              <a:t>int</a:t>
            </a:r>
            <a:r>
              <a:rPr lang="en-US"/>
              <a:t> v; }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881255"/>
                </a:solidFill>
              </a:rPr>
              <a:t>2. class</a:t>
            </a:r>
            <a:r>
              <a:rPr lang="en-US"/>
              <a:t> </a:t>
            </a:r>
            <a:r>
              <a:rPr lang="en-US" err="1"/>
              <a:t>ArrayList</a:t>
            </a:r>
            <a:r>
              <a:rPr lang="en-US"/>
              <a:t> { 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881255"/>
                </a:solidFill>
              </a:rPr>
              <a:t>3.     Object</a:t>
            </a:r>
            <a:r>
              <a:rPr lang="en-US"/>
              <a:t>[] d;</a:t>
            </a:r>
            <a:endParaRPr lang="en-US">
              <a:cs typeface="Calibri"/>
            </a:endParaRPr>
          </a:p>
          <a:p>
            <a:r>
              <a:rPr lang="en-US"/>
              <a:t>4.     </a:t>
            </a:r>
            <a:r>
              <a:rPr lang="en-US" err="1"/>
              <a:t>ArrayList</a:t>
            </a:r>
            <a:r>
              <a:rPr lang="en-US"/>
              <a:t>() {</a:t>
            </a:r>
            <a:endParaRPr lang="en-US">
              <a:cs typeface="Calibri"/>
            </a:endParaRPr>
          </a:p>
          <a:p>
            <a:r>
              <a:rPr lang="en-US"/>
              <a:t>5.         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[] t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[10]; </a:t>
            </a:r>
            <a:r>
              <a:rPr lang="en-US">
                <a:solidFill>
                  <a:srgbClr val="2AA274"/>
                </a:solidFill>
              </a:rPr>
              <a:t>// O[] </a:t>
            </a:r>
            <a:endParaRPr lang="en-US">
              <a:cs typeface="Calibri"/>
            </a:endParaRPr>
          </a:p>
          <a:p>
            <a:r>
              <a:rPr lang="en-US"/>
              <a:t>6.         </a:t>
            </a:r>
            <a:r>
              <a:rPr lang="en-US" err="1">
                <a:solidFill>
                  <a:srgbClr val="881255"/>
                </a:solidFill>
              </a:rPr>
              <a:t>this</a:t>
            </a:r>
            <a:r>
              <a:rPr lang="en-US" err="1"/>
              <a:t>.d</a:t>
            </a:r>
            <a:r>
              <a:rPr lang="en-US"/>
              <a:t> = t;</a:t>
            </a:r>
            <a:endParaRPr lang="en-US">
              <a:cs typeface="Calibri"/>
            </a:endParaRPr>
          </a:p>
          <a:p>
            <a:r>
              <a:rPr lang="en-US"/>
              <a:t>7. }}</a:t>
            </a:r>
            <a:endParaRPr lang="en-US"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A0DD41-4CA1-4E95-85CF-AD7F7F5CD273}"/>
              </a:ext>
            </a:extLst>
          </p:cNvPr>
          <p:cNvSpPr txBox="1"/>
          <p:nvPr/>
        </p:nvSpPr>
        <p:spPr>
          <a:xfrm>
            <a:off x="4680599" y="6095807"/>
            <a:ext cx="6481967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altLang="zh-CN" sz="2400">
                <a:solidFill>
                  <a:srgbClr val="00B0F0"/>
                </a:solidFill>
              </a:rPr>
              <a:t>Other variables/objects could be verified similarly!</a:t>
            </a:r>
            <a:endParaRPr 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3CBB-0679-4D0A-B339-6E0B26C2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Turner: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C020-C1D6-4FC7-BCA7-CA014AAF35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Exploit antisymmetric property of DFA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Criterion: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Time complexity: </a:t>
            </a:r>
            <a:r>
              <a:rPr lang="en-US">
                <a:solidFill>
                  <a:srgbClr val="FF0000"/>
                </a:solidFill>
              </a:rPr>
              <a:t>linear to the number of statements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7D3F-8FE0-4161-B60D-BC7A1C9C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DC412EA-745C-44DB-B742-DA0C903D9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636" y="4811198"/>
            <a:ext cx="5813954" cy="1711843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BDE0672-46B7-48FB-94BF-AF8750760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168093"/>
              </p:ext>
            </p:extLst>
          </p:nvPr>
        </p:nvGraphicFramePr>
        <p:xfrm>
          <a:off x="2995613" y="1931988"/>
          <a:ext cx="35163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080" imgH="241200" progId="Equation.DSMT4">
                  <p:embed/>
                </p:oleObj>
              </mc:Choice>
              <mc:Fallback>
                <p:oleObj name="Equation" r:id="rId3" imgW="219708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BDE0672-46B7-48FB-94BF-AF8750760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5613" y="1931988"/>
                        <a:ext cx="3516312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D02C935-8E7E-425B-A0D7-42D7C8AFB029}"/>
              </a:ext>
            </a:extLst>
          </p:cNvPr>
          <p:cNvGrpSpPr/>
          <p:nvPr/>
        </p:nvGrpSpPr>
        <p:grpSpPr>
          <a:xfrm>
            <a:off x="768868" y="2917299"/>
            <a:ext cx="8339695" cy="1633002"/>
            <a:chOff x="3709214" y="4152125"/>
            <a:chExt cx="8339695" cy="163300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Object 9">
                  <a:extLst>
                    <a:ext uri="{FF2B5EF4-FFF2-40B4-BE49-F238E27FC236}">
                      <a16:creationId xmlns:a16="http://schemas.microsoft.com/office/drawing/2014/main" id="{B6C9FA9F-23F8-45D0-B916-6CA075750E3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53788" y="4352829"/>
                <a:ext cx="6954253" cy="457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" imgW="3670200" imgH="241200" progId="Equation.DSMT4">
                        <p:embed/>
                      </p:oleObj>
                    </mc:Choice>
                    <mc:Fallback>
                      <p:oleObj name="Equation" r:id="rId5" imgW="3670200" imgH="241200" progId="Equation.DSMT4">
                        <p:embed/>
                        <p:pic>
                          <p:nvPicPr>
                            <p:cNvPr id="10" name="Object 9">
                              <a:extLst>
                                <a:ext uri="{FF2B5EF4-FFF2-40B4-BE49-F238E27FC236}">
                                  <a16:creationId xmlns:a16="http://schemas.microsoft.com/office/drawing/2014/main" id="{B6C9FA9F-23F8-45D0-B916-6CA075750E3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3788" y="4352829"/>
                              <a:ext cx="6954253" cy="457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Object 9">
                  <a:extLst>
                    <a:ext uri="{FF2B5EF4-FFF2-40B4-BE49-F238E27FC236}">
                      <a16:creationId xmlns:a16="http://schemas.microsoft.com/office/drawing/2014/main" id="{B6C9FA9F-23F8-45D0-B916-6CA075750E3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53788" y="4352829"/>
                <a:ext cx="6954253" cy="4572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1682" name="Equation" r:id="rId7" imgW="3670200" imgH="241200" progId="Equation.DSMT4">
                        <p:embed/>
                      </p:oleObj>
                    </mc:Choice>
                    <mc:Fallback>
                      <p:oleObj name="Equation" r:id="rId7" imgW="3670200" imgH="241200" progId="Equation.DSMT4">
                        <p:embed/>
                        <p:pic>
                          <p:nvPicPr>
                            <p:cNvPr id="10" name="Object 9">
                              <a:extLst>
                                <a:ext uri="{FF2B5EF4-FFF2-40B4-BE49-F238E27FC236}">
                                  <a16:creationId xmlns:a16="http://schemas.microsoft.com/office/drawing/2014/main" id="{B6C9FA9F-23F8-45D0-B916-6CA075750E3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53788" y="4352829"/>
                              <a:ext cx="6954253" cy="4572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82B865-B076-4771-94DA-90F4BC250141}"/>
                </a:ext>
              </a:extLst>
            </p:cNvPr>
            <p:cNvGrpSpPr/>
            <p:nvPr/>
          </p:nvGrpSpPr>
          <p:grpSpPr>
            <a:xfrm>
              <a:off x="3709214" y="5173486"/>
              <a:ext cx="470889" cy="457200"/>
              <a:chOff x="3737207" y="5513777"/>
              <a:chExt cx="470889" cy="4572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0A226C5-769C-4811-8139-C6D8D58746DB}"/>
                  </a:ext>
                </a:extLst>
              </p:cNvPr>
              <p:cNvSpPr/>
              <p:nvPr/>
            </p:nvSpPr>
            <p:spPr>
              <a:xfrm>
                <a:off x="3737207" y="5513777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7CE78FF-D57D-4789-9F66-C90E5D8BEC04}"/>
                  </a:ext>
                </a:extLst>
              </p:cNvPr>
              <p:cNvSpPr txBox="1"/>
              <p:nvPr/>
            </p:nvSpPr>
            <p:spPr>
              <a:xfrm>
                <a:off x="3837357" y="5579949"/>
                <a:ext cx="2705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s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0B4C0D-83F8-4585-A5CE-AE5043ACBE48}"/>
                </a:ext>
              </a:extLst>
            </p:cNvPr>
            <p:cNvGrpSpPr/>
            <p:nvPr/>
          </p:nvGrpSpPr>
          <p:grpSpPr>
            <a:xfrm>
              <a:off x="4458774" y="5173486"/>
              <a:ext cx="535580" cy="457200"/>
              <a:chOff x="4458774" y="5507552"/>
              <a:chExt cx="535580" cy="45720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554F3DA-6808-429D-B8B8-FCC7169E16A8}"/>
                  </a:ext>
                </a:extLst>
              </p:cNvPr>
              <p:cNvSpPr/>
              <p:nvPr/>
            </p:nvSpPr>
            <p:spPr>
              <a:xfrm>
                <a:off x="4486767" y="550755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290FDF6-162A-4501-A5A8-E00C3BF3B529}"/>
                  </a:ext>
                </a:extLst>
              </p:cNvPr>
              <p:cNvSpPr txBox="1"/>
              <p:nvPr/>
            </p:nvSpPr>
            <p:spPr>
              <a:xfrm>
                <a:off x="4458774" y="5600686"/>
                <a:ext cx="5355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flows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0E9131-1D46-476A-AA06-33E5D31DC7FB}"/>
                </a:ext>
              </a:extLst>
            </p:cNvPr>
            <p:cNvGrpSpPr/>
            <p:nvPr/>
          </p:nvGrpSpPr>
          <p:grpSpPr>
            <a:xfrm>
              <a:off x="5788081" y="5173486"/>
              <a:ext cx="535580" cy="457200"/>
              <a:chOff x="5788081" y="5532982"/>
              <a:chExt cx="535580" cy="45720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94A5761-4988-46D5-9C6F-F1BBCE132E75}"/>
                  </a:ext>
                </a:extLst>
              </p:cNvPr>
              <p:cNvSpPr/>
              <p:nvPr/>
            </p:nvSpPr>
            <p:spPr>
              <a:xfrm>
                <a:off x="5788081" y="553298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BF18651-26D2-4E36-B762-C568C646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788081" y="5602615"/>
                    <a:ext cx="535580" cy="2815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𝑓𝑙𝑜𝑤𝑠</m:t>
                              </m:r>
                            </m:e>
                          </m:acc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3BF18651-26D2-4E36-B762-C568C646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8081" y="5602615"/>
                    <a:ext cx="535580" cy="2815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409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5C6DEF-3A5D-4295-A4B0-027AAFBEBB8B}"/>
                </a:ext>
              </a:extLst>
            </p:cNvPr>
            <p:cNvGrpSpPr/>
            <p:nvPr/>
          </p:nvGrpSpPr>
          <p:grpSpPr>
            <a:xfrm>
              <a:off x="6976175" y="5173486"/>
              <a:ext cx="535580" cy="457200"/>
              <a:chOff x="7041492" y="5564091"/>
              <a:chExt cx="535580" cy="4572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20726A-C6EA-4FFE-AFF1-43DB5D9916B7}"/>
                  </a:ext>
                </a:extLst>
              </p:cNvPr>
              <p:cNvSpPr/>
              <p:nvPr/>
            </p:nvSpPr>
            <p:spPr>
              <a:xfrm>
                <a:off x="7041492" y="5564091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73DEC7D-F6F6-426D-9B2A-8D501B8FCF75}"/>
                      </a:ext>
                    </a:extLst>
                  </p:cNvPr>
                  <p:cNvSpPr txBox="1"/>
                  <p:nvPr/>
                </p:nvSpPr>
                <p:spPr>
                  <a:xfrm>
                    <a:off x="7041492" y="5633724"/>
                    <a:ext cx="535580" cy="2815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𝑓𝑙𝑜𝑤𝑠</m:t>
                              </m:r>
                            </m:e>
                          </m:acc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73DEC7D-F6F6-426D-9B2A-8D501B8FCF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1492" y="5633724"/>
                    <a:ext cx="535580" cy="28155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545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D608222-014B-4D18-A45C-080F415D034D}"/>
                </a:ext>
              </a:extLst>
            </p:cNvPr>
            <p:cNvGrpSpPr/>
            <p:nvPr/>
          </p:nvGrpSpPr>
          <p:grpSpPr>
            <a:xfrm>
              <a:off x="8520696" y="5173486"/>
              <a:ext cx="535580" cy="457200"/>
              <a:chOff x="8586013" y="5659952"/>
              <a:chExt cx="535580" cy="45720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E931DA-9B08-4505-88DC-62398AC61270}"/>
                  </a:ext>
                </a:extLst>
              </p:cNvPr>
              <p:cNvSpPr/>
              <p:nvPr/>
            </p:nvSpPr>
            <p:spPr>
              <a:xfrm>
                <a:off x="8614006" y="565995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B2B36E7-0A65-4D50-B7CF-57A39BB734A5}"/>
                  </a:ext>
                </a:extLst>
              </p:cNvPr>
              <p:cNvSpPr txBox="1"/>
              <p:nvPr/>
            </p:nvSpPr>
            <p:spPr>
              <a:xfrm>
                <a:off x="8586013" y="5753086"/>
                <a:ext cx="5355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flows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802B4E-040F-4C0B-8C88-DB101AA32D38}"/>
                </a:ext>
              </a:extLst>
            </p:cNvPr>
            <p:cNvGrpSpPr/>
            <p:nvPr/>
          </p:nvGrpSpPr>
          <p:grpSpPr>
            <a:xfrm>
              <a:off x="9677700" y="5173486"/>
              <a:ext cx="535580" cy="457200"/>
              <a:chOff x="9677700" y="5659952"/>
              <a:chExt cx="535580" cy="4572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328E378-4045-43BE-B46D-C71259202879}"/>
                  </a:ext>
                </a:extLst>
              </p:cNvPr>
              <p:cNvSpPr/>
              <p:nvPr/>
            </p:nvSpPr>
            <p:spPr>
              <a:xfrm>
                <a:off x="9705693" y="5659952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40B3CA-A6DE-4487-B6C2-BDEC7521118E}"/>
                  </a:ext>
                </a:extLst>
              </p:cNvPr>
              <p:cNvSpPr txBox="1"/>
              <p:nvPr/>
            </p:nvSpPr>
            <p:spPr>
              <a:xfrm>
                <a:off x="9677700" y="5753086"/>
                <a:ext cx="5355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flows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1C0541-5D05-4841-A92F-540D18253D38}"/>
                </a:ext>
              </a:extLst>
            </p:cNvPr>
            <p:cNvGrpSpPr/>
            <p:nvPr/>
          </p:nvGrpSpPr>
          <p:grpSpPr>
            <a:xfrm>
              <a:off x="10814169" y="5173486"/>
              <a:ext cx="535580" cy="457200"/>
              <a:chOff x="10814169" y="5716491"/>
              <a:chExt cx="535580" cy="4572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3B6900C-E87A-4960-8932-C56EDC582BB7}"/>
                  </a:ext>
                </a:extLst>
              </p:cNvPr>
              <p:cNvSpPr/>
              <p:nvPr/>
            </p:nvSpPr>
            <p:spPr>
              <a:xfrm>
                <a:off x="10814169" y="5716491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B348415-783B-4C7C-8100-DE0E0C1A7038}"/>
                      </a:ext>
                    </a:extLst>
                  </p:cNvPr>
                  <p:cNvSpPr txBox="1"/>
                  <p:nvPr/>
                </p:nvSpPr>
                <p:spPr>
                  <a:xfrm>
                    <a:off x="10814169" y="5786124"/>
                    <a:ext cx="535580" cy="2815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𝑓𝑙𝑜𝑤𝑠</m:t>
                              </m:r>
                            </m:e>
                          </m:acc>
                        </m:oMath>
                      </m:oMathPara>
                    </a14:m>
                    <a:endParaRPr lang="en-US" sz="120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B348415-783B-4C7C-8100-DE0E0C1A70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4169" y="5786124"/>
                    <a:ext cx="535580" cy="28155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598" b="-434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0EB89D-47D6-4F1F-A45A-1456BF446220}"/>
                </a:ext>
              </a:extLst>
            </p:cNvPr>
            <p:cNvGrpSpPr/>
            <p:nvPr/>
          </p:nvGrpSpPr>
          <p:grpSpPr>
            <a:xfrm>
              <a:off x="11578020" y="5164155"/>
              <a:ext cx="470889" cy="457200"/>
              <a:chOff x="11578020" y="5666177"/>
              <a:chExt cx="470889" cy="4572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759C72B-F502-482A-849E-6DED03902D15}"/>
                  </a:ext>
                </a:extLst>
              </p:cNvPr>
              <p:cNvSpPr/>
              <p:nvPr/>
            </p:nvSpPr>
            <p:spPr>
              <a:xfrm>
                <a:off x="11578020" y="5666177"/>
                <a:ext cx="470889" cy="4572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FF3B8E-8A2C-4A38-92CC-06ADF4D9BC2E}"/>
                  </a:ext>
                </a:extLst>
              </p:cNvPr>
              <p:cNvSpPr txBox="1"/>
              <p:nvPr/>
            </p:nvSpPr>
            <p:spPr>
              <a:xfrm>
                <a:off x="11678170" y="5732349"/>
                <a:ext cx="2705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sz="1200"/>
                  <a:t>e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4976637-8E2A-4901-BA84-5791E8AB9972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03" y="5400569"/>
              <a:ext cx="278671" cy="3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0AEB24-C480-457C-8561-5EEB8174F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4354" y="5391474"/>
              <a:ext cx="793727" cy="2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3F1220-FED4-4619-9681-CD4A211C5EEA}"/>
                </a:ext>
              </a:extLst>
            </p:cNvPr>
            <p:cNvCxnSpPr>
              <a:cxnSpLocks/>
            </p:cNvCxnSpPr>
            <p:nvPr/>
          </p:nvCxnSpPr>
          <p:spPr>
            <a:xfrm>
              <a:off x="6323661" y="5402086"/>
              <a:ext cx="652514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8B6CFF-67B8-4095-81BB-0009DF7EAD3C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7447064" y="5390599"/>
              <a:ext cx="1073632" cy="145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10F27C7-A668-4482-A87D-28CB7CFC9C3B}"/>
                </a:ext>
              </a:extLst>
            </p:cNvPr>
            <p:cNvCxnSpPr>
              <a:cxnSpLocks/>
              <a:stCxn id="39" idx="3"/>
              <a:endCxn id="37" idx="1"/>
            </p:cNvCxnSpPr>
            <p:nvPr/>
          </p:nvCxnSpPr>
          <p:spPr>
            <a:xfrm>
              <a:off x="9056276" y="5405120"/>
              <a:ext cx="621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F9BD2D-2541-4C5E-94DE-FA992DCAE403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10213280" y="5383895"/>
              <a:ext cx="600889" cy="21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73E90C-EE3F-4F08-9FDA-0DD9980DA89D}"/>
                </a:ext>
              </a:extLst>
            </p:cNvPr>
            <p:cNvCxnSpPr>
              <a:cxnSpLocks/>
              <a:stCxn id="35" idx="3"/>
              <a:endCxn id="32" idx="2"/>
            </p:cNvCxnSpPr>
            <p:nvPr/>
          </p:nvCxnSpPr>
          <p:spPr>
            <a:xfrm>
              <a:off x="11349749" y="5383895"/>
              <a:ext cx="228271" cy="8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8C06090-95C2-4FFB-8569-954E50EDD697}"/>
                </a:ext>
              </a:extLst>
            </p:cNvPr>
            <p:cNvSpPr/>
            <p:nvPr/>
          </p:nvSpPr>
          <p:spPr>
            <a:xfrm>
              <a:off x="4401820" y="4152126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A1C6A87-02DE-4440-9E2C-95C6CB91A7C4}"/>
                </a:ext>
              </a:extLst>
            </p:cNvPr>
            <p:cNvSpPr/>
            <p:nvPr/>
          </p:nvSpPr>
          <p:spPr>
            <a:xfrm>
              <a:off x="5684501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E0812E4-3EA4-47C0-AB41-B25FFF7A8AFD}"/>
                </a:ext>
              </a:extLst>
            </p:cNvPr>
            <p:cNvSpPr/>
            <p:nvPr/>
          </p:nvSpPr>
          <p:spPr>
            <a:xfrm>
              <a:off x="6859859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F2243AC-3FA4-4EFB-AFF9-7FD6D758C52F}"/>
                </a:ext>
              </a:extLst>
            </p:cNvPr>
            <p:cNvSpPr/>
            <p:nvPr/>
          </p:nvSpPr>
          <p:spPr>
            <a:xfrm>
              <a:off x="8465018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E78AC18-9A76-4932-A170-D22DBC2C1C53}"/>
                </a:ext>
              </a:extLst>
            </p:cNvPr>
            <p:cNvSpPr/>
            <p:nvPr/>
          </p:nvSpPr>
          <p:spPr>
            <a:xfrm>
              <a:off x="9594042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67A1962-28F4-4F9A-A9DE-EC5CC2BD2985}"/>
                </a:ext>
              </a:extLst>
            </p:cNvPr>
            <p:cNvSpPr/>
            <p:nvPr/>
          </p:nvSpPr>
          <p:spPr>
            <a:xfrm>
              <a:off x="10730820" y="4152125"/>
              <a:ext cx="637587" cy="1633001"/>
            </a:xfrm>
            <a:prstGeom prst="roundRect">
              <a:avLst/>
            </a:prstGeom>
            <a:noFill/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313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FD8F-F89F-4F38-A97B-055CFFEF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BF2E-F7FF-431B-A5EA-133CBC4C41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Written in Java (~ 1000 LOC)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Artifact is deployed on Docker Hub: </a:t>
            </a:r>
            <a:r>
              <a:rPr lang="en-US" dirty="0">
                <a:hlinkClick r:id="rId3"/>
              </a:rPr>
              <a:t>https://hub.docker.com/r/hdjay2013/turner_artifact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Open source:  </a:t>
            </a:r>
            <a:r>
              <a:rPr lang="en-US" dirty="0">
                <a:hlinkClick r:id="rId4"/>
              </a:rPr>
              <a:t>http://www.cse.unsw.edu.au/~corg/turner/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50B8D-8A46-4DC3-A9A0-F1D6E506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C0BF5BF-6647-4CEC-A920-C56F39D40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8" y="846138"/>
            <a:ext cx="1547812" cy="1333573"/>
          </a:xfrm>
          <a:prstGeom prst="rect">
            <a:avLst/>
          </a:prstGeom>
        </p:spPr>
      </p:pic>
      <p:pic>
        <p:nvPicPr>
          <p:cNvPr id="6" name="Picture 5" descr="A picture containing text, metalware, gear&#10;&#10;Description automatically generated">
            <a:extLst>
              <a:ext uri="{FF2B5EF4-FFF2-40B4-BE49-F238E27FC236}">
                <a16:creationId xmlns:a16="http://schemas.microsoft.com/office/drawing/2014/main" id="{2F1E17CE-CD91-45DB-B030-E770C17F0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797" y="4565804"/>
            <a:ext cx="4282495" cy="15301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527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Pointer Analysis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A2B2BDF-7F18-48B5-9285-427DA95DA8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1" y="1724376"/>
            <a:ext cx="4876800" cy="37563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500"/>
              <a:t> </a:t>
            </a:r>
            <a:r>
              <a:rPr lang="en-US" altLang="zh-CN" sz="2800">
                <a:solidFill>
                  <a:schemeClr val="accent2"/>
                </a:solidFill>
              </a:rPr>
              <a:t>Foundation of many clients</a:t>
            </a:r>
            <a:endParaRPr lang="en-US" sz="2800">
              <a:solidFill>
                <a:schemeClr val="accent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Call-graph construction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Security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Bug detection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Compiler optimization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Program understanding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D1B0-7F65-400F-837C-7299A89D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E43AD08-24EF-4CAA-93E2-FB18875DCF7B}"/>
              </a:ext>
            </a:extLst>
          </p:cNvPr>
          <p:cNvSpPr txBox="1">
            <a:spLocks/>
          </p:cNvSpPr>
          <p:nvPr/>
        </p:nvSpPr>
        <p:spPr>
          <a:xfrm>
            <a:off x="6096001" y="1724376"/>
            <a:ext cx="5588000" cy="3756378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500"/>
              <a:t> </a:t>
            </a:r>
            <a:r>
              <a:rPr lang="en-US" altLang="zh-CN" sz="2800">
                <a:solidFill>
                  <a:schemeClr val="accent2"/>
                </a:solidFill>
                <a:ea typeface="宋体"/>
              </a:rPr>
              <a:t>Many tools available</a:t>
            </a:r>
            <a:endParaRPr lang="en-US" sz="2800">
              <a:solidFill>
                <a:schemeClr val="accent2"/>
              </a:solidFill>
            </a:endParaRPr>
          </a:p>
          <a:p>
            <a:pPr marL="0" indent="0">
              <a:buFont typeface="Wingdings 2"/>
              <a:buNone/>
            </a:pPr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E9ADFA4-9241-4D23-9614-5DF56763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2" y="2433424"/>
            <a:ext cx="1333506" cy="1011431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B3B392-34C1-4808-ADC8-BA9FF0248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32" y="4322137"/>
            <a:ext cx="3657701" cy="96255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7EA4487-AAD0-4EEB-B04C-0FC6FCBA6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79" y="3029563"/>
            <a:ext cx="1552221" cy="1552221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FC0F339-47F0-4414-B5EF-97E323161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35" y="2467291"/>
            <a:ext cx="1688039" cy="132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12 large Java Programs</a:t>
            </a:r>
          </a:p>
          <a:p>
            <a:pPr lvl="1"/>
            <a:r>
              <a:rPr lang="en-US"/>
              <a:t>9  DaCapo benchmarks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marL="320040" lvl="1" indent="0">
              <a:buNone/>
            </a:pPr>
            <a:endParaRPr lang="en-US"/>
          </a:p>
          <a:p>
            <a:pPr lvl="1"/>
            <a:r>
              <a:rPr lang="en-US"/>
              <a:t>3 popular real-world applications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1B91-B94E-417D-9AF2-E92A8ADD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F579473-A4A7-40D3-A43F-05EE517AE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434" y="2333699"/>
            <a:ext cx="5346032" cy="1180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DC4D6138-7456-444D-AD60-611C3D9DF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39" y="4571512"/>
            <a:ext cx="2486372" cy="933580"/>
          </a:xfrm>
          <a:prstGeom prst="rect">
            <a:avLst/>
          </a:prstGeom>
        </p:spPr>
      </p:pic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6879C9FE-B1FE-4889-8028-826EE8412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4297768"/>
            <a:ext cx="1495425" cy="1495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E374F5D-37A2-42F0-A6E9-489B2B265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435" y="4351028"/>
            <a:ext cx="1143001" cy="9832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368F2B-C3D0-40F9-8466-48C6D7F0F89B}"/>
              </a:ext>
            </a:extLst>
          </p:cNvPr>
          <p:cNvSpPr txBox="1"/>
          <p:nvPr/>
        </p:nvSpPr>
        <p:spPr>
          <a:xfrm>
            <a:off x="8136706" y="5257311"/>
            <a:ext cx="675185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/>
              <a:t>JPC</a:t>
            </a:r>
          </a:p>
        </p:txBody>
      </p:sp>
    </p:spTree>
    <p:extLst>
      <p:ext uri="{BB962C8B-B14F-4D97-AF65-F5344CB8AC3E}">
        <p14:creationId xmlns:p14="http://schemas.microsoft.com/office/powerpoint/2010/main" val="1090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accent1"/>
                </a:solidFill>
              </a:rPr>
              <a:t>4</a:t>
            </a:r>
            <a:r>
              <a:rPr lang="en-US"/>
              <a:t> metrics</a:t>
            </a:r>
          </a:p>
          <a:p>
            <a:pPr lvl="1"/>
            <a:r>
              <a:rPr lang="en-US"/>
              <a:t>May-fail casting </a:t>
            </a:r>
          </a:p>
          <a:p>
            <a:pPr lvl="1"/>
            <a:r>
              <a:rPr lang="en-US"/>
              <a:t>De-virtualization</a:t>
            </a:r>
            <a:endParaRPr lang="en-US">
              <a:solidFill>
                <a:srgbClr val="FF0000"/>
              </a:solidFill>
            </a:endParaRPr>
          </a:p>
          <a:p>
            <a:pPr lvl="1"/>
            <a:r>
              <a:rPr lang="en-US"/>
              <a:t>Call graph construction</a:t>
            </a:r>
          </a:p>
          <a:p>
            <a:pPr lvl="1"/>
            <a:r>
              <a:rPr lang="en-US"/>
              <a:t>Average points-to size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Widely-used metrics </a:t>
            </a:r>
            <a:r>
              <a:rPr lang="en-US"/>
              <a:t>to evaluate pointer analysis’s precision</a:t>
            </a:r>
          </a:p>
          <a:p>
            <a:pPr marL="0" indent="0">
              <a:buNone/>
            </a:pPr>
            <a:r>
              <a:rPr lang="en-US"/>
              <a:t>e.g., OOPSLA’19, OOPSLA’18, PLDI’17, OOPSLA’17, PLDI’14, PLDI’13, POPL’11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1B91-B94E-417D-9AF2-E92A8ADD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</p:spTree>
    <p:extLst>
      <p:ext uri="{BB962C8B-B14F-4D97-AF65-F5344CB8AC3E}">
        <p14:creationId xmlns:p14="http://schemas.microsoft.com/office/powerpoint/2010/main" val="17946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CE37-191B-4314-8A0D-2A7950ED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RQ1: precise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ADD3AE-67E1-462C-A8F5-0AE863CB28B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9750492"/>
              </p:ext>
            </p:extLst>
          </p:nvPr>
        </p:nvGraphicFramePr>
        <p:xfrm>
          <a:off x="1049095" y="1417638"/>
          <a:ext cx="10572750" cy="5077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91B4D-9C5A-40C5-9B6B-FFB8C328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</p:spTree>
    <p:extLst>
      <p:ext uri="{BB962C8B-B14F-4D97-AF65-F5344CB8AC3E}">
        <p14:creationId xmlns:p14="http://schemas.microsoft.com/office/powerpoint/2010/main" val="23849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DE49-C4EA-4967-849F-D11685D6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RQ2: efficient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F319D7-CC93-4994-87DC-94A7226783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Average Speedups</a:t>
            </a:r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Zipper and Turner have the same scalability (10 benchmarks when k = 3).</a:t>
            </a:r>
          </a:p>
          <a:p>
            <a:pPr lvl="1"/>
            <a:r>
              <a:rPr lang="en-US" dirty="0"/>
              <a:t>Scale 1 more benchmarks than Eagle, 2 more than baseline.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A8266-B6D2-4AC7-B381-B86A2FDC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C5A344-64E9-438B-8A0E-5ED50F3A9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168436"/>
              </p:ext>
            </p:extLst>
          </p:nvPr>
        </p:nvGraphicFramePr>
        <p:xfrm>
          <a:off x="2210485" y="2203800"/>
          <a:ext cx="7189950" cy="30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DE49-C4EA-4967-849F-D11685D6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RQ2: efficient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49CD0B7-B94A-4DFA-89F4-81BC0BA9C2F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75429"/>
              </p:ext>
            </p:extLst>
          </p:nvPr>
        </p:nvGraphicFramePr>
        <p:xfrm>
          <a:off x="1747838" y="1918028"/>
          <a:ext cx="8691562" cy="2987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A8266-B6D2-4AC7-B381-B86A2FDC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91BC48-1840-4AB3-A110-FA99AEB4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4953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6DEC04-996C-4132-B2A9-64FA0993C157}"/>
              </a:ext>
            </a:extLst>
          </p:cNvPr>
          <p:cNvSpPr txBox="1"/>
          <p:nvPr/>
        </p:nvSpPr>
        <p:spPr>
          <a:xfrm>
            <a:off x="2905125" y="5148590"/>
            <a:ext cx="46628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Very efficient as a pre-analysis.</a:t>
            </a:r>
          </a:p>
        </p:txBody>
      </p:sp>
    </p:spTree>
    <p:extLst>
      <p:ext uri="{BB962C8B-B14F-4D97-AF65-F5344CB8AC3E}">
        <p14:creationId xmlns:p14="http://schemas.microsoft.com/office/powerpoint/2010/main" val="12709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5E2D-3D27-41C2-BCF8-B6ADEBB7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RQ3: effective 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1FE9A81-B1F6-4AA7-B1FB-631B743CC0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536272"/>
            <a:ext cx="10363200" cy="31665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23E6B-6650-42D7-8306-A2D0F925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48116-2F88-4179-A5B6-6505F0571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0" y="49530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E7265-CADC-43F8-A974-F77E3F457079}"/>
              </a:ext>
            </a:extLst>
          </p:cNvPr>
          <p:cNvSpPr txBox="1"/>
          <p:nvPr/>
        </p:nvSpPr>
        <p:spPr>
          <a:xfrm>
            <a:off x="1896836" y="5148590"/>
            <a:ext cx="9400843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>
                <a:solidFill>
                  <a:srgbClr val="00B050"/>
                </a:solidFill>
              </a:rPr>
              <a:t>Both object containment and object reachability are effective.</a:t>
            </a:r>
          </a:p>
        </p:txBody>
      </p:sp>
    </p:spTree>
    <p:extLst>
      <p:ext uri="{BB962C8B-B14F-4D97-AF65-F5344CB8AC3E}">
        <p14:creationId xmlns:p14="http://schemas.microsoft.com/office/powerpoint/2010/main" val="10494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D45F-B0F5-4B1D-9E32-011D0BDF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1ECA-FECB-4581-9944-03D5A0216E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Turner: </a:t>
            </a:r>
            <a:r>
              <a:rPr lang="en-US">
                <a:solidFill>
                  <a:srgbClr val="FF0000"/>
                </a:solidFill>
              </a:rPr>
              <a:t>Object Containment </a:t>
            </a:r>
            <a:r>
              <a:rPr lang="en-US"/>
              <a:t>+ </a:t>
            </a:r>
            <a:r>
              <a:rPr lang="en-US">
                <a:solidFill>
                  <a:srgbClr val="FF0000"/>
                </a:solidFill>
              </a:rPr>
              <a:t>Object Reachability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first intra-procedural technique.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linear to number of statements.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Implementation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 open source: </a:t>
            </a:r>
            <a:r>
              <a:rPr lang="en-US">
                <a:hlinkClick r:id="rId2"/>
              </a:rPr>
              <a:t>http://www.cse.unsw.edu.au/~corg/turner/</a:t>
            </a:r>
            <a:endParaRPr lang="en-US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 artifact: </a:t>
            </a:r>
            <a:r>
              <a:rPr lang="en-US">
                <a:hlinkClick r:id="rId3"/>
              </a:rPr>
              <a:t>https://hub.docker.com/r/hdjay2013/turner_artifact</a:t>
            </a:r>
            <a:endParaRPr lang="en-US"/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Evaluation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very precise </a:t>
            </a:r>
            <a:r>
              <a:rPr lang="en-US"/>
              <a:t>(preserves almost all the precision)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 </a:t>
            </a:r>
            <a:r>
              <a:rPr lang="en-US">
                <a:solidFill>
                  <a:srgbClr val="00B050"/>
                </a:solidFill>
              </a:rPr>
              <a:t>very efficient </a:t>
            </a:r>
            <a:r>
              <a:rPr lang="en-US"/>
              <a:t>(not only in guiding pointer analysis but also as a pre-analysis)</a:t>
            </a:r>
          </a:p>
          <a:p>
            <a:pPr>
              <a:buFont typeface="Wingdings" panose="05000000000000000000" pitchFamily="2" charset="2"/>
              <a:buChar char="q"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28A78-6786-4CE7-AA3A-B8E1938A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D200F3F-FD26-4355-A200-4B1FAFD9F9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938" y="2924138"/>
            <a:ext cx="1547812" cy="13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DF2D-23C8-4546-B1BB-A714E643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1D2E-2F67-4A8A-B40D-490AD07C31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Please refer to our paper for technical details!</a:t>
            </a:r>
          </a:p>
          <a:p>
            <a:r>
              <a:rPr lang="en-US"/>
              <a:t>Contact:       @hdjay20131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6FE5B-4339-4467-B0D2-4204CF08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pic>
        <p:nvPicPr>
          <p:cNvPr id="8" name="Picture 7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A3E1055F-3DF7-45B6-9685-63A5247F4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107" y="2019299"/>
            <a:ext cx="416639" cy="342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16EA20-437E-490F-909B-73568704BAF3}"/>
              </a:ext>
            </a:extLst>
          </p:cNvPr>
          <p:cNvSpPr txBox="1"/>
          <p:nvPr/>
        </p:nvSpPr>
        <p:spPr>
          <a:xfrm>
            <a:off x="2838061" y="4582537"/>
            <a:ext cx="6515877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This presentation and recording belong to the authors. </a:t>
            </a:r>
          </a:p>
          <a:p>
            <a:r>
              <a:rPr lang="en-US" b="1">
                <a:solidFill>
                  <a:srgbClr val="FF0000"/>
                </a:solidFill>
              </a:rPr>
              <a:t>No distribution is allowed without the authors’ permission.</a:t>
            </a:r>
          </a:p>
        </p:txBody>
      </p:sp>
    </p:spTree>
    <p:extLst>
      <p:ext uri="{BB962C8B-B14F-4D97-AF65-F5344CB8AC3E}">
        <p14:creationId xmlns:p14="http://schemas.microsoft.com/office/powerpoint/2010/main" val="111269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of Pointer Analysis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A2B2BDF-7F18-48B5-9285-427DA95DA8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1" y="1724376"/>
            <a:ext cx="4876800" cy="37563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500"/>
              <a:t> </a:t>
            </a:r>
            <a:r>
              <a:rPr lang="en-US" altLang="zh-CN" sz="2800">
                <a:solidFill>
                  <a:schemeClr val="accent2"/>
                </a:solidFill>
              </a:rPr>
              <a:t>Foundation of many clients</a:t>
            </a:r>
            <a:endParaRPr lang="en-US" sz="2800">
              <a:solidFill>
                <a:schemeClr val="accent2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Call-graph construction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Security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Bug detection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Compiler optimization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Program understanding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/>
              <a:t>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D1B0-7F65-400F-837C-7299A89D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E43AD08-24EF-4CAA-93E2-FB18875DCF7B}"/>
              </a:ext>
            </a:extLst>
          </p:cNvPr>
          <p:cNvSpPr txBox="1">
            <a:spLocks/>
          </p:cNvSpPr>
          <p:nvPr/>
        </p:nvSpPr>
        <p:spPr>
          <a:xfrm>
            <a:off x="6096001" y="1724376"/>
            <a:ext cx="5588000" cy="3756378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500"/>
              <a:t> </a:t>
            </a:r>
            <a:r>
              <a:rPr lang="en-US" sz="2800">
                <a:solidFill>
                  <a:schemeClr val="accent2"/>
                </a:solidFill>
                <a:ea typeface="+mn-lt"/>
                <a:cs typeface="+mn-lt"/>
              </a:rPr>
              <a:t>Many tools available</a:t>
            </a:r>
            <a:endParaRPr lang="en-US" sz="3500">
              <a:solidFill>
                <a:schemeClr val="accent2"/>
              </a:solidFill>
              <a:ea typeface="+mn-lt"/>
              <a:cs typeface="+mn-lt"/>
            </a:endParaRPr>
          </a:p>
          <a:p>
            <a:pPr marL="0" indent="0">
              <a:buClr>
                <a:srgbClr val="D34817">
                  <a:lumMod val="75000"/>
                </a:srgbClr>
              </a:buClr>
              <a:buNone/>
            </a:pPr>
            <a:endParaRPr lang="en-US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E9ADFA4-9241-4D23-9614-5DF56763C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002" y="2433424"/>
            <a:ext cx="1333506" cy="1011431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AB3B392-34C1-4808-ADC8-BA9FF0248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32" y="4322137"/>
            <a:ext cx="3657701" cy="962553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7EA4487-AAD0-4EEB-B04C-0FC6FCBA6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679" y="3029563"/>
            <a:ext cx="1552221" cy="1552221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FC0F339-47F0-4414-B5EF-97E323161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35" y="2467291"/>
            <a:ext cx="1688039" cy="1325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EF77A3-40C8-4968-81D3-50E135C1CF97}"/>
              </a:ext>
            </a:extLst>
          </p:cNvPr>
          <p:cNvSpPr txBox="1"/>
          <p:nvPr/>
        </p:nvSpPr>
        <p:spPr>
          <a:xfrm>
            <a:off x="2822222" y="5358759"/>
            <a:ext cx="6795911" cy="1077218"/>
          </a:xfrm>
          <a:custGeom>
            <a:avLst/>
            <a:gdLst>
              <a:gd name="connsiteX0" fmla="*/ 0 w 6795911"/>
              <a:gd name="connsiteY0" fmla="*/ 0 h 1077218"/>
              <a:gd name="connsiteX1" fmla="*/ 566326 w 6795911"/>
              <a:gd name="connsiteY1" fmla="*/ 0 h 1077218"/>
              <a:gd name="connsiteX2" fmla="*/ 1200611 w 6795911"/>
              <a:gd name="connsiteY2" fmla="*/ 0 h 1077218"/>
              <a:gd name="connsiteX3" fmla="*/ 1766937 w 6795911"/>
              <a:gd name="connsiteY3" fmla="*/ 0 h 1077218"/>
              <a:gd name="connsiteX4" fmla="*/ 2265304 w 6795911"/>
              <a:gd name="connsiteY4" fmla="*/ 0 h 1077218"/>
              <a:gd name="connsiteX5" fmla="*/ 2831630 w 6795911"/>
              <a:gd name="connsiteY5" fmla="*/ 0 h 1077218"/>
              <a:gd name="connsiteX6" fmla="*/ 3465915 w 6795911"/>
              <a:gd name="connsiteY6" fmla="*/ 0 h 1077218"/>
              <a:gd name="connsiteX7" fmla="*/ 4168159 w 6795911"/>
              <a:gd name="connsiteY7" fmla="*/ 0 h 1077218"/>
              <a:gd name="connsiteX8" fmla="*/ 4598566 w 6795911"/>
              <a:gd name="connsiteY8" fmla="*/ 0 h 1077218"/>
              <a:gd name="connsiteX9" fmla="*/ 5232851 w 6795911"/>
              <a:gd name="connsiteY9" fmla="*/ 0 h 1077218"/>
              <a:gd name="connsiteX10" fmla="*/ 5935096 w 6795911"/>
              <a:gd name="connsiteY10" fmla="*/ 0 h 1077218"/>
              <a:gd name="connsiteX11" fmla="*/ 6795911 w 6795911"/>
              <a:gd name="connsiteY11" fmla="*/ 0 h 1077218"/>
              <a:gd name="connsiteX12" fmla="*/ 6795911 w 6795911"/>
              <a:gd name="connsiteY12" fmla="*/ 560153 h 1077218"/>
              <a:gd name="connsiteX13" fmla="*/ 6795911 w 6795911"/>
              <a:gd name="connsiteY13" fmla="*/ 1077218 h 1077218"/>
              <a:gd name="connsiteX14" fmla="*/ 6297544 w 6795911"/>
              <a:gd name="connsiteY14" fmla="*/ 1077218 h 1077218"/>
              <a:gd name="connsiteX15" fmla="*/ 5595300 w 6795911"/>
              <a:gd name="connsiteY15" fmla="*/ 1077218 h 1077218"/>
              <a:gd name="connsiteX16" fmla="*/ 5232851 w 6795911"/>
              <a:gd name="connsiteY16" fmla="*/ 1077218 h 1077218"/>
              <a:gd name="connsiteX17" fmla="*/ 4802444 w 6795911"/>
              <a:gd name="connsiteY17" fmla="*/ 1077218 h 1077218"/>
              <a:gd name="connsiteX18" fmla="*/ 4236118 w 6795911"/>
              <a:gd name="connsiteY18" fmla="*/ 1077218 h 1077218"/>
              <a:gd name="connsiteX19" fmla="*/ 3737751 w 6795911"/>
              <a:gd name="connsiteY19" fmla="*/ 1077218 h 1077218"/>
              <a:gd name="connsiteX20" fmla="*/ 3171425 w 6795911"/>
              <a:gd name="connsiteY20" fmla="*/ 1077218 h 1077218"/>
              <a:gd name="connsiteX21" fmla="*/ 2673058 w 6795911"/>
              <a:gd name="connsiteY21" fmla="*/ 1077218 h 1077218"/>
              <a:gd name="connsiteX22" fmla="*/ 2310610 w 6795911"/>
              <a:gd name="connsiteY22" fmla="*/ 1077218 h 1077218"/>
              <a:gd name="connsiteX23" fmla="*/ 1608366 w 6795911"/>
              <a:gd name="connsiteY23" fmla="*/ 1077218 h 1077218"/>
              <a:gd name="connsiteX24" fmla="*/ 1245917 w 6795911"/>
              <a:gd name="connsiteY24" fmla="*/ 1077218 h 1077218"/>
              <a:gd name="connsiteX25" fmla="*/ 611632 w 6795911"/>
              <a:gd name="connsiteY25" fmla="*/ 1077218 h 1077218"/>
              <a:gd name="connsiteX26" fmla="*/ 0 w 6795911"/>
              <a:gd name="connsiteY26" fmla="*/ 1077218 h 1077218"/>
              <a:gd name="connsiteX27" fmla="*/ 0 w 6795911"/>
              <a:gd name="connsiteY27" fmla="*/ 549381 h 1077218"/>
              <a:gd name="connsiteX28" fmla="*/ 0 w 6795911"/>
              <a:gd name="connsiteY28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95911" h="1077218" fill="none" extrusionOk="0">
                <a:moveTo>
                  <a:pt x="0" y="0"/>
                </a:moveTo>
                <a:cubicBezTo>
                  <a:pt x="234897" y="-63949"/>
                  <a:pt x="415057" y="32151"/>
                  <a:pt x="566326" y="0"/>
                </a:cubicBezTo>
                <a:cubicBezTo>
                  <a:pt x="717595" y="-32151"/>
                  <a:pt x="913124" y="27992"/>
                  <a:pt x="1200611" y="0"/>
                </a:cubicBezTo>
                <a:cubicBezTo>
                  <a:pt x="1488099" y="-27992"/>
                  <a:pt x="1593037" y="2839"/>
                  <a:pt x="1766937" y="0"/>
                </a:cubicBezTo>
                <a:cubicBezTo>
                  <a:pt x="1940837" y="-2839"/>
                  <a:pt x="2097506" y="7431"/>
                  <a:pt x="2265304" y="0"/>
                </a:cubicBezTo>
                <a:cubicBezTo>
                  <a:pt x="2433102" y="-7431"/>
                  <a:pt x="2654321" y="30948"/>
                  <a:pt x="2831630" y="0"/>
                </a:cubicBezTo>
                <a:cubicBezTo>
                  <a:pt x="3008939" y="-30948"/>
                  <a:pt x="3261811" y="19015"/>
                  <a:pt x="3465915" y="0"/>
                </a:cubicBezTo>
                <a:cubicBezTo>
                  <a:pt x="3670020" y="-19015"/>
                  <a:pt x="3988015" y="39788"/>
                  <a:pt x="4168159" y="0"/>
                </a:cubicBezTo>
                <a:cubicBezTo>
                  <a:pt x="4348303" y="-39788"/>
                  <a:pt x="4497952" y="6617"/>
                  <a:pt x="4598566" y="0"/>
                </a:cubicBezTo>
                <a:cubicBezTo>
                  <a:pt x="4699180" y="-6617"/>
                  <a:pt x="5042910" y="74836"/>
                  <a:pt x="5232851" y="0"/>
                </a:cubicBezTo>
                <a:cubicBezTo>
                  <a:pt x="5422792" y="-74836"/>
                  <a:pt x="5701267" y="51568"/>
                  <a:pt x="5935096" y="0"/>
                </a:cubicBezTo>
                <a:cubicBezTo>
                  <a:pt x="6168926" y="-51568"/>
                  <a:pt x="6454372" y="102153"/>
                  <a:pt x="6795911" y="0"/>
                </a:cubicBezTo>
                <a:cubicBezTo>
                  <a:pt x="6831391" y="121849"/>
                  <a:pt x="6749078" y="344588"/>
                  <a:pt x="6795911" y="560153"/>
                </a:cubicBezTo>
                <a:cubicBezTo>
                  <a:pt x="6842744" y="775718"/>
                  <a:pt x="6756040" y="825300"/>
                  <a:pt x="6795911" y="1077218"/>
                </a:cubicBezTo>
                <a:cubicBezTo>
                  <a:pt x="6565461" y="1120399"/>
                  <a:pt x="6400601" y="1042134"/>
                  <a:pt x="6297544" y="1077218"/>
                </a:cubicBezTo>
                <a:cubicBezTo>
                  <a:pt x="6194487" y="1112302"/>
                  <a:pt x="5762849" y="1049820"/>
                  <a:pt x="5595300" y="1077218"/>
                </a:cubicBezTo>
                <a:cubicBezTo>
                  <a:pt x="5427751" y="1104616"/>
                  <a:pt x="5313262" y="1044013"/>
                  <a:pt x="5232851" y="1077218"/>
                </a:cubicBezTo>
                <a:cubicBezTo>
                  <a:pt x="5152440" y="1110423"/>
                  <a:pt x="4914813" y="1065761"/>
                  <a:pt x="4802444" y="1077218"/>
                </a:cubicBezTo>
                <a:cubicBezTo>
                  <a:pt x="4690075" y="1088675"/>
                  <a:pt x="4408891" y="1052146"/>
                  <a:pt x="4236118" y="1077218"/>
                </a:cubicBezTo>
                <a:cubicBezTo>
                  <a:pt x="4063345" y="1102290"/>
                  <a:pt x="3959672" y="1064311"/>
                  <a:pt x="3737751" y="1077218"/>
                </a:cubicBezTo>
                <a:cubicBezTo>
                  <a:pt x="3515830" y="1090125"/>
                  <a:pt x="3313301" y="1018621"/>
                  <a:pt x="3171425" y="1077218"/>
                </a:cubicBezTo>
                <a:cubicBezTo>
                  <a:pt x="3029549" y="1135815"/>
                  <a:pt x="2828546" y="1025270"/>
                  <a:pt x="2673058" y="1077218"/>
                </a:cubicBezTo>
                <a:cubicBezTo>
                  <a:pt x="2517570" y="1129166"/>
                  <a:pt x="2450641" y="1070478"/>
                  <a:pt x="2310610" y="1077218"/>
                </a:cubicBezTo>
                <a:cubicBezTo>
                  <a:pt x="2170579" y="1083958"/>
                  <a:pt x="1876209" y="1003870"/>
                  <a:pt x="1608366" y="1077218"/>
                </a:cubicBezTo>
                <a:cubicBezTo>
                  <a:pt x="1340523" y="1150566"/>
                  <a:pt x="1399620" y="1070230"/>
                  <a:pt x="1245917" y="1077218"/>
                </a:cubicBezTo>
                <a:cubicBezTo>
                  <a:pt x="1092214" y="1084206"/>
                  <a:pt x="765168" y="1018064"/>
                  <a:pt x="611632" y="1077218"/>
                </a:cubicBezTo>
                <a:cubicBezTo>
                  <a:pt x="458096" y="1136372"/>
                  <a:pt x="144958" y="1056305"/>
                  <a:pt x="0" y="1077218"/>
                </a:cubicBezTo>
                <a:cubicBezTo>
                  <a:pt x="-40760" y="831732"/>
                  <a:pt x="28314" y="802480"/>
                  <a:pt x="0" y="549381"/>
                </a:cubicBezTo>
                <a:cubicBezTo>
                  <a:pt x="-28314" y="296282"/>
                  <a:pt x="14190" y="200003"/>
                  <a:pt x="0" y="0"/>
                </a:cubicBezTo>
                <a:close/>
              </a:path>
              <a:path w="6795911" h="1077218" stroke="0" extrusionOk="0">
                <a:moveTo>
                  <a:pt x="0" y="0"/>
                </a:moveTo>
                <a:cubicBezTo>
                  <a:pt x="139180" y="-3198"/>
                  <a:pt x="284576" y="24589"/>
                  <a:pt x="362449" y="0"/>
                </a:cubicBezTo>
                <a:cubicBezTo>
                  <a:pt x="440322" y="-24589"/>
                  <a:pt x="708609" y="27310"/>
                  <a:pt x="860815" y="0"/>
                </a:cubicBezTo>
                <a:cubicBezTo>
                  <a:pt x="1013021" y="-27310"/>
                  <a:pt x="1164519" y="50290"/>
                  <a:pt x="1291223" y="0"/>
                </a:cubicBezTo>
                <a:cubicBezTo>
                  <a:pt x="1417927" y="-50290"/>
                  <a:pt x="1799501" y="35102"/>
                  <a:pt x="1993467" y="0"/>
                </a:cubicBezTo>
                <a:cubicBezTo>
                  <a:pt x="2187433" y="-35102"/>
                  <a:pt x="2388471" y="35195"/>
                  <a:pt x="2627752" y="0"/>
                </a:cubicBezTo>
                <a:cubicBezTo>
                  <a:pt x="2867034" y="-35195"/>
                  <a:pt x="3059744" y="8548"/>
                  <a:pt x="3194078" y="0"/>
                </a:cubicBezTo>
                <a:cubicBezTo>
                  <a:pt x="3328412" y="-8548"/>
                  <a:pt x="3537276" y="16655"/>
                  <a:pt x="3828363" y="0"/>
                </a:cubicBezTo>
                <a:cubicBezTo>
                  <a:pt x="4119450" y="-16655"/>
                  <a:pt x="4200864" y="54577"/>
                  <a:pt x="4326730" y="0"/>
                </a:cubicBezTo>
                <a:cubicBezTo>
                  <a:pt x="4452596" y="-54577"/>
                  <a:pt x="4646658" y="35654"/>
                  <a:pt x="4893056" y="0"/>
                </a:cubicBezTo>
                <a:cubicBezTo>
                  <a:pt x="5139454" y="-35654"/>
                  <a:pt x="5135728" y="32650"/>
                  <a:pt x="5255505" y="0"/>
                </a:cubicBezTo>
                <a:cubicBezTo>
                  <a:pt x="5375282" y="-32650"/>
                  <a:pt x="5584580" y="36261"/>
                  <a:pt x="5753871" y="0"/>
                </a:cubicBezTo>
                <a:cubicBezTo>
                  <a:pt x="5923162" y="-36261"/>
                  <a:pt x="6323380" y="23926"/>
                  <a:pt x="6795911" y="0"/>
                </a:cubicBezTo>
                <a:cubicBezTo>
                  <a:pt x="6806517" y="117168"/>
                  <a:pt x="6771591" y="414132"/>
                  <a:pt x="6795911" y="527837"/>
                </a:cubicBezTo>
                <a:cubicBezTo>
                  <a:pt x="6820231" y="641542"/>
                  <a:pt x="6756271" y="957099"/>
                  <a:pt x="6795911" y="1077218"/>
                </a:cubicBezTo>
                <a:cubicBezTo>
                  <a:pt x="6640298" y="1095473"/>
                  <a:pt x="6489722" y="1062925"/>
                  <a:pt x="6365503" y="1077218"/>
                </a:cubicBezTo>
                <a:cubicBezTo>
                  <a:pt x="6241284" y="1091511"/>
                  <a:pt x="6040074" y="1057679"/>
                  <a:pt x="5935096" y="1077218"/>
                </a:cubicBezTo>
                <a:cubicBezTo>
                  <a:pt x="5830118" y="1096757"/>
                  <a:pt x="5627953" y="1075530"/>
                  <a:pt x="5368770" y="1077218"/>
                </a:cubicBezTo>
                <a:cubicBezTo>
                  <a:pt x="5109587" y="1078906"/>
                  <a:pt x="5095787" y="1056308"/>
                  <a:pt x="4938362" y="1077218"/>
                </a:cubicBezTo>
                <a:cubicBezTo>
                  <a:pt x="4780937" y="1098128"/>
                  <a:pt x="4437209" y="1060619"/>
                  <a:pt x="4304077" y="1077218"/>
                </a:cubicBezTo>
                <a:cubicBezTo>
                  <a:pt x="4170945" y="1093817"/>
                  <a:pt x="4004246" y="1056513"/>
                  <a:pt x="3873669" y="1077218"/>
                </a:cubicBezTo>
                <a:cubicBezTo>
                  <a:pt x="3743092" y="1097923"/>
                  <a:pt x="3488276" y="1035140"/>
                  <a:pt x="3375302" y="1077218"/>
                </a:cubicBezTo>
                <a:cubicBezTo>
                  <a:pt x="3262328" y="1119296"/>
                  <a:pt x="3051214" y="1058961"/>
                  <a:pt x="2741017" y="1077218"/>
                </a:cubicBezTo>
                <a:cubicBezTo>
                  <a:pt x="2430820" y="1095475"/>
                  <a:pt x="2361200" y="1020047"/>
                  <a:pt x="2174692" y="1077218"/>
                </a:cubicBezTo>
                <a:cubicBezTo>
                  <a:pt x="1988185" y="1134389"/>
                  <a:pt x="1832365" y="1020655"/>
                  <a:pt x="1676325" y="1077218"/>
                </a:cubicBezTo>
                <a:cubicBezTo>
                  <a:pt x="1520285" y="1133781"/>
                  <a:pt x="1225556" y="1071591"/>
                  <a:pt x="1042040" y="1077218"/>
                </a:cubicBezTo>
                <a:cubicBezTo>
                  <a:pt x="858525" y="1082845"/>
                  <a:pt x="779909" y="1064440"/>
                  <a:pt x="543673" y="1077218"/>
                </a:cubicBezTo>
                <a:cubicBezTo>
                  <a:pt x="307437" y="1089996"/>
                  <a:pt x="236545" y="1018976"/>
                  <a:pt x="0" y="1077218"/>
                </a:cubicBezTo>
                <a:cubicBezTo>
                  <a:pt x="-53930" y="829494"/>
                  <a:pt x="1013" y="720266"/>
                  <a:pt x="0" y="560153"/>
                </a:cubicBezTo>
                <a:cubicBezTo>
                  <a:pt x="-1013" y="400040"/>
                  <a:pt x="21397" y="199406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9187547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 anchorCtr="1">
            <a:spAutoFit/>
          </a:bodyPr>
          <a:lstStyle/>
          <a:p>
            <a:r>
              <a:rPr lang="en-US" sz="3200"/>
              <a:t>A </a:t>
            </a:r>
            <a:r>
              <a:rPr lang="en-US" sz="3200">
                <a:solidFill>
                  <a:schemeClr val="accent2"/>
                </a:solidFill>
              </a:rPr>
              <a:t>precise</a:t>
            </a:r>
            <a:r>
              <a:rPr lang="en-US" sz="3200"/>
              <a:t> and </a:t>
            </a:r>
            <a:r>
              <a:rPr lang="en-US" sz="3200">
                <a:solidFill>
                  <a:schemeClr val="accent2"/>
                </a:solidFill>
              </a:rPr>
              <a:t>efficient</a:t>
            </a:r>
            <a:r>
              <a:rPr lang="en-US" sz="3200"/>
              <a:t> pointer analysis benefits all above clients &amp; tools.</a:t>
            </a:r>
          </a:p>
        </p:txBody>
      </p:sp>
    </p:spTree>
    <p:extLst>
      <p:ext uri="{BB962C8B-B14F-4D97-AF65-F5344CB8AC3E}">
        <p14:creationId xmlns:p14="http://schemas.microsoft.com/office/powerpoint/2010/main" val="2147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Sensitivity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8159692" cy="4572000"/>
          </a:xfrm>
        </p:spPr>
        <p:txBody>
          <a:bodyPr/>
          <a:lstStyle/>
          <a:p>
            <a:r>
              <a:rPr lang="en-US" sz="2800"/>
              <a:t>One of the </a:t>
            </a:r>
            <a:r>
              <a:rPr lang="en-US" sz="2800">
                <a:solidFill>
                  <a:srgbClr val="C00000"/>
                </a:solidFill>
              </a:rPr>
              <a:t>most successful techniques </a:t>
            </a:r>
            <a:r>
              <a:rPr lang="en-US" sz="2800"/>
              <a:t>in developing </a:t>
            </a:r>
            <a:r>
              <a:rPr lang="en-US" sz="2800">
                <a:solidFill>
                  <a:srgbClr val="C00000"/>
                </a:solidFill>
              </a:rPr>
              <a:t>highly precise </a:t>
            </a:r>
            <a:r>
              <a:rPr lang="en-US" sz="2800"/>
              <a:t>pointer analysis for </a:t>
            </a:r>
            <a:r>
              <a:rPr lang="en-US" sz="2800">
                <a:solidFill>
                  <a:srgbClr val="C00000"/>
                </a:solidFill>
              </a:rPr>
              <a:t>OO programs</a:t>
            </a:r>
          </a:p>
          <a:p>
            <a:endParaRPr lang="en-US" sz="2800">
              <a:solidFill>
                <a:srgbClr val="C00000"/>
              </a:solidFill>
            </a:endParaRPr>
          </a:p>
          <a:p>
            <a:endParaRPr lang="en-US" sz="2800">
              <a:solidFill>
                <a:srgbClr val="C00000"/>
              </a:solidFill>
            </a:endParaRPr>
          </a:p>
          <a:p>
            <a:r>
              <a:rPr lang="en-US" altLang="zh-CN" sz="2800">
                <a:solidFill>
                  <a:srgbClr val="C00000"/>
                </a:solidFill>
              </a:rPr>
              <a:t>Distinguish</a:t>
            </a:r>
            <a:r>
              <a:rPr lang="en-US" altLang="zh-CN" sz="2800"/>
              <a:t> variables/objects in a method by </a:t>
            </a:r>
            <a:r>
              <a:rPr lang="en-US" altLang="zh-CN" sz="2800">
                <a:solidFill>
                  <a:srgbClr val="C00000"/>
                </a:solidFill>
              </a:rPr>
              <a:t>different calling contexts</a:t>
            </a:r>
          </a:p>
          <a:p>
            <a:pPr marL="0" indent="0">
              <a:buNone/>
            </a:pPr>
            <a:endParaRPr lang="en-US" sz="2800">
              <a:solidFill>
                <a:srgbClr val="C00000"/>
              </a:solidFill>
            </a:endParaRPr>
          </a:p>
          <a:p>
            <a:endParaRPr lang="en-US">
              <a:solidFill>
                <a:srgbClr val="C00000"/>
              </a:solidFill>
            </a:endParaRP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C2D1-2C6A-4DD8-A128-F2924AE3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Sensitivity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8067413" cy="4572000"/>
          </a:xfrm>
        </p:spPr>
        <p:txBody>
          <a:bodyPr/>
          <a:lstStyle/>
          <a:p>
            <a:r>
              <a:rPr lang="en-US" altLang="zh-CN" sz="2800"/>
              <a:t>Call-site Sensitivity (</a:t>
            </a:r>
            <a:r>
              <a:rPr lang="en-US" altLang="zh-CN" sz="2800" i="1" err="1"/>
              <a:t>k</a:t>
            </a:r>
            <a:r>
              <a:rPr lang="en-US" altLang="zh-CN" sz="2800" err="1"/>
              <a:t>CFA</a:t>
            </a:r>
            <a:r>
              <a:rPr lang="en-US" altLang="zh-CN" sz="2800"/>
              <a:t>)</a:t>
            </a:r>
          </a:p>
          <a:p>
            <a:r>
              <a:rPr lang="en-US" altLang="zh-CN" sz="4000">
                <a:solidFill>
                  <a:schemeClr val="accent2">
                    <a:lumMod val="75000"/>
                  </a:schemeClr>
                </a:solidFill>
              </a:rPr>
              <a:t>Object Sensitivity (</a:t>
            </a:r>
            <a:r>
              <a:rPr lang="en-US" altLang="zh-CN" sz="4000" i="1" err="1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altLang="zh-CN" sz="400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zh-CN" sz="400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altLang="zh-CN" sz="2800"/>
              <a:t>Type Sensitivity (</a:t>
            </a:r>
            <a:r>
              <a:rPr lang="en-US" altLang="zh-CN" sz="2800" err="1"/>
              <a:t>kType</a:t>
            </a:r>
            <a:r>
              <a:rPr lang="en-US" altLang="zh-CN" sz="2800"/>
              <a:t>)</a:t>
            </a:r>
          </a:p>
          <a:p>
            <a:r>
              <a:rPr lang="en-US" altLang="zh-CN" sz="2800"/>
              <a:t>…</a:t>
            </a:r>
          </a:p>
          <a:p>
            <a:endParaRPr lang="en-US" altLang="zh-CN" sz="280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C00000"/>
              </a:solidFill>
            </a:endParaRP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C2D1-2C6A-4DD8-A128-F2924AE3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E8390-6493-4301-8037-C35EC2B3FC0C}"/>
              </a:ext>
            </a:extLst>
          </p:cNvPr>
          <p:cNvSpPr txBox="1"/>
          <p:nvPr/>
        </p:nvSpPr>
        <p:spPr>
          <a:xfrm>
            <a:off x="1426128" y="3847580"/>
            <a:ext cx="9310819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/>
              <a:t>Arguably the </a:t>
            </a:r>
            <a:r>
              <a:rPr lang="en-US" sz="3200">
                <a:solidFill>
                  <a:srgbClr val="FF0000"/>
                </a:solidFill>
              </a:rPr>
              <a:t>best context abstraction </a:t>
            </a:r>
            <a:r>
              <a:rPr lang="en-US" sz="3200"/>
              <a:t>for </a:t>
            </a:r>
            <a:r>
              <a:rPr lang="en-US" sz="3200">
                <a:solidFill>
                  <a:srgbClr val="FF0000"/>
                </a:solidFill>
              </a:rPr>
              <a:t>OO programs</a:t>
            </a:r>
          </a:p>
        </p:txBody>
      </p:sp>
    </p:spTree>
    <p:extLst>
      <p:ext uri="{BB962C8B-B14F-4D97-AF65-F5344CB8AC3E}">
        <p14:creationId xmlns:p14="http://schemas.microsoft.com/office/powerpoint/2010/main" val="20241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64CB2E-14A6-43BD-92FE-19C903522C0E}"/>
              </a:ext>
            </a:extLst>
          </p:cNvPr>
          <p:cNvSpPr txBox="1"/>
          <p:nvPr/>
        </p:nvSpPr>
        <p:spPr>
          <a:xfrm>
            <a:off x="2648591" y="1617027"/>
            <a:ext cx="2424418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class</a:t>
            </a:r>
            <a:r>
              <a:rPr lang="en-US"/>
              <a:t> A {</a:t>
            </a:r>
          </a:p>
          <a:p>
            <a:r>
              <a:rPr lang="en-US"/>
              <a:t>    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 id(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 p) </a:t>
            </a:r>
            <a:r>
              <a:rPr lang="en-US" altLang="zh-CN"/>
              <a:t>{</a:t>
            </a:r>
          </a:p>
          <a:p>
            <a:r>
              <a:rPr lang="en-US" altLang="zh-CN"/>
              <a:t>        </a:t>
            </a:r>
            <a:r>
              <a:rPr lang="en-US" altLang="zh-CN">
                <a:solidFill>
                  <a:srgbClr val="881255"/>
                </a:solidFill>
              </a:rPr>
              <a:t>return</a:t>
            </a:r>
            <a:r>
              <a:rPr lang="en-US" altLang="zh-CN"/>
              <a:t> p;</a:t>
            </a:r>
          </a:p>
          <a:p>
            <a:r>
              <a:rPr lang="en-US" altLang="zh-CN"/>
              <a:t>    }</a:t>
            </a:r>
            <a:endParaRPr lang="en-US"/>
          </a:p>
          <a:p>
            <a:r>
              <a:rPr lang="en-US"/>
              <a:t>}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E80B8AA-8FA4-4D36-A014-6E4926078293}"/>
              </a:ext>
            </a:extLst>
          </p:cNvPr>
          <p:cNvSpPr/>
          <p:nvPr/>
        </p:nvSpPr>
        <p:spPr>
          <a:xfrm>
            <a:off x="4562475" y="1924050"/>
            <a:ext cx="152400" cy="304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Sensitivity: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56A7-DB07-43F2-AD31-7CBEDF66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C7742-6215-4649-A5E0-48846D007EAE}"/>
              </a:ext>
            </a:extLst>
          </p:cNvPr>
          <p:cNvSpPr txBox="1"/>
          <p:nvPr/>
        </p:nvSpPr>
        <p:spPr>
          <a:xfrm>
            <a:off x="6816231" y="1617027"/>
            <a:ext cx="2727178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static void </a:t>
            </a:r>
            <a:r>
              <a:rPr lang="en-US"/>
              <a:t>main() {</a:t>
            </a:r>
          </a:p>
          <a:p>
            <a:r>
              <a:rPr lang="en-US"/>
              <a:t>    A a1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A(); </a:t>
            </a:r>
            <a:r>
              <a:rPr lang="en-US">
                <a:solidFill>
                  <a:srgbClr val="2AA274"/>
                </a:solidFill>
              </a:rPr>
              <a:t>// A1</a:t>
            </a:r>
          </a:p>
          <a:p>
            <a:r>
              <a:rPr lang="en-US"/>
              <a:t>    v1 = a1.id(</a:t>
            </a:r>
            <a:r>
              <a:rPr lang="en-US">
                <a:solidFill>
                  <a:srgbClr val="0000FF"/>
                </a:solidFill>
              </a:rPr>
              <a:t>“s1”</a:t>
            </a:r>
            <a:r>
              <a:rPr lang="en-US"/>
              <a:t>);</a:t>
            </a:r>
          </a:p>
          <a:p>
            <a:r>
              <a:rPr lang="en-US"/>
              <a:t>    A a2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A(); </a:t>
            </a:r>
            <a:r>
              <a:rPr lang="en-US">
                <a:solidFill>
                  <a:srgbClr val="2AA274"/>
                </a:solidFill>
              </a:rPr>
              <a:t>// A2</a:t>
            </a:r>
          </a:p>
          <a:p>
            <a:r>
              <a:rPr lang="en-US"/>
              <a:t>    v2 = a2.id(</a:t>
            </a:r>
            <a:r>
              <a:rPr lang="en-US">
                <a:solidFill>
                  <a:srgbClr val="0000FF"/>
                </a:solidFill>
              </a:rPr>
              <a:t>“s2”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B95286-5138-4915-9D87-858EFC03EF1B}"/>
              </a:ext>
            </a:extLst>
          </p:cNvPr>
          <p:cNvSpPr/>
          <p:nvPr/>
        </p:nvSpPr>
        <p:spPr>
          <a:xfrm>
            <a:off x="8225537" y="2189390"/>
            <a:ext cx="470788" cy="29663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858B570-79E0-458D-94E4-2B5C11CFE82B}"/>
              </a:ext>
            </a:extLst>
          </p:cNvPr>
          <p:cNvSpPr/>
          <p:nvPr/>
        </p:nvSpPr>
        <p:spPr>
          <a:xfrm>
            <a:off x="8225537" y="2761753"/>
            <a:ext cx="470788" cy="29663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D7E1AC7-BDEE-44B2-9C40-D5F87EC83E81}"/>
              </a:ext>
            </a:extLst>
          </p:cNvPr>
          <p:cNvCxnSpPr>
            <a:stCxn id="34" idx="0"/>
            <a:endCxn id="31" idx="0"/>
          </p:cNvCxnSpPr>
          <p:nvPr/>
        </p:nvCxnSpPr>
        <p:spPr>
          <a:xfrm rot="16200000" flipV="1">
            <a:off x="6417133" y="145592"/>
            <a:ext cx="265340" cy="3822256"/>
          </a:xfrm>
          <a:prstGeom prst="curvedConnector3">
            <a:avLst>
              <a:gd name="adj1" fmla="val 318974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7F119DD-FA90-4C4B-9E8B-2B4D788243AD}"/>
              </a:ext>
            </a:extLst>
          </p:cNvPr>
          <p:cNvCxnSpPr>
            <a:stCxn id="35" idx="3"/>
            <a:endCxn id="31" idx="0"/>
          </p:cNvCxnSpPr>
          <p:nvPr/>
        </p:nvCxnSpPr>
        <p:spPr>
          <a:xfrm flipH="1" flipV="1">
            <a:off x="4638675" y="1924050"/>
            <a:ext cx="4057650" cy="986021"/>
          </a:xfrm>
          <a:prstGeom prst="curvedConnector4">
            <a:avLst>
              <a:gd name="adj1" fmla="val -3756"/>
              <a:gd name="adj2" fmla="val 145402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9C88A96-DF6F-43AE-BEF5-A08CF5FCF8DF}"/>
              </a:ext>
            </a:extLst>
          </p:cNvPr>
          <p:cNvSpPr/>
          <p:nvPr/>
        </p:nvSpPr>
        <p:spPr>
          <a:xfrm>
            <a:off x="3842169" y="2228850"/>
            <a:ext cx="152400" cy="304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16545DD-2688-4288-A44A-63F4E44ECF17}"/>
              </a:ext>
            </a:extLst>
          </p:cNvPr>
          <p:cNvSpPr/>
          <p:nvPr/>
        </p:nvSpPr>
        <p:spPr>
          <a:xfrm>
            <a:off x="7305402" y="2166301"/>
            <a:ext cx="238397" cy="33011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E9B057-895F-41C7-A06D-8D4C6DA89D7C}"/>
              </a:ext>
            </a:extLst>
          </p:cNvPr>
          <p:cNvSpPr/>
          <p:nvPr/>
        </p:nvSpPr>
        <p:spPr>
          <a:xfrm>
            <a:off x="7282487" y="2761753"/>
            <a:ext cx="238397" cy="33011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010754F9-49C3-46DE-B4DE-6D94343D6501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3994569" y="2331357"/>
            <a:ext cx="3310833" cy="49893"/>
          </a:xfrm>
          <a:prstGeom prst="curvedConnector3">
            <a:avLst>
              <a:gd name="adj1" fmla="val 49712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8BAA83E-DB65-4985-9469-19DC4C6AED27}"/>
              </a:ext>
            </a:extLst>
          </p:cNvPr>
          <p:cNvCxnSpPr>
            <a:endCxn id="47" idx="1"/>
          </p:cNvCxnSpPr>
          <p:nvPr/>
        </p:nvCxnSpPr>
        <p:spPr>
          <a:xfrm>
            <a:off x="3994569" y="2390139"/>
            <a:ext cx="3287918" cy="536670"/>
          </a:xfrm>
          <a:prstGeom prst="curvedConnector3">
            <a:avLst>
              <a:gd name="adj1" fmla="val 45365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64CB2E-14A6-43BD-92FE-19C903522C0E}"/>
              </a:ext>
            </a:extLst>
          </p:cNvPr>
          <p:cNvSpPr txBox="1"/>
          <p:nvPr/>
        </p:nvSpPr>
        <p:spPr>
          <a:xfrm>
            <a:off x="2648591" y="1617027"/>
            <a:ext cx="2424418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class</a:t>
            </a:r>
            <a:r>
              <a:rPr lang="en-US"/>
              <a:t> A {</a:t>
            </a:r>
          </a:p>
          <a:p>
            <a:r>
              <a:rPr lang="en-US"/>
              <a:t>    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 id(</a:t>
            </a:r>
            <a:r>
              <a:rPr lang="en-US">
                <a:solidFill>
                  <a:srgbClr val="881255"/>
                </a:solidFill>
              </a:rPr>
              <a:t>Object</a:t>
            </a:r>
            <a:r>
              <a:rPr lang="en-US"/>
              <a:t> p) </a:t>
            </a:r>
            <a:r>
              <a:rPr lang="en-US" altLang="zh-CN"/>
              <a:t>{</a:t>
            </a:r>
          </a:p>
          <a:p>
            <a:r>
              <a:rPr lang="en-US" altLang="zh-CN"/>
              <a:t>        </a:t>
            </a:r>
            <a:r>
              <a:rPr lang="en-US" altLang="zh-CN">
                <a:solidFill>
                  <a:srgbClr val="881255"/>
                </a:solidFill>
              </a:rPr>
              <a:t>return</a:t>
            </a:r>
            <a:r>
              <a:rPr lang="en-US" altLang="zh-CN"/>
              <a:t> p;</a:t>
            </a:r>
          </a:p>
          <a:p>
            <a:r>
              <a:rPr lang="en-US" altLang="zh-CN"/>
              <a:t>    }</a:t>
            </a:r>
            <a:endParaRPr lang="en-US"/>
          </a:p>
          <a:p>
            <a:r>
              <a:rPr lang="en-US"/>
              <a:t>}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E80B8AA-8FA4-4D36-A014-6E4926078293}"/>
              </a:ext>
            </a:extLst>
          </p:cNvPr>
          <p:cNvSpPr/>
          <p:nvPr/>
        </p:nvSpPr>
        <p:spPr>
          <a:xfrm>
            <a:off x="4562475" y="1924050"/>
            <a:ext cx="152400" cy="304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Sensitivity: 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756A7-DB07-43F2-AD31-7CBEDF66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ECOOP 2021 virtual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C7742-6215-4649-A5E0-48846D007EAE}"/>
              </a:ext>
            </a:extLst>
          </p:cNvPr>
          <p:cNvSpPr txBox="1"/>
          <p:nvPr/>
        </p:nvSpPr>
        <p:spPr>
          <a:xfrm>
            <a:off x="6816231" y="1617027"/>
            <a:ext cx="2727178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 anchor="ctr" anchorCtr="1">
            <a:spAutoFit/>
          </a:bodyPr>
          <a:lstStyle/>
          <a:p>
            <a:r>
              <a:rPr lang="en-US">
                <a:solidFill>
                  <a:srgbClr val="881255"/>
                </a:solidFill>
              </a:rPr>
              <a:t>static void </a:t>
            </a:r>
            <a:r>
              <a:rPr lang="en-US"/>
              <a:t>main() {</a:t>
            </a:r>
          </a:p>
          <a:p>
            <a:r>
              <a:rPr lang="en-US"/>
              <a:t>    A a1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A(); </a:t>
            </a:r>
            <a:r>
              <a:rPr lang="en-US">
                <a:solidFill>
                  <a:srgbClr val="2AA274"/>
                </a:solidFill>
              </a:rPr>
              <a:t>// A1</a:t>
            </a:r>
          </a:p>
          <a:p>
            <a:r>
              <a:rPr lang="en-US"/>
              <a:t>    v1 = a1.id(</a:t>
            </a:r>
            <a:r>
              <a:rPr lang="en-US">
                <a:solidFill>
                  <a:srgbClr val="0000FF"/>
                </a:solidFill>
              </a:rPr>
              <a:t>“s1”</a:t>
            </a:r>
            <a:r>
              <a:rPr lang="en-US"/>
              <a:t>);</a:t>
            </a:r>
          </a:p>
          <a:p>
            <a:r>
              <a:rPr lang="en-US"/>
              <a:t>    A a2 = </a:t>
            </a:r>
            <a:r>
              <a:rPr lang="en-US">
                <a:solidFill>
                  <a:srgbClr val="881255"/>
                </a:solidFill>
              </a:rPr>
              <a:t>new</a:t>
            </a:r>
            <a:r>
              <a:rPr lang="en-US"/>
              <a:t> A(); </a:t>
            </a:r>
            <a:r>
              <a:rPr lang="en-US">
                <a:solidFill>
                  <a:srgbClr val="2AA274"/>
                </a:solidFill>
              </a:rPr>
              <a:t>// A2</a:t>
            </a:r>
          </a:p>
          <a:p>
            <a:r>
              <a:rPr lang="en-US"/>
              <a:t>    v2 = a2.id(</a:t>
            </a:r>
            <a:r>
              <a:rPr lang="en-US">
                <a:solidFill>
                  <a:srgbClr val="0000FF"/>
                </a:solidFill>
              </a:rPr>
              <a:t>“s2”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B95286-5138-4915-9D87-858EFC03EF1B}"/>
              </a:ext>
            </a:extLst>
          </p:cNvPr>
          <p:cNvSpPr/>
          <p:nvPr/>
        </p:nvSpPr>
        <p:spPr>
          <a:xfrm>
            <a:off x="8225537" y="2189390"/>
            <a:ext cx="470788" cy="29663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858B570-79E0-458D-94E4-2B5C11CFE82B}"/>
              </a:ext>
            </a:extLst>
          </p:cNvPr>
          <p:cNvSpPr/>
          <p:nvPr/>
        </p:nvSpPr>
        <p:spPr>
          <a:xfrm>
            <a:off x="8225537" y="2761753"/>
            <a:ext cx="470788" cy="29663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D7E1AC7-BDEE-44B2-9C40-D5F87EC83E81}"/>
              </a:ext>
            </a:extLst>
          </p:cNvPr>
          <p:cNvCxnSpPr>
            <a:stCxn id="34" idx="0"/>
            <a:endCxn id="31" idx="0"/>
          </p:cNvCxnSpPr>
          <p:nvPr/>
        </p:nvCxnSpPr>
        <p:spPr>
          <a:xfrm rot="16200000" flipV="1">
            <a:off x="6417133" y="145592"/>
            <a:ext cx="265340" cy="3822256"/>
          </a:xfrm>
          <a:prstGeom prst="curvedConnector3">
            <a:avLst>
              <a:gd name="adj1" fmla="val 318974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7F119DD-FA90-4C4B-9E8B-2B4D788243AD}"/>
              </a:ext>
            </a:extLst>
          </p:cNvPr>
          <p:cNvCxnSpPr>
            <a:stCxn id="35" idx="3"/>
            <a:endCxn id="31" idx="0"/>
          </p:cNvCxnSpPr>
          <p:nvPr/>
        </p:nvCxnSpPr>
        <p:spPr>
          <a:xfrm flipH="1" flipV="1">
            <a:off x="4638675" y="1924050"/>
            <a:ext cx="4057650" cy="986021"/>
          </a:xfrm>
          <a:prstGeom prst="curvedConnector4">
            <a:avLst>
              <a:gd name="adj1" fmla="val -3756"/>
              <a:gd name="adj2" fmla="val 145402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9C88A96-DF6F-43AE-BEF5-A08CF5FCF8DF}"/>
              </a:ext>
            </a:extLst>
          </p:cNvPr>
          <p:cNvSpPr/>
          <p:nvPr/>
        </p:nvSpPr>
        <p:spPr>
          <a:xfrm>
            <a:off x="3842169" y="2228850"/>
            <a:ext cx="152400" cy="3048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16545DD-2688-4288-A44A-63F4E44ECF17}"/>
              </a:ext>
            </a:extLst>
          </p:cNvPr>
          <p:cNvSpPr/>
          <p:nvPr/>
        </p:nvSpPr>
        <p:spPr>
          <a:xfrm>
            <a:off x="7305402" y="2166301"/>
            <a:ext cx="238397" cy="33011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E9B057-895F-41C7-A06D-8D4C6DA89D7C}"/>
              </a:ext>
            </a:extLst>
          </p:cNvPr>
          <p:cNvSpPr/>
          <p:nvPr/>
        </p:nvSpPr>
        <p:spPr>
          <a:xfrm>
            <a:off x="7282487" y="2761753"/>
            <a:ext cx="238397" cy="33011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010754F9-49C3-46DE-B4DE-6D94343D6501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 flipV="1">
            <a:off x="3994569" y="2331357"/>
            <a:ext cx="3310833" cy="49893"/>
          </a:xfrm>
          <a:prstGeom prst="curvedConnector3">
            <a:avLst>
              <a:gd name="adj1" fmla="val 49712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08BAA83E-DB65-4985-9469-19DC4C6AED27}"/>
              </a:ext>
            </a:extLst>
          </p:cNvPr>
          <p:cNvCxnSpPr>
            <a:endCxn id="47" idx="1"/>
          </p:cNvCxnSpPr>
          <p:nvPr/>
        </p:nvCxnSpPr>
        <p:spPr>
          <a:xfrm>
            <a:off x="3994569" y="2390139"/>
            <a:ext cx="3287918" cy="536670"/>
          </a:xfrm>
          <a:prstGeom prst="curvedConnector3">
            <a:avLst>
              <a:gd name="adj1" fmla="val 4536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id="{92DA2D0C-6C0C-496C-A9BC-761B337833B8}"/>
              </a:ext>
            </a:extLst>
          </p:cNvPr>
          <p:cNvGraphicFramePr>
            <a:graphicFrameLocks noGrp="1"/>
          </p:cNvGraphicFramePr>
          <p:nvPr/>
        </p:nvGraphicFramePr>
        <p:xfrm>
          <a:off x="6816231" y="3807824"/>
          <a:ext cx="2619376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9688">
                  <a:extLst>
                    <a:ext uri="{9D8B030D-6E8A-4147-A177-3AD203B41FA5}">
                      <a16:colId xmlns:a16="http://schemas.microsoft.com/office/drawing/2014/main" val="52831572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591801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9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28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74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“s1”</a:t>
                      </a:r>
                      <a:r>
                        <a:rPr lang="en-US"/>
                        <a:t>, </a:t>
                      </a:r>
                      <a:r>
                        <a:rPr lang="en-US">
                          <a:solidFill>
                            <a:srgbClr val="0000FF"/>
                          </a:solidFill>
                        </a:rPr>
                        <a:t>“s2”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669656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7820C44C-7326-4961-8E35-C89289832C87}"/>
              </a:ext>
            </a:extLst>
          </p:cNvPr>
          <p:cNvSpPr txBox="1"/>
          <p:nvPr/>
        </p:nvSpPr>
        <p:spPr>
          <a:xfrm>
            <a:off x="7126286" y="5462263"/>
            <a:ext cx="21008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/>
              <a:t>Context-Insensitivity</a:t>
            </a:r>
          </a:p>
        </p:txBody>
      </p:sp>
    </p:spTree>
    <p:extLst>
      <p:ext uri="{BB962C8B-B14F-4D97-AF65-F5344CB8AC3E}">
        <p14:creationId xmlns:p14="http://schemas.microsoft.com/office/powerpoint/2010/main" val="42366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4D2FF632B7D24B9796FABF4EBB7167" ma:contentTypeVersion="4" ma:contentTypeDescription="Create a new document." ma:contentTypeScope="" ma:versionID="d05fed9387cde48abaa004fa593d0c11">
  <xsd:schema xmlns:xsd="http://www.w3.org/2001/XMLSchema" xmlns:xs="http://www.w3.org/2001/XMLSchema" xmlns:p="http://schemas.microsoft.com/office/2006/metadata/properties" xmlns:ns3="810108e7-65a5-4863-a0da-f51c58582f99" targetNamespace="http://schemas.microsoft.com/office/2006/metadata/properties" ma:root="true" ma:fieldsID="f4d725dd7445b3e27dc7f88b3558dc62" ns3:_="">
    <xsd:import namespace="810108e7-65a5-4863-a0da-f51c58582f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108e7-65a5-4863-a0da-f51c58582f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350478-496B-4A7D-A14B-F571CA566B9D}">
  <ds:schemaRefs>
    <ds:schemaRef ds:uri="810108e7-65a5-4863-a0da-f51c58582f9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E5A861F-70CB-4B00-B073-12C8A4E734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9C7667-1DCF-466E-BEF1-7D01AE5CE8CF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810108e7-65a5-4863-a0da-f51c58582f9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3625</Words>
  <Application>Microsoft Office PowerPoint</Application>
  <PresentationFormat>Widescreen</PresentationFormat>
  <Paragraphs>693</Paragraphs>
  <Slides>47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Business plan presentation</vt:lpstr>
      <vt:lpstr>Accelerating Object-Sensitive Pointer Analysis by Exploiting Object Containment and Reachability</vt:lpstr>
      <vt:lpstr>A new Pointer Analysis Technique for Object-Oriented Programs</vt:lpstr>
      <vt:lpstr>Pointer Analysis</vt:lpstr>
      <vt:lpstr>Uses of Pointer Analysis</vt:lpstr>
      <vt:lpstr>Uses of Pointer Analysis</vt:lpstr>
      <vt:lpstr>Context Sensitivity</vt:lpstr>
      <vt:lpstr>Context Sensitivity</vt:lpstr>
      <vt:lpstr>Object Sensitivity: Example</vt:lpstr>
      <vt:lpstr>Object Sensitivity: Example</vt:lpstr>
      <vt:lpstr>Object Sensitivity: Example</vt:lpstr>
      <vt:lpstr>Object Sensitivity: Example</vt:lpstr>
      <vt:lpstr>Object Sensitivity: Example</vt:lpstr>
      <vt:lpstr>Problem with Object Sensitivity (kOBJ)</vt:lpstr>
      <vt:lpstr>Problem with Object Sensitivity (kOBJ)</vt:lpstr>
      <vt:lpstr>Problem with Object Sensitivity (kOBJ)</vt:lpstr>
      <vt:lpstr>Our Goal</vt:lpstr>
      <vt:lpstr>Challenge</vt:lpstr>
      <vt:lpstr>Challenge</vt:lpstr>
      <vt:lpstr>Existing Solutions</vt:lpstr>
      <vt:lpstr>Existing Solutions</vt:lpstr>
      <vt:lpstr>Existing Solutions</vt:lpstr>
      <vt:lpstr>Existing Solutions</vt:lpstr>
      <vt:lpstr>Our Solution: Turner</vt:lpstr>
      <vt:lpstr>Our Solution: Turner</vt:lpstr>
      <vt:lpstr>Our Solution: Turner</vt:lpstr>
      <vt:lpstr>Turner: Object Containment Analysis</vt:lpstr>
      <vt:lpstr>Turner: Object Containment Analysis</vt:lpstr>
      <vt:lpstr>Turner: Object Containment Analysis</vt:lpstr>
      <vt:lpstr>Turner: Object Reachability Analysis</vt:lpstr>
      <vt:lpstr>Turner: Object Reachability Analysis</vt:lpstr>
      <vt:lpstr>Turner: Object Reachability Analysis</vt:lpstr>
      <vt:lpstr>Turner: Object Reachability Analysis</vt:lpstr>
      <vt:lpstr>Turner: Object Reachability Analysis</vt:lpstr>
      <vt:lpstr>Turner: Object Reachability Analysis</vt:lpstr>
      <vt:lpstr>Turner: Object Reachability Analysis</vt:lpstr>
      <vt:lpstr>Turner: Object Reachability Analysis</vt:lpstr>
      <vt:lpstr>Turner: Object Reachability Analysis</vt:lpstr>
      <vt:lpstr>Turner: Algorithm</vt:lpstr>
      <vt:lpstr>Implementation</vt:lpstr>
      <vt:lpstr>Evaluation</vt:lpstr>
      <vt:lpstr>Evaluation</vt:lpstr>
      <vt:lpstr>RQ1: precise</vt:lpstr>
      <vt:lpstr>RQ2: efficient</vt:lpstr>
      <vt:lpstr>RQ2: efficient</vt:lpstr>
      <vt:lpstr>RQ3: effective </vt:lpstr>
      <vt:lpstr>Conclusion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creator>Dongjie He</dc:creator>
  <cp:lastModifiedBy>Dongjie He</cp:lastModifiedBy>
  <cp:revision>2</cp:revision>
  <cp:lastPrinted>2021-06-25T07:04:21Z</cp:lastPrinted>
  <dcterms:created xsi:type="dcterms:W3CDTF">2021-06-19T04:23:17Z</dcterms:created>
  <dcterms:modified xsi:type="dcterms:W3CDTF">2023-09-26T06:36:18Z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0x010100C44D2FF632B7D24B9796FABF4EBB7167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