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72" r:id="rId2"/>
    <p:sldId id="483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</p:sldIdLst>
  <p:sldSz cx="12188825" cy="6858000"/>
  <p:notesSz cx="6858000" cy="91440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3744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1248">
          <p15:clr>
            <a:srgbClr val="A4A3A4"/>
          </p15:clr>
        </p15:guide>
        <p15:guide id="5" pos="3839">
          <p15:clr>
            <a:srgbClr val="A4A3A4"/>
          </p15:clr>
        </p15:guide>
        <p15:guide id="6" pos="7343">
          <p15:clr>
            <a:srgbClr val="A4A3A4"/>
          </p15:clr>
        </p15:guide>
        <p15:guide id="7" pos="335">
          <p15:clr>
            <a:srgbClr val="A4A3A4"/>
          </p15:clr>
        </p15:guide>
        <p15:guide id="8" pos="45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90A"/>
    <a:srgbClr val="2F4A5D"/>
    <a:srgbClr val="5382A1"/>
    <a:srgbClr val="7F7F7F"/>
    <a:srgbClr val="FFFFFF"/>
    <a:srgbClr val="808F92"/>
    <a:srgbClr val="D0DB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8" autoAdjust="0"/>
    <p:restoredTop sz="81084" autoAdjust="0"/>
  </p:normalViewPr>
  <p:slideViewPr>
    <p:cSldViewPr snapToGrid="0" showGuides="1">
      <p:cViewPr varScale="1">
        <p:scale>
          <a:sx n="46" d="100"/>
          <a:sy n="46" d="100"/>
        </p:scale>
        <p:origin x="1704" y="6"/>
      </p:cViewPr>
      <p:guideLst>
        <p:guide orient="horz" pos="2115"/>
        <p:guide orient="horz" pos="3744"/>
        <p:guide orient="horz" pos="960"/>
        <p:guide orient="horz" pos="1248"/>
        <p:guide pos="3839"/>
        <p:guide pos="7343"/>
        <p:guide pos="335"/>
        <p:guide pos="4534"/>
      </p:guideLst>
    </p:cSldViewPr>
  </p:slideViewPr>
  <p:outlineViewPr>
    <p:cViewPr>
      <p:scale>
        <a:sx n="33" d="100"/>
        <a:sy n="33" d="100"/>
      </p:scale>
      <p:origin x="0" y="197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4"/>
    </p:cViewPr>
  </p:sorterViewPr>
  <p:notesViewPr>
    <p:cSldViewPr snapToGrid="0" showGuides="1">
      <p:cViewPr varScale="1">
        <p:scale>
          <a:sx n="103" d="100"/>
          <a:sy n="103" d="100"/>
        </p:scale>
        <p:origin x="-432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8553F31E-0ADA-4BC0-9486-B17D1380D49A}" type="datetimeFigureOut">
              <a:rPr lang="en-US" altLang="ko-KR"/>
              <a:pPr>
                <a:defRPr/>
              </a:pPr>
              <a:t>5/12/2016</a:t>
            </a:fld>
            <a:endParaRPr lang="ko-KR"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9D67847-7167-45BF-AC5C-7F89EF3F16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661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381000"/>
            <a:ext cx="4572000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91440" rtlCol="0">
            <a:normAutofit/>
          </a:bodyPr>
          <a:lstStyle/>
          <a:p>
            <a:pPr lvl="0"/>
            <a:r>
              <a:rPr noProof="0" dirty="0"/>
              <a:t>Click to edit Master text styles</a:t>
            </a:r>
          </a:p>
          <a:p>
            <a:pPr lvl="1"/>
            <a:r>
              <a:rPr noProof="0" dirty="0"/>
              <a:t>Second level</a:t>
            </a:r>
          </a:p>
          <a:p>
            <a:pPr lvl="2"/>
            <a:r>
              <a:rPr noProof="0" dirty="0"/>
              <a:t>Third level</a:t>
            </a:r>
          </a:p>
          <a:p>
            <a:pPr lvl="3"/>
            <a:r>
              <a:rPr noProof="0" dirty="0"/>
              <a:t>Fourth level</a:t>
            </a:r>
          </a:p>
          <a:p>
            <a:pPr lvl="4"/>
            <a:r>
              <a:rPr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10600"/>
            <a:ext cx="4648200" cy="227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71700FF-DA05-44FE-AA3B-2FDA1614FB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8133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100" kern="1200">
        <a:solidFill>
          <a:srgbClr val="000000"/>
        </a:solidFill>
        <a:latin typeface="+mn-lt"/>
        <a:ea typeface="+mn-ea"/>
        <a:cs typeface="+mn-cs"/>
      </a:defRPr>
    </a:lvl1pPr>
    <a:lvl2pPr marL="228600" indent="-114300" algn="l" rtl="0" eaLnBrk="0" fontAlgn="base" hangingPunct="0">
      <a:spcBef>
        <a:spcPts val="6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rgbClr val="000000"/>
        </a:solidFill>
        <a:latin typeface="+mn-lt"/>
        <a:ea typeface="+mn-ea"/>
        <a:cs typeface="+mn-cs"/>
      </a:defRPr>
    </a:lvl2pPr>
    <a:lvl3pPr marL="400050" indent="-114300" algn="l" rtl="0" eaLnBrk="0" fontAlgn="base" hangingPunct="0">
      <a:spcBef>
        <a:spcPts val="600"/>
      </a:spcBef>
      <a:spcAft>
        <a:spcPct val="0"/>
      </a:spcAft>
      <a:buFont typeface="Arial" panose="020B0604020202020204" pitchFamily="34" charset="0"/>
      <a:buChar char="–"/>
      <a:defRPr sz="900" kern="1200">
        <a:solidFill>
          <a:srgbClr val="000000"/>
        </a:solidFill>
        <a:latin typeface="+mn-lt"/>
        <a:ea typeface="+mn-ea"/>
        <a:cs typeface="+mn-cs"/>
      </a:defRPr>
    </a:lvl3pPr>
    <a:lvl4pPr marL="571500" indent="-114300" algn="l" rtl="0" eaLnBrk="0" fontAlgn="base" hangingPunct="0">
      <a:spcBef>
        <a:spcPts val="600"/>
      </a:spcBef>
      <a:spcAft>
        <a:spcPct val="0"/>
      </a:spcAft>
      <a:buFont typeface="Arial" panose="020B0604020202020204" pitchFamily="34" charset="0"/>
      <a:buChar char="•"/>
      <a:defRPr sz="900" kern="1200">
        <a:solidFill>
          <a:srgbClr val="000000"/>
        </a:solidFill>
        <a:latin typeface="+mn-lt"/>
        <a:ea typeface="+mn-ea"/>
        <a:cs typeface="+mn-cs"/>
      </a:defRPr>
    </a:lvl4pPr>
    <a:lvl5pPr marL="742950" indent="-114300" algn="l" rtl="0" eaLnBrk="0" fontAlgn="base" hangingPunct="0">
      <a:spcBef>
        <a:spcPts val="600"/>
      </a:spcBef>
      <a:spcAft>
        <a:spcPct val="0"/>
      </a:spcAft>
      <a:buFont typeface="Arial" panose="020B0604020202020204" pitchFamily="34" charset="0"/>
      <a:buChar char="–"/>
      <a:defRPr sz="800" kern="1200">
        <a:solidFill>
          <a:srgbClr val="000000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7350" y="381000"/>
            <a:ext cx="4579938" cy="2578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mtClean="0"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9FC4113-6D97-487D-963C-060E52004CD1}" type="slidenum">
              <a:rPr lang="en-US" altLang="ko-KR">
                <a:solidFill>
                  <a:srgbClr val="000000"/>
                </a:solidFill>
                <a:ea typeface="ＭＳ Ｐゴシック" panose="020B0600070205080204" pitchFamily="34" charset="-128"/>
              </a:rPr>
              <a:pPr/>
              <a:t>1</a:t>
            </a:fld>
            <a:endParaRPr lang="en-US" altLang="ko-KR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386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151" y="1981200"/>
            <a:ext cx="11126522" cy="396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31813" y="1373741"/>
            <a:ext cx="11125199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CE542C-E4DA-4E9B-BACC-FFF399688540}" type="datetime1">
              <a:rPr lang="en-US" altLang="ko-KR"/>
              <a:pPr>
                <a:defRPr/>
              </a:pPr>
              <a:t>5/12/2016</a:t>
            </a:fld>
            <a:endParaRPr lang="ko-K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13E348-ECE9-4D11-A465-EAB4F179F3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93011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92E779-B93E-4566-9329-78F7ED8FA6D5}" type="datetime1">
              <a:rPr lang="en-US" altLang="ko-KR"/>
              <a:pPr>
                <a:defRPr/>
              </a:pPr>
              <a:t>5/12/2016</a:t>
            </a:fld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3A93E7-1CD3-4D7C-B10C-AD1604238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541236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out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24" y="739797"/>
            <a:ext cx="11125199" cy="1470025"/>
          </a:xfrm>
        </p:spPr>
        <p:txBody>
          <a:bodyPr/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63" y="2286000"/>
            <a:ext cx="1112664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31824" y="3429472"/>
            <a:ext cx="11125199" cy="251414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287F9B6E-FA7F-4D81-9E48-AAFFC894B3EE}" type="datetime1">
              <a:rPr lang="en-US" altLang="ko-KR"/>
              <a:pPr>
                <a:defRPr/>
              </a:pPr>
              <a:t>5/12/2016</a:t>
            </a:fld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760D3C-6D94-4929-BDF1-2E0F81145A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716183"/>
      </p:ext>
    </p:extLst>
  </p:cSld>
  <p:clrMapOvr>
    <a:masterClrMapping/>
  </p:clrMapOvr>
  <p:transition spd="med">
    <p:fade/>
  </p:transition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163286"/>
            <a:ext cx="12188825" cy="6858000"/>
            <a:chOff x="0" y="0"/>
            <a:chExt cx="12189398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0" y="0"/>
              <a:ext cx="193684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smtClean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714" y="0"/>
              <a:ext cx="193684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smtClean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0" y="6400800"/>
              <a:ext cx="12189398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smtClean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0" y="0"/>
              <a:ext cx="12189398" cy="1920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31813" y="406400"/>
            <a:ext cx="111252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1813" y="1524000"/>
            <a:ext cx="11125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81475" y="6556375"/>
            <a:ext cx="1227138" cy="182563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defRPr sz="800" smtClean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80F3EA2-CA88-481C-A800-E45DC31774C8}" type="datetime1">
              <a:rPr lang="en-US" altLang="ko-KR"/>
              <a:pPr>
                <a:defRPr/>
              </a:pPr>
              <a:t>5/12/2016</a:t>
            </a:fld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013" y="6556375"/>
            <a:ext cx="381000" cy="182563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defRPr sz="800" smtClean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6EB9E51-6752-472F-BF25-4F583AC2B5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75" r:id="rId2"/>
    <p:sldLayoutId id="2147484378" r:id="rId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rgbClr val="9F9F9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rgbClr val="9F9F9F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58850" indent="-182563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powhapki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ctrTitle"/>
          </p:nvPr>
        </p:nvSpPr>
        <p:spPr>
          <a:xfrm>
            <a:off x="531813" y="739775"/>
            <a:ext cx="9110662" cy="1265238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ea typeface="굴림" panose="020B0600000101010101" pitchFamily="50" charset="-127"/>
              </a:rPr>
              <a:t>오픈스택</a:t>
            </a:r>
            <a:r>
              <a:rPr lang="ko-KR" altLang="en-US" dirty="0" smtClean="0">
                <a:ea typeface="굴림" panose="020B0600000101010101" pitchFamily="50" charset="-127"/>
              </a:rPr>
              <a:t> </a:t>
            </a:r>
            <a:r>
              <a:rPr lang="ko-KR" altLang="en-US" dirty="0" err="1" smtClean="0">
                <a:ea typeface="굴림" panose="020B0600000101010101" pitchFamily="50" charset="-127"/>
              </a:rPr>
              <a:t>스터디</a:t>
            </a:r>
            <a:r>
              <a:rPr lang="ko-KR" altLang="en-US" dirty="0" smtClean="0">
                <a:ea typeface="굴림" panose="020B0600000101010101" pitchFamily="50" charset="-127"/>
              </a:rPr>
              <a:t> 자료 </a:t>
            </a:r>
            <a:endParaRPr lang="en-US" altLang="ko-KR" dirty="0" smtClean="0">
              <a:ea typeface="굴림" panose="020B0600000101010101" pitchFamily="50" charset="-127"/>
            </a:endParaRPr>
          </a:p>
        </p:txBody>
      </p:sp>
      <p:sp>
        <p:nvSpPr>
          <p:cNvPr id="93187" name="Subtitle 2"/>
          <p:cNvSpPr>
            <a:spLocks noGrp="1"/>
          </p:cNvSpPr>
          <p:nvPr>
            <p:ph type="subTitle" idx="1"/>
          </p:nvPr>
        </p:nvSpPr>
        <p:spPr>
          <a:xfrm>
            <a:off x="531813" y="2046288"/>
            <a:ext cx="11126787" cy="47783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50" charset="-127"/>
              </a:rPr>
              <a:t>Chapter 1, 2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a typeface="굴림" panose="020B0600000101010101" pitchFamily="50" charset="-127"/>
              </a:rPr>
              <a:t>박준상 </a:t>
            </a:r>
            <a:r>
              <a:rPr lang="en-US" altLang="ko-KR" dirty="0" smtClean="0">
                <a:ea typeface="굴림" panose="020B0600000101010101" pitchFamily="50" charset="-127"/>
              </a:rPr>
              <a:t>( </a:t>
            </a:r>
            <a:r>
              <a:rPr lang="en-US" altLang="ko-KR" dirty="0" smtClean="0">
                <a:ea typeface="굴림" panose="020B0600000101010101" pitchFamily="50" charset="-127"/>
                <a:hlinkClick r:id="rId4"/>
              </a:rPr>
              <a:t>powhapki@gmail.com</a:t>
            </a:r>
            <a:r>
              <a:rPr lang="en-US" altLang="ko-KR" dirty="0" smtClean="0">
                <a:ea typeface="굴림" panose="020B0600000101010101" pitchFamily="50" charset="-127"/>
              </a:rPr>
              <a:t> )</a:t>
            </a:r>
          </a:p>
        </p:txBody>
      </p:sp>
      <p:sp>
        <p:nvSpPr>
          <p:cNvPr id="9318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1813" y="3429000"/>
            <a:ext cx="11125200" cy="2514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 smtClean="0"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ko-KR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시 오류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Apache</a:t>
            </a:r>
            <a:r>
              <a:rPr lang="ko-KR" altLang="en-US" dirty="0"/>
              <a:t> </a:t>
            </a:r>
            <a:r>
              <a:rPr lang="ko-KR" altLang="en-US" dirty="0" smtClean="0"/>
              <a:t>서버 기본 화면에는 접속이 되지만</a:t>
            </a:r>
            <a:r>
              <a:rPr lang="en-US" altLang="ko-KR" dirty="0" smtClean="0"/>
              <a:t>, Horizon </a:t>
            </a:r>
            <a:r>
              <a:rPr lang="ko-KR" altLang="en-US" dirty="0" smtClean="0"/>
              <a:t>접속 시 오류 발생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Horizon UI </a:t>
            </a:r>
            <a:r>
              <a:rPr lang="ko-KR" altLang="en-US" dirty="0" smtClean="0"/>
              <a:t>접속 시 접속 오류 발생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03A93E7-1CD3-4D7C-B10C-AD160423821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3" y="2578245"/>
            <a:ext cx="5828571" cy="255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41" y="3649189"/>
            <a:ext cx="5828571" cy="2558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36539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시 오류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에러 로그 확인 시 </a:t>
            </a:r>
            <a:r>
              <a:rPr lang="en-US" altLang="ko-KR" dirty="0" err="1" smtClean="0"/>
              <a:t>NameError</a:t>
            </a:r>
            <a:r>
              <a:rPr lang="en-US" altLang="ko-KR" dirty="0" smtClean="0"/>
              <a:t> : name ‘controller1’ is not defined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ko-KR" altLang="en-US" dirty="0" smtClean="0"/>
              <a:t>환경 구성 파일에서 </a:t>
            </a:r>
            <a:r>
              <a:rPr lang="en-US" altLang="ko-KR" dirty="0" smtClean="0"/>
              <a:t>OPENSTACK_HOST</a:t>
            </a:r>
            <a:r>
              <a:rPr lang="ko-KR" altLang="en-US" dirty="0" smtClean="0"/>
              <a:t>부분 </a:t>
            </a:r>
            <a:r>
              <a:rPr lang="en-US" altLang="ko-KR" dirty="0" smtClean="0"/>
              <a:t>“controller”</a:t>
            </a:r>
            <a:r>
              <a:rPr lang="ko-KR" altLang="en-US" dirty="0" smtClean="0"/>
              <a:t>로 수정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Horizon UI </a:t>
            </a:r>
            <a:r>
              <a:rPr lang="ko-KR" altLang="en-US" dirty="0" smtClean="0"/>
              <a:t>접속 시 접속 오류 발생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03A93E7-1CD3-4D7C-B10C-AD160423821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3" y="3105505"/>
            <a:ext cx="6371429" cy="2838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3451" y="3105504"/>
            <a:ext cx="3463561" cy="2838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39979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시 오류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ea"/>
              </a:rPr>
              <a:t>Keystone </a:t>
            </a:r>
            <a:r>
              <a:rPr lang="ko-KR" altLang="en-US" sz="2000" dirty="0" smtClean="0">
                <a:latin typeface="+mn-ea"/>
              </a:rPr>
              <a:t>관련 명령어 수행 시 에러</a:t>
            </a:r>
            <a:r>
              <a:rPr lang="en-US" altLang="ko-KR" sz="2000" dirty="0" smtClean="0">
                <a:latin typeface="+mn-ea"/>
              </a:rPr>
              <a:t>..</a:t>
            </a:r>
          </a:p>
          <a:p>
            <a:pPr lvl="1"/>
            <a:r>
              <a:rPr lang="en-US" altLang="ko-KR" sz="1600" dirty="0" smtClean="0">
                <a:latin typeface="+mn-ea"/>
              </a:rPr>
              <a:t>LC_****</a:t>
            </a:r>
          </a:p>
          <a:p>
            <a:pPr lvl="1"/>
            <a:r>
              <a:rPr lang="en-US" altLang="ko-KR" sz="2000" dirty="0" err="1" smtClean="0">
                <a:latin typeface="+mn-ea"/>
              </a:rPr>
              <a:t>ubuntu</a:t>
            </a:r>
            <a:r>
              <a:rPr lang="ko-KR" altLang="en-US" sz="2000" dirty="0" smtClean="0">
                <a:latin typeface="+mn-ea"/>
              </a:rPr>
              <a:t>설치 </a:t>
            </a:r>
            <a:r>
              <a:rPr lang="en-US" altLang="ko-KR" sz="2000" dirty="0" smtClean="0">
                <a:latin typeface="+mn-ea"/>
              </a:rPr>
              <a:t>locale : en_US.UTF-8</a:t>
            </a:r>
          </a:p>
          <a:p>
            <a:pPr lvl="1"/>
            <a:r>
              <a:rPr lang="en-US" altLang="ko-KR" sz="2000" dirty="0" smtClean="0">
                <a:latin typeface="+mn-ea"/>
              </a:rPr>
              <a:t>host OS local : ko_KR.UTF-8, </a:t>
            </a:r>
            <a:r>
              <a:rPr lang="en-US" altLang="ko-KR" sz="2000" dirty="0" err="1" smtClean="0">
                <a:latin typeface="+mn-ea"/>
              </a:rPr>
              <a:t>adminrc</a:t>
            </a:r>
            <a:r>
              <a:rPr lang="ko-KR" altLang="en-US" sz="2000" dirty="0" smtClean="0">
                <a:latin typeface="+mn-ea"/>
              </a:rPr>
              <a:t>파일에 </a:t>
            </a:r>
            <a:r>
              <a:rPr lang="en-US" altLang="ko-KR" sz="2000" dirty="0" smtClean="0">
                <a:latin typeface="+mn-ea"/>
              </a:rPr>
              <a:t>locale</a:t>
            </a:r>
            <a:r>
              <a:rPr lang="ko-KR" altLang="en-US" sz="2000" dirty="0" smtClean="0">
                <a:latin typeface="+mn-ea"/>
              </a:rPr>
              <a:t>설정 추가하여 해결 </a:t>
            </a:r>
          </a:p>
          <a:p>
            <a:r>
              <a:rPr lang="en-US" altLang="ko-KR" sz="2000" dirty="0" err="1" smtClean="0">
                <a:latin typeface="+mn-ea"/>
              </a:rPr>
              <a:t>Mysql</a:t>
            </a:r>
            <a:r>
              <a:rPr lang="en-US" altLang="ko-KR" sz="2000" dirty="0" smtClean="0">
                <a:latin typeface="+mn-ea"/>
              </a:rPr>
              <a:t> –u root –p </a:t>
            </a:r>
            <a:r>
              <a:rPr lang="ko-KR" altLang="en-US" sz="2000" dirty="0" smtClean="0">
                <a:latin typeface="+mn-ea"/>
              </a:rPr>
              <a:t>접속 오류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err="1" smtClean="0">
                <a:latin typeface="+mn-ea"/>
              </a:rPr>
              <a:t>Localhost</a:t>
            </a:r>
            <a:r>
              <a:rPr lang="ko-KR" altLang="en-US" sz="1800" dirty="0" smtClean="0">
                <a:latin typeface="+mn-ea"/>
              </a:rPr>
              <a:t>에서 </a:t>
            </a:r>
            <a:r>
              <a:rPr lang="en-US" altLang="ko-KR" sz="1800" dirty="0" smtClean="0">
                <a:latin typeface="+mn-ea"/>
              </a:rPr>
              <a:t>root </a:t>
            </a:r>
            <a:r>
              <a:rPr lang="ko-KR" altLang="en-US" sz="1800" dirty="0" smtClean="0">
                <a:latin typeface="+mn-ea"/>
              </a:rPr>
              <a:t>접속 시 오류</a:t>
            </a:r>
            <a:endParaRPr lang="en-US" altLang="ko-KR" sz="18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latin typeface="+mn-ea"/>
              </a:rPr>
              <a:t>일반 사용자로 접속하여 </a:t>
            </a:r>
            <a:r>
              <a:rPr lang="en-US" altLang="ko-KR" sz="1800" dirty="0" err="1" smtClean="0">
                <a:latin typeface="+mn-ea"/>
              </a:rPr>
              <a:t>mysql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수정</a:t>
            </a:r>
          </a:p>
          <a:p>
            <a:r>
              <a:rPr lang="en-US" altLang="ko-KR" sz="2000" dirty="0" smtClean="0">
                <a:latin typeface="+mn-ea"/>
              </a:rPr>
              <a:t>Neutron </a:t>
            </a:r>
            <a:r>
              <a:rPr lang="ko-KR" altLang="en-US" sz="2000" dirty="0" smtClean="0">
                <a:latin typeface="+mn-ea"/>
              </a:rPr>
              <a:t>에이전트 설치 후 상태 이슈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 :) </a:t>
            </a:r>
            <a:r>
              <a:rPr lang="ko-KR" altLang="en-US" sz="1600" dirty="0" smtClean="0">
                <a:latin typeface="+mn-ea"/>
              </a:rPr>
              <a:t>대신 </a:t>
            </a:r>
            <a:r>
              <a:rPr lang="en-US" altLang="ko-KR" sz="1600" dirty="0" smtClean="0">
                <a:latin typeface="+mn-ea"/>
              </a:rPr>
              <a:t>xxx</a:t>
            </a:r>
          </a:p>
          <a:p>
            <a:pPr lvl="1"/>
            <a:r>
              <a:rPr lang="en-US" altLang="ko-KR" sz="2000" dirty="0" smtClean="0">
                <a:latin typeface="+mn-ea"/>
              </a:rPr>
              <a:t>agent </a:t>
            </a:r>
            <a:r>
              <a:rPr lang="ko-KR" altLang="en-US" sz="2000" dirty="0" smtClean="0">
                <a:latin typeface="+mn-ea"/>
              </a:rPr>
              <a:t>구성 파일 오류 </a:t>
            </a:r>
            <a:r>
              <a:rPr lang="en-US" altLang="ko-KR" sz="2000" dirty="0" smtClean="0">
                <a:latin typeface="+mn-ea"/>
              </a:rPr>
              <a:t>(dhcp_agent.ini</a:t>
            </a:r>
            <a:r>
              <a:rPr lang="ko-KR" altLang="en-US" sz="2000" dirty="0" smtClean="0">
                <a:latin typeface="+mn-ea"/>
              </a:rPr>
              <a:t>에 </a:t>
            </a:r>
            <a:r>
              <a:rPr lang="en-US" altLang="ko-KR" sz="2000" dirty="0" smtClean="0">
                <a:latin typeface="+mn-ea"/>
              </a:rPr>
              <a:t>metadata_agent.ini</a:t>
            </a:r>
            <a:r>
              <a:rPr lang="ko-KR" altLang="en-US" sz="2000" dirty="0" smtClean="0">
                <a:latin typeface="+mn-ea"/>
              </a:rPr>
              <a:t>내용을 추가</a:t>
            </a:r>
            <a:r>
              <a:rPr lang="en-US" altLang="ko-KR" sz="2000" dirty="0" smtClean="0">
                <a:latin typeface="+mn-ea"/>
              </a:rPr>
              <a:t>) </a:t>
            </a:r>
          </a:p>
          <a:p>
            <a:r>
              <a:rPr lang="en-US" altLang="ko-KR" sz="2000" dirty="0" err="1" smtClean="0">
                <a:latin typeface="+mn-ea"/>
              </a:rPr>
              <a:t>crudini</a:t>
            </a:r>
            <a:r>
              <a:rPr lang="ko-KR" altLang="en-US" sz="2000" dirty="0" smtClean="0">
                <a:latin typeface="+mn-ea"/>
              </a:rPr>
              <a:t>는 왜 설치할까</a:t>
            </a:r>
            <a:r>
              <a:rPr lang="en-US" altLang="ko-KR" sz="2000" dirty="0" smtClean="0">
                <a:latin typeface="+mn-ea"/>
              </a:rPr>
              <a:t>? --&gt; 1st Edition </a:t>
            </a:r>
            <a:r>
              <a:rPr lang="ko-KR" altLang="en-US" sz="2000" dirty="0" smtClean="0">
                <a:latin typeface="+mn-ea"/>
              </a:rPr>
              <a:t>에서 사용</a:t>
            </a:r>
            <a:r>
              <a:rPr lang="en-US" altLang="ko-KR" sz="2000" dirty="0" smtClean="0">
                <a:latin typeface="+mn-ea"/>
              </a:rPr>
              <a:t>, 2nd Edition</a:t>
            </a:r>
            <a:r>
              <a:rPr lang="ko-KR" altLang="en-US" sz="2000" dirty="0" smtClean="0">
                <a:latin typeface="+mn-ea"/>
              </a:rPr>
              <a:t>은 사용하지 않음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03A93E7-1CD3-4D7C-B10C-AD160423821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48532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1993789-F416-4994-BF36-AC19E087E93C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95235" name="Title 3"/>
          <p:cNvSpPr>
            <a:spLocks noGrp="1"/>
          </p:cNvSpPr>
          <p:nvPr>
            <p:ph type="title"/>
          </p:nvPr>
        </p:nvSpPr>
        <p:spPr>
          <a:xfrm>
            <a:off x="519113" y="198438"/>
            <a:ext cx="11125200" cy="889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굴림" panose="020B0600000101010101" pitchFamily="50" charset="-127"/>
              </a:rPr>
              <a:t>저는</a:t>
            </a:r>
            <a:r>
              <a:rPr lang="en-US" altLang="ko-KR" dirty="0" smtClean="0"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95236" name="Rectangle 26"/>
          <p:cNvSpPr>
            <a:spLocks noChangeArrowheads="1"/>
          </p:cNvSpPr>
          <p:nvPr/>
        </p:nvSpPr>
        <p:spPr bwMode="auto">
          <a:xfrm>
            <a:off x="1284288" y="1608138"/>
            <a:ext cx="9748837" cy="14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5143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ts val="4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ko-KR" sz="2800" dirty="0" smtClean="0">
                <a:ea typeface="굴림" panose="020B0600000101010101" pitchFamily="50" charset="-127"/>
              </a:rPr>
              <a:t>Global IT </a:t>
            </a:r>
            <a:r>
              <a:rPr lang="ko-KR" altLang="en-US" sz="2800" dirty="0" smtClean="0">
                <a:ea typeface="굴림" panose="020B0600000101010101" pitchFamily="50" charset="-127"/>
              </a:rPr>
              <a:t>기업의 국내 지사에 기술영업 담당</a:t>
            </a:r>
            <a:endParaRPr lang="en-US" altLang="ko-KR" sz="2800" dirty="0" smtClean="0">
              <a:ea typeface="굴림" panose="020B0600000101010101" pitchFamily="50" charset="-127"/>
            </a:endParaRPr>
          </a:p>
          <a:p>
            <a:pPr lvl="1" eaLnBrk="1" hangingPunct="1">
              <a:spcBef>
                <a:spcPts val="4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ko-KR" sz="2800" dirty="0" err="1" smtClean="0">
                <a:ea typeface="굴림" panose="020B0600000101010101" pitchFamily="50" charset="-127"/>
              </a:rPr>
              <a:t>Openstack</a:t>
            </a:r>
            <a:r>
              <a:rPr lang="ko-KR" altLang="en-US" sz="2800" dirty="0" smtClean="0">
                <a:ea typeface="굴림" panose="020B0600000101010101" pitchFamily="50" charset="-127"/>
              </a:rPr>
              <a:t>과 전혀 상관없는 업무 지원</a:t>
            </a:r>
            <a:endParaRPr lang="en-US" altLang="ko-KR" sz="2800" dirty="0" smtClean="0">
              <a:ea typeface="굴림" panose="020B0600000101010101" pitchFamily="50" charset="-127"/>
            </a:endParaRPr>
          </a:p>
          <a:p>
            <a:pPr lvl="1" eaLnBrk="1" hangingPunct="1">
              <a:spcBef>
                <a:spcPts val="400"/>
              </a:spcBef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ko-KR" altLang="en-US" sz="2800" dirty="0" smtClean="0">
                <a:ea typeface="굴림" panose="020B0600000101010101" pitchFamily="50" charset="-127"/>
              </a:rPr>
              <a:t>순수 </a:t>
            </a:r>
            <a:r>
              <a:rPr lang="ko-KR" altLang="en-US" sz="2800" dirty="0" err="1" smtClean="0">
                <a:ea typeface="굴림" panose="020B0600000101010101" pitchFamily="50" charset="-127"/>
              </a:rPr>
              <a:t>스터디</a:t>
            </a:r>
            <a:r>
              <a:rPr lang="ko-KR" altLang="en-US" sz="2800" dirty="0" smtClean="0">
                <a:ea typeface="굴림" panose="020B0600000101010101" pitchFamily="50" charset="-127"/>
              </a:rPr>
              <a:t> 자원에서 조인</a:t>
            </a:r>
            <a:endParaRPr lang="en-US" altLang="ko-KR" sz="2800" dirty="0">
              <a:ea typeface="굴림" panose="020B0600000101010101" pitchFamily="50" charset="-127"/>
            </a:endParaRP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8621713" y="6556375"/>
            <a:ext cx="2743200" cy="182563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>
                <a:ea typeface="+mn-ea"/>
              </a:rPr>
              <a:t>Oracle Confidential – Internal/Highly Restricted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About the </a:t>
            </a:r>
            <a:r>
              <a:rPr lang="en-US" altLang="ko-KR" dirty="0" err="1" smtClean="0"/>
              <a:t>Openstack</a:t>
            </a:r>
            <a:r>
              <a:rPr lang="en-US" altLang="ko-KR" dirty="0" smtClean="0"/>
              <a:t> Installation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VirtualBox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교재와 동일</a:t>
            </a:r>
            <a:r>
              <a:rPr lang="en-US" altLang="ko-KR" dirty="0"/>
              <a:t> </a:t>
            </a:r>
            <a:r>
              <a:rPr lang="ko-KR" altLang="en-US" dirty="0" smtClean="0"/>
              <a:t>환경 구성</a:t>
            </a:r>
            <a:r>
              <a:rPr lang="en-US" altLang="ko-KR" dirty="0" smtClean="0"/>
              <a:t>(1 Controller + 2 Compute nodes)</a:t>
            </a:r>
            <a:endParaRPr lang="en-US" altLang="ko-KR" dirty="0"/>
          </a:p>
          <a:p>
            <a:r>
              <a:rPr lang="ko-KR" altLang="en-US" dirty="0" smtClean="0"/>
              <a:t>설치는 </a:t>
            </a:r>
            <a:r>
              <a:rPr lang="en-US" altLang="ko-KR" dirty="0" smtClean="0"/>
              <a:t>2nd Edition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Appendix </a:t>
            </a:r>
            <a:r>
              <a:rPr lang="en-US" altLang="ko-KR" dirty="0" err="1" smtClean="0"/>
              <a:t>B.Virtualizing</a:t>
            </a:r>
            <a:r>
              <a:rPr lang="en-US" altLang="ko-KR" dirty="0" smtClean="0"/>
              <a:t> the Environment</a:t>
            </a:r>
            <a:r>
              <a:rPr lang="ko-KR" altLang="en-US" dirty="0" smtClean="0"/>
              <a:t>를 기준으로 설정</a:t>
            </a:r>
          </a:p>
          <a:p>
            <a:r>
              <a:rPr lang="ko-KR" altLang="en-US" dirty="0" smtClean="0"/>
              <a:t>작업 시 사용한 명령어는 </a:t>
            </a:r>
            <a:r>
              <a:rPr lang="en-US" altLang="ko-KR" dirty="0" smtClean="0"/>
              <a:t>PackPub.com</a:t>
            </a:r>
            <a:r>
              <a:rPr lang="ko-KR" altLang="en-US" dirty="0" smtClean="0"/>
              <a:t>에서 다운로드 받아 참고함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NIC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구성 </a:t>
            </a:r>
            <a:r>
              <a:rPr lang="en-US" altLang="ko-KR" dirty="0" smtClean="0"/>
              <a:t>(eth0 - vboxnet1, eth1 - </a:t>
            </a:r>
            <a:r>
              <a:rPr lang="en-US" altLang="ko-KR" dirty="0" err="1" smtClean="0"/>
              <a:t>internal:overlay</a:t>
            </a:r>
            <a:r>
              <a:rPr lang="en-US" altLang="ko-KR" dirty="0" smtClean="0"/>
              <a:t>, eth2 - vboxnet2, eth3 - NAT)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Version : Liberty, OS: Ubuntu 14.04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8621713" y="6556375"/>
            <a:ext cx="2743200" cy="182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mtClean="0"/>
              <a:t>Oracle Confidential – Internal/Highly Restricted</a:t>
            </a:r>
            <a:endParaRPr lang="ko-KR"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03A93E7-1CD3-4D7C-B10C-AD160423821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9980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configurations for </a:t>
            </a:r>
            <a:r>
              <a:rPr lang="en-US" altLang="ko-KR" dirty="0" err="1" smtClean="0"/>
              <a:t>VirtualBox</a:t>
            </a:r>
            <a:r>
              <a:rPr lang="en-US" altLang="ko-KR" dirty="0" smtClean="0"/>
              <a:t> Environment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31151" y="1981200"/>
            <a:ext cx="5563262" cy="3962400"/>
          </a:xfrm>
        </p:spPr>
        <p:txBody>
          <a:bodyPr/>
          <a:lstStyle/>
          <a:p>
            <a:r>
              <a:rPr lang="ko-KR" altLang="en-US" dirty="0" smtClean="0"/>
              <a:t>네트워크 기본 구성은 다음 그림을 참고하여 구성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전체 구성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03A93E7-1CD3-4D7C-B10C-AD160423821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57" y="1373741"/>
            <a:ext cx="5562601" cy="5063836"/>
          </a:xfrm>
          <a:prstGeom prst="rect">
            <a:avLst/>
          </a:prstGeom>
        </p:spPr>
      </p:pic>
      <p:pic>
        <p:nvPicPr>
          <p:cNvPr id="11" name="내용 개체 틀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950" y="3277524"/>
            <a:ext cx="5495663" cy="293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7821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configurations for </a:t>
            </a:r>
            <a:r>
              <a:rPr lang="en-US" altLang="ko-KR" dirty="0" err="1" smtClean="0"/>
              <a:t>VirtualBox</a:t>
            </a:r>
            <a:r>
              <a:rPr lang="en-US" altLang="ko-KR" dirty="0" smtClean="0"/>
              <a:t> Environment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IP Address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03A93E7-1CD3-4D7C-B10C-AD160423821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주소는 다음 테이블을 참고하여 구성함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Controller : 10.254.254.100/24, Compute nodes : 10.254.254.101~102/24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22" y="2997130"/>
            <a:ext cx="7642381" cy="32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505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configurations for </a:t>
            </a:r>
            <a:r>
              <a:rPr lang="en-US" altLang="ko-KR" dirty="0" err="1" smtClean="0"/>
              <a:t>VirtualBox</a:t>
            </a:r>
            <a:r>
              <a:rPr lang="en-US" altLang="ko-KR" dirty="0" smtClean="0"/>
              <a:t> Environment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개별 </a:t>
            </a:r>
            <a:r>
              <a:rPr lang="en-US" altLang="ko-KR" dirty="0" smtClean="0"/>
              <a:t>NIC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– eth0/eth1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03A93E7-1CD3-4D7C-B10C-AD160423821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eth0(</a:t>
            </a:r>
            <a:r>
              <a:rPr lang="ko-KR" altLang="en-US" dirty="0" smtClean="0"/>
              <a:t>호스트 전용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네트워크 이름은 </a:t>
            </a:r>
            <a:r>
              <a:rPr lang="en-US" altLang="ko-KR" dirty="0" smtClean="0"/>
              <a:t>vboxnet1, eth1(internal)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overla</a:t>
            </a:r>
            <a:r>
              <a:rPr lang="ko-KR" altLang="en-US" dirty="0" smtClean="0"/>
              <a:t>로 지정하고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무작위 모드는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거부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1" y="3057525"/>
            <a:ext cx="5212080" cy="2886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33" y="3057525"/>
            <a:ext cx="521208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67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configurations for </a:t>
            </a:r>
            <a:r>
              <a:rPr lang="en-US" altLang="ko-KR" dirty="0" err="1" smtClean="0"/>
              <a:t>VirtualBox</a:t>
            </a:r>
            <a:r>
              <a:rPr lang="en-US" altLang="ko-KR" dirty="0" smtClean="0"/>
              <a:t> Environment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개별 </a:t>
            </a:r>
            <a:r>
              <a:rPr lang="en-US" altLang="ko-KR" dirty="0" smtClean="0"/>
              <a:t>NIC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– eth2/eth3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03A93E7-1CD3-4D7C-B10C-AD160423821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eth2(</a:t>
            </a:r>
            <a:r>
              <a:rPr lang="ko-KR" altLang="en-US" dirty="0" smtClean="0"/>
              <a:t>호스트 전용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네트워크 이름은 </a:t>
            </a:r>
            <a:r>
              <a:rPr lang="en-US" altLang="ko-KR" dirty="0" smtClean="0"/>
              <a:t>vboxnet2, eth2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NAT</a:t>
            </a:r>
            <a:r>
              <a:rPr lang="ko-KR" altLang="en-US" dirty="0" smtClean="0"/>
              <a:t> 지정하고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무작위 모드는 </a:t>
            </a:r>
            <a:r>
              <a:rPr lang="en-US" altLang="ko-KR" dirty="0" smtClean="0"/>
              <a:t>eth2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모두 허용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설정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3" y="3063600"/>
            <a:ext cx="5201109" cy="28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32" y="3057525"/>
            <a:ext cx="521208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7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configurations for </a:t>
            </a:r>
            <a:r>
              <a:rPr lang="en-US" altLang="ko-KR" dirty="0" err="1" smtClean="0"/>
              <a:t>VirtualBox</a:t>
            </a:r>
            <a:r>
              <a:rPr lang="en-US" altLang="ko-KR" dirty="0" smtClean="0"/>
              <a:t> Environment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Guest VM</a:t>
            </a:r>
            <a:r>
              <a:rPr lang="ko-KR" altLang="en-US" dirty="0"/>
              <a:t>의 </a:t>
            </a:r>
            <a:r>
              <a:rPr lang="en-US" altLang="ko-KR" dirty="0"/>
              <a:t>Network </a:t>
            </a:r>
            <a:r>
              <a:rPr lang="ko-KR" altLang="en-US" dirty="0"/>
              <a:t>구성 이슈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03A93E7-1CD3-4D7C-B10C-AD160423821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7197725" y="1981200"/>
            <a:ext cx="4459948" cy="3962400"/>
          </a:xfrm>
        </p:spPr>
        <p:txBody>
          <a:bodyPr/>
          <a:lstStyle/>
          <a:p>
            <a:r>
              <a:rPr lang="en-US" altLang="ko-KR" dirty="0" smtClean="0"/>
              <a:t>eth0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gateway, </a:t>
            </a:r>
            <a:r>
              <a:rPr lang="en-US" altLang="ko-KR" dirty="0" err="1" smtClean="0"/>
              <a:t>dns-nameserver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NAT</a:t>
            </a:r>
            <a:r>
              <a:rPr lang="ko-KR" altLang="en-US" dirty="0" err="1" smtClean="0">
                <a:sym typeface="Wingdings" panose="05000000000000000000" pitchFamily="2" charset="2"/>
              </a:rPr>
              <a:t>인터페이스쪽의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Gateway</a:t>
            </a:r>
            <a:r>
              <a:rPr lang="ko-KR" altLang="en-US" dirty="0" smtClean="0">
                <a:sym typeface="Wingdings" panose="05000000000000000000" pitchFamily="2" charset="2"/>
              </a:rPr>
              <a:t>와 중복이 발생하여 </a:t>
            </a:r>
            <a:r>
              <a:rPr lang="en-US" altLang="ko-KR" dirty="0" smtClean="0">
                <a:sym typeface="Wingdings" panose="05000000000000000000" pitchFamily="2" charset="2"/>
              </a:rPr>
              <a:t>Comment </a:t>
            </a:r>
            <a:r>
              <a:rPr lang="ko-KR" altLang="en-US" dirty="0" smtClean="0">
                <a:sym typeface="Wingdings" panose="05000000000000000000" pitchFamily="2" charset="2"/>
              </a:rPr>
              <a:t>처리 후 정상 동작</a:t>
            </a: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3" y="1981200"/>
            <a:ext cx="6314286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94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configurations for </a:t>
            </a:r>
            <a:r>
              <a:rPr lang="en-US" altLang="ko-KR" dirty="0" err="1" smtClean="0"/>
              <a:t>VirtualBox</a:t>
            </a:r>
            <a:r>
              <a:rPr lang="en-US" altLang="ko-KR" dirty="0" smtClean="0"/>
              <a:t> Environment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최종 네트워크 구성 정보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03A93E7-1CD3-4D7C-B10C-AD160423821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44" y="2001982"/>
            <a:ext cx="8535538" cy="45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5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1555E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-2014-v2.1.x" id="{327BA289-4253-4B1F-93E1-0383345A9128}" vid="{D6F0D91B-DD93-4308-9726-31EB480EB9A1}"/>
    </a:ext>
  </a:extLst>
</a:theme>
</file>

<file path=ppt/theme/theme2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13901</TotalTime>
  <Words>408</Words>
  <Application>Microsoft Office PowerPoint</Application>
  <PresentationFormat>사용자 지정</PresentationFormat>
  <Paragraphs>68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ＭＳ Ｐゴシック</vt:lpstr>
      <vt:lpstr>굴림</vt:lpstr>
      <vt:lpstr>맑은 고딕</vt:lpstr>
      <vt:lpstr>Arial</vt:lpstr>
      <vt:lpstr>Calibri</vt:lpstr>
      <vt:lpstr>Wingdings</vt:lpstr>
      <vt:lpstr>blank</vt:lpstr>
      <vt:lpstr>오픈스택 스터디 자료 </vt:lpstr>
      <vt:lpstr>저는…</vt:lpstr>
      <vt:lpstr>About the Openstack Installation</vt:lpstr>
      <vt:lpstr>Network configurations for VirtualBox Environment</vt:lpstr>
      <vt:lpstr>Network configurations for VirtualBox Environment</vt:lpstr>
      <vt:lpstr>Network configurations for VirtualBox Environment</vt:lpstr>
      <vt:lpstr>Network configurations for VirtualBox Environment</vt:lpstr>
      <vt:lpstr>Network configurations for VirtualBox Environment</vt:lpstr>
      <vt:lpstr>Network configurations for VirtualBox Environment</vt:lpstr>
      <vt:lpstr>설치 시 오류</vt:lpstr>
      <vt:lpstr>설치 시 오류</vt:lpstr>
      <vt:lpstr>설치 시 오류</vt:lpstr>
    </vt:vector>
  </TitlesOfParts>
  <Company>Oracle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OCM Enablement and Awareness</dc:title>
  <dc:creator>sachin, Alexandra, Kelly, Melissa, Tushar</dc:creator>
  <cp:lastModifiedBy>박준상</cp:lastModifiedBy>
  <cp:revision>679</cp:revision>
  <cp:lastPrinted>2014-07-16T02:22:57Z</cp:lastPrinted>
  <dcterms:created xsi:type="dcterms:W3CDTF">2016-03-06T22:08:29Z</dcterms:created>
  <dcterms:modified xsi:type="dcterms:W3CDTF">2016-05-12T11:29:34Z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2343037</vt:lpwstr>
  </property>
  <property fmtid="{D5CDD505-2E9C-101B-9397-08002B2CF9AE}" pid="3" name="NXPowerLiteSettings">
    <vt:lpwstr>F98007B004F000</vt:lpwstr>
  </property>
  <property fmtid="{D5CDD505-2E9C-101B-9397-08002B2CF9AE}" pid="4" name="NXPowerLiteVersion">
    <vt:lpwstr>D5.0.2</vt:lpwstr>
  </property>
</Properties>
</file>