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2" r:id="rId2"/>
    <p:sldId id="294" r:id="rId3"/>
    <p:sldId id="296" r:id="rId4"/>
    <p:sldId id="262" r:id="rId5"/>
    <p:sldId id="295" r:id="rId6"/>
    <p:sldId id="297" r:id="rId7"/>
    <p:sldId id="303" r:id="rId8"/>
    <p:sldId id="302" r:id="rId9"/>
    <p:sldId id="305" r:id="rId10"/>
    <p:sldId id="304" r:id="rId11"/>
    <p:sldId id="299" r:id="rId12"/>
    <p:sldId id="301" r:id="rId13"/>
    <p:sldId id="293" r:id="rId14"/>
    <p:sldId id="29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E47"/>
    <a:srgbClr val="BE2F27"/>
    <a:srgbClr val="DD362E"/>
    <a:srgbClr val="7C7652"/>
    <a:srgbClr val="385D8B"/>
    <a:srgbClr val="C00000"/>
    <a:srgbClr val="D58987"/>
    <a:srgbClr val="E296A6"/>
    <a:srgbClr val="CC4664"/>
    <a:srgbClr val="C64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2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06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94540-A489-4577-9862-19BCCD6D57DD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2BE1-BF0F-4876-BB97-899A10E160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MySQ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/index.php?title=MySQL_AB&amp;action=edit&amp;redlink=1" TargetMode="External"/><Relationship Id="rId4" Type="http://schemas.openxmlformats.org/officeDocument/2006/relationships/hyperlink" Target="https://ko.wikipedia.org/wiki/%EB%8D%B0%EC%9D%B4%ED%84%B0%EB%B2%A0%EC%9D%B4%EC%8A%A4_%EC%97%94%EC%A7%84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54656-B220-4615-9394-36122A532D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9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DRBD : Distributed Replicated Block Device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https://en.wikipedia.org/wiki/Distributed_Replicated_Block_Device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replicated storage, such as when using DRBD, the whole set of data exists twice </a:t>
            </a:r>
            <a:r>
              <a:rPr lang="en-US" altLang="ko-KR" dirty="0" smtClean="0"/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two replicas are independent from each other</a:t>
            </a:r>
            <a:r>
              <a:rPr lang="en-US" altLang="ko-KR" dirty="0" smtClean="0"/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may go down and the other will still available</a:t>
            </a:r>
            <a:r>
              <a:rPr lang="en-US" altLang="ko-KR" dirty="0" smtClean="0"/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이노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ySQL"/>
              </a:rPr>
              <a:t>MySQL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위한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데이터베이스 엔진"/>
              </a:rPr>
              <a:t>데이터베이스 엔진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ySQL AB (없는 문서)"/>
              </a:rPr>
              <a:t>MySQL AB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배포하는 모든 바이너리에 내장되어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https://ko.wikipedia.org/wiki/InnoDB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1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2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컨트롤러가 다운되더라도 실제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 동작에는 영향이 없으며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단지 신규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생성과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변경사항 반영 등의 작업이 불가하다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노란색 부분이 </a:t>
            </a:r>
            <a:r>
              <a:rPr lang="ko-KR" altLang="en-US" dirty="0" err="1" smtClean="0"/>
              <a:t>오픈스택에서</a:t>
            </a:r>
            <a:r>
              <a:rPr lang="ko-KR" altLang="en-US" dirty="0" smtClean="0"/>
              <a:t> 현재 주로 다루는 </a:t>
            </a:r>
            <a:r>
              <a:rPr lang="en-US" altLang="ko-KR" dirty="0" smtClean="0"/>
              <a:t>HA</a:t>
            </a:r>
            <a:r>
              <a:rPr lang="ko-KR" altLang="en-US" dirty="0" smtClean="0"/>
              <a:t>범위이다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Router Redundancy Protocol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VRRP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protocol to eliminate SPOF by making IPs highly available.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2BE1-BF0F-4876-BB97-899A10E1600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514350" y="5349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4"/>
            <a:ext cx="8458200" cy="1222375"/>
          </a:xfrm>
        </p:spPr>
        <p:txBody>
          <a:bodyPr anchor="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5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4683A-6532-4F5E-9A4F-F49AFE35722B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3" y="6473825"/>
            <a:ext cx="758825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56FB5-911B-46E6-8EC4-289225A1C6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DC188-388A-4DBB-9BCE-F9E092802B1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44B37-BF74-42BB-BE79-EA9E6A52B4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9"/>
            <a:ext cx="18288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9"/>
            <a:ext cx="6248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639D0-F5AB-48E7-B208-5874437239E3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F7A03-62B4-46BD-8E41-0D68166F45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0A1DA-CB66-4DAC-A346-C70A5BD49DE0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3" y="6473825"/>
            <a:ext cx="758825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62F47-9D73-4221-8833-314CD39556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9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8B8EF-061B-4B15-9910-3DF4C18AC94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7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AC3B3-0E49-4F4A-B95D-9D01D72EF3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19FC1-A130-49D7-868B-345B0EC962CE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8E5FB-4E4B-4698-A643-401E3813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60198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5" y="666749"/>
            <a:ext cx="4290556" cy="639763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7" y="666749"/>
            <a:ext cx="4292241" cy="639763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5" y="1316040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40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E0E7F-9D61-4ACF-B346-8E250C450E8D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D4036-DE5E-47F5-9CD6-92E93C96C4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23004-3320-4E6E-9592-E7CE064D3D0F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61BB-1181-4E98-9C78-DB008C6967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2429-E5D6-4BBD-A7E9-3C1A3A9FAE4A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3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4328-A889-4F13-8FA3-8E43608180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514350" y="584912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1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3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2105C-8B56-4405-B2AE-2B114B45CFA2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7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6085F-C46B-47B3-B8F0-A39170943F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5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1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AEF35-A8C6-4FE6-AB03-3BBAD22CD87F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50C51-F907-4A76-94B0-D5B0C3E115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9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029" name="텍스트 개체 틀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3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477FBC-C24E-42FE-8001-3ADD3F82E37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3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C41BD0-A095-4F0E-AF2B-54DBAD8977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9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5pPr>
      <a:lvl6pPr marL="457189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6pPr>
      <a:lvl7pPr marL="914377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7pPr>
      <a:lvl8pPr marL="1371566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8pPr>
      <a:lvl9pPr marL="1828754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9pPr>
    </p:titleStyle>
    <p:bodyStyle>
      <a:lvl1pPr marL="342891" indent="-342891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32" indent="-285744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2971" indent="-228594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726" indent="-228594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8914" indent="-228594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103" indent="-228594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1370" y="1185587"/>
            <a:ext cx="90991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OpenStack Korea Study</a:t>
            </a:r>
          </a:p>
          <a:p>
            <a:pPr algn="ctr" latinLnBrk="0">
              <a:defRPr/>
            </a:pPr>
            <a:r>
              <a:rPr lang="en-US" altLang="ko-KR" sz="4400" b="1" kern="0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HA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0" y="3789040"/>
            <a:ext cx="9181895" cy="504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71" y="4442336"/>
            <a:ext cx="8491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defRPr/>
            </a:pPr>
            <a:r>
              <a:rPr lang="en-US" altLang="ko-KR" sz="2000" b="1" kern="0" spc="-151" dirty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 </a:t>
            </a:r>
            <a:r>
              <a:rPr lang="en-US" altLang="ko-KR" sz="2000" b="1" kern="0" spc="-151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2016. 05. 10</a:t>
            </a:r>
          </a:p>
          <a:p>
            <a:pPr algn="r" latinLnBrk="0">
              <a:defRPr/>
            </a:pPr>
            <a:r>
              <a:rPr lang="en-US" altLang="ko-KR" sz="2000" b="1" kern="0" spc="-151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Study A, 5</a:t>
            </a:r>
            <a:r>
              <a:rPr lang="en-US" altLang="ko-KR" sz="2000" b="1" kern="0" spc="-151" baseline="30000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th</a:t>
            </a:r>
            <a:r>
              <a:rPr lang="en-US" altLang="ko-KR" sz="2000" b="1" kern="0" spc="-151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 weeks</a:t>
            </a:r>
          </a:p>
          <a:p>
            <a:pPr algn="r" latinLnBrk="0">
              <a:defRPr/>
            </a:pPr>
            <a:r>
              <a:rPr lang="en-US" altLang="ko-KR" sz="2000" b="1" kern="0" spc="-151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PYUNGHO, SEO</a:t>
            </a:r>
          </a:p>
          <a:p>
            <a:pPr algn="r" latinLnBrk="0">
              <a:defRPr/>
            </a:pPr>
            <a:r>
              <a:rPr lang="en-US" altLang="ko-KR" sz="2000" b="1" kern="0" spc="-151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VCP, CCA, RHCE</a:t>
            </a:r>
          </a:p>
          <a:p>
            <a:pPr algn="r" latinLnBrk="0">
              <a:defRPr/>
            </a:pPr>
            <a:r>
              <a:rPr lang="en-US" altLang="ko-KR" sz="2000" b="1" kern="0" spc="-151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 pyungho.seo@gmail.com</a:t>
            </a:r>
          </a:p>
          <a:p>
            <a:pPr algn="r" latinLnBrk="0">
              <a:defRPr/>
            </a:pPr>
            <a:r>
              <a:rPr lang="en-US" altLang="ko-KR" sz="2000" b="1" kern="0" spc="-151" dirty="0" smtClean="0">
                <a:ln w="6350" cmpd="sng">
                  <a:solidFill>
                    <a:sysClr val="windowText" lastClr="000000">
                      <a:alpha val="76000"/>
                    </a:sys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 </a:t>
            </a:r>
            <a:endParaRPr lang="ko-KR" altLang="en-US" sz="2000" b="1" kern="0" spc="-151" dirty="0">
              <a:ln w="6350" cmpd="sng">
                <a:solidFill>
                  <a:sysClr val="windowText" lastClr="000000">
                    <a:alpha val="76000"/>
                  </a:sys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82000" y="6525344"/>
            <a:ext cx="762000" cy="244475"/>
          </a:xfrm>
        </p:spPr>
        <p:txBody>
          <a:bodyPr/>
          <a:lstStyle/>
          <a:p>
            <a:pPr>
              <a:defRPr/>
            </a:pPr>
            <a:fld id="{EFFF72E5-54FC-48BF-8E0E-1EF679D5AD34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189" indent="-457189">
              <a:spcBef>
                <a:spcPct val="2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Database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8071" y="5955284"/>
            <a:ext cx="4713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</a:t>
            </a:r>
            <a:r>
              <a:rPr lang="ko-KR" altLang="en-US" sz="1600" b="1" dirty="0"/>
              <a:t>출처</a:t>
            </a:r>
            <a:r>
              <a:rPr lang="ko-KR" altLang="en-US" sz="1600" dirty="0"/>
              <a:t> </a:t>
            </a:r>
            <a:r>
              <a:rPr lang="en-US" altLang="ko-KR" sz="1600" dirty="0"/>
              <a:t>: Mastering OpenStack by Omar </a:t>
            </a:r>
            <a:r>
              <a:rPr lang="en-US" altLang="ko-KR" sz="1600" dirty="0" err="1" smtClean="0"/>
              <a:t>Khedher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 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01628" y="1295400"/>
            <a:ext cx="8686800" cy="51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ko-KR" sz="2400" dirty="0" smtClean="0"/>
              <a:t> Failover-HA(Shared Storage)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220072" y="1554163"/>
            <a:ext cx="369952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Master DB</a:t>
            </a:r>
            <a:r>
              <a:rPr lang="ko-KR" altLang="en-US" sz="2400" dirty="0" smtClean="0"/>
              <a:t>가 죽더라도 </a:t>
            </a:r>
            <a:r>
              <a:rPr lang="en-US" altLang="ko-KR" sz="2400" dirty="0" smtClean="0"/>
              <a:t>Slave DB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VIP</a:t>
            </a:r>
            <a:r>
              <a:rPr lang="ko-KR" altLang="en-US" sz="2400" dirty="0" smtClean="0"/>
              <a:t>를 넘겨받아 서비스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SAN</a:t>
            </a:r>
            <a:r>
              <a:rPr lang="ko-KR" altLang="en-US" sz="2400" dirty="0"/>
              <a:t>환경이 </a:t>
            </a:r>
            <a:r>
              <a:rPr lang="en-US" altLang="ko-KR" sz="2400" dirty="0" err="1"/>
              <a:t>SPoF</a:t>
            </a:r>
            <a:r>
              <a:rPr lang="en-US" altLang="ko-KR" sz="2400" dirty="0"/>
              <a:t> </a:t>
            </a:r>
            <a:r>
              <a:rPr lang="ko-KR" altLang="en-US" sz="2400" dirty="0"/>
              <a:t>요소가 </a:t>
            </a:r>
            <a:r>
              <a:rPr lang="ko-KR" altLang="en-US" sz="2400" dirty="0" err="1"/>
              <a:t>될수</a:t>
            </a:r>
            <a:r>
              <a:rPr lang="ko-KR" altLang="en-US" sz="2400" dirty="0"/>
              <a:t> 있으며 고비용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Shared storage </a:t>
            </a:r>
            <a:r>
              <a:rPr lang="ko-KR" altLang="en-US" sz="2400" dirty="0" smtClean="0"/>
              <a:t>환경에서 </a:t>
            </a:r>
            <a:r>
              <a:rPr lang="en-US" altLang="ko-KR" sz="2400" dirty="0" smtClean="0"/>
              <a:t>Fail-over </a:t>
            </a:r>
            <a:r>
              <a:rPr lang="ko-KR" altLang="en-US" sz="2400" dirty="0" smtClean="0"/>
              <a:t>시 </a:t>
            </a:r>
            <a:r>
              <a:rPr lang="en-US" altLang="ko-KR" sz="2400" dirty="0" err="1" smtClean="0"/>
              <a:t>innoDB</a:t>
            </a:r>
            <a:r>
              <a:rPr lang="en-US" altLang="ko-KR" sz="2400" dirty="0" smtClean="0"/>
              <a:t> recovery </a:t>
            </a:r>
            <a:r>
              <a:rPr lang="ko-KR" altLang="en-US" sz="2400" dirty="0" smtClean="0"/>
              <a:t>속도로 인해 </a:t>
            </a:r>
            <a:r>
              <a:rPr lang="ko-KR" altLang="en-US" sz="2400" dirty="0" err="1" smtClean="0"/>
              <a:t>비권고</a:t>
            </a:r>
            <a:endParaRPr lang="en-US" altLang="ko-KR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2448272" cy="409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7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189" indent="-457189">
              <a:spcBef>
                <a:spcPct val="2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Database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4337" y="5955284"/>
            <a:ext cx="6561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</a:t>
            </a:r>
            <a:r>
              <a:rPr lang="ko-KR" altLang="en-US" sz="1600" b="1" dirty="0"/>
              <a:t>출처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Linux Foundation – </a:t>
            </a:r>
            <a:r>
              <a:rPr lang="en-US" altLang="ko-KR" sz="1600" dirty="0" err="1" smtClean="0"/>
              <a:t>Openstack</a:t>
            </a:r>
            <a:r>
              <a:rPr lang="en-US" altLang="ko-KR" sz="1600" dirty="0" smtClean="0"/>
              <a:t> Administration Fundamental )</a:t>
            </a:r>
            <a:r>
              <a:rPr lang="ko-KR" altLang="en-US" sz="1600" dirty="0"/>
              <a:t> 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01628" y="1295400"/>
            <a:ext cx="8686800" cy="51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ko-KR" sz="2400" dirty="0" err="1" smtClean="0"/>
              <a:t>Galera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Multimaster</a:t>
            </a:r>
            <a:r>
              <a:rPr lang="en-US" altLang="ko-KR" sz="2400" dirty="0" smtClean="0"/>
              <a:t> Replication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24560"/>
            <a:ext cx="4032448" cy="4052712"/>
          </a:xfrm>
          <a:prstGeom prst="rect">
            <a:avLst/>
          </a:prstGeom>
        </p:spPr>
      </p:pic>
      <p:sp>
        <p:nvSpPr>
          <p:cNvPr id="11" name="내용 개체 틀 4"/>
          <p:cNvSpPr>
            <a:spLocks noGrp="1"/>
          </p:cNvSpPr>
          <p:nvPr>
            <p:ph idx="1"/>
          </p:nvPr>
        </p:nvSpPr>
        <p:spPr>
          <a:xfrm>
            <a:off x="5220072" y="1554163"/>
            <a:ext cx="369952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모든 </a:t>
            </a:r>
            <a:r>
              <a:rPr lang="ko-KR" altLang="en-US" sz="2400" dirty="0" err="1" smtClean="0"/>
              <a:t>노드가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master </a:t>
            </a:r>
            <a:r>
              <a:rPr lang="ko-KR" altLang="en-US" sz="2400" dirty="0" err="1" smtClean="0"/>
              <a:t>노드이고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read/write </a:t>
            </a:r>
            <a:r>
              <a:rPr lang="ko-KR" altLang="en-US" sz="2400" dirty="0" smtClean="0"/>
              <a:t>업무 수행가능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클라이언트는 </a:t>
            </a:r>
            <a:r>
              <a:rPr lang="en-US" altLang="ko-KR" sz="2400" dirty="0" smtClean="0"/>
              <a:t>Load Balancer</a:t>
            </a:r>
            <a:r>
              <a:rPr lang="ko-KR" altLang="en-US" sz="2400" dirty="0" smtClean="0"/>
              <a:t>를 통해 접속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MariaDB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모든 </a:t>
            </a:r>
            <a:r>
              <a:rPr lang="ko-KR" altLang="en-US" sz="2400" dirty="0" err="1" smtClean="0"/>
              <a:t>노드들은</a:t>
            </a:r>
            <a:r>
              <a:rPr lang="ko-KR" altLang="en-US" sz="2400" dirty="0" smtClean="0"/>
              <a:t> 동일한 데이터 저장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No shared storage </a:t>
            </a:r>
            <a:r>
              <a:rPr lang="ko-KR" altLang="en-US" sz="2400" dirty="0" smtClean="0"/>
              <a:t>환경에 </a:t>
            </a:r>
            <a:r>
              <a:rPr lang="en-US" altLang="ko-KR" sz="2400" dirty="0" smtClean="0"/>
              <a:t>DB</a:t>
            </a:r>
            <a:r>
              <a:rPr lang="ko-KR" altLang="en-US" sz="2400" dirty="0" err="1" smtClean="0"/>
              <a:t>노드</a:t>
            </a:r>
            <a:r>
              <a:rPr lang="ko-KR" altLang="en-US" sz="2400" dirty="0" smtClean="0"/>
              <a:t> 확장이 용이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28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189" indent="-457189">
              <a:spcBef>
                <a:spcPct val="20000"/>
              </a:spcBef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Message Que Ha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01628" y="1295400"/>
            <a:ext cx="2902220" cy="51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ko-KR" sz="2400" dirty="0" smtClean="0"/>
              <a:t>Fail-over HA</a:t>
            </a:r>
            <a:endParaRPr lang="ko-KR" altLang="en-US" sz="2400" dirty="0"/>
          </a:p>
        </p:txBody>
      </p:sp>
      <p:sp>
        <p:nvSpPr>
          <p:cNvPr id="11" name="내용 개체 틀 4"/>
          <p:cNvSpPr>
            <a:spLocks noGrp="1"/>
          </p:cNvSpPr>
          <p:nvPr>
            <p:ph idx="1"/>
          </p:nvPr>
        </p:nvSpPr>
        <p:spPr>
          <a:xfrm>
            <a:off x="4760912" y="1988840"/>
            <a:ext cx="369952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Active/Active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q</a:t>
            </a:r>
            <a:r>
              <a:rPr lang="en-US" altLang="ko-KR" sz="2400" dirty="0" smtClean="0"/>
              <a:t>ueue</a:t>
            </a:r>
            <a:r>
              <a:rPr lang="ko-KR" altLang="en-US" sz="2400" dirty="0" smtClean="0"/>
              <a:t>가 동일 클러스터 내의 </a:t>
            </a:r>
            <a:r>
              <a:rPr lang="ko-KR" altLang="en-US" sz="2400" dirty="0" err="1" smtClean="0"/>
              <a:t>노드에</a:t>
            </a:r>
            <a:r>
              <a:rPr lang="ko-KR" altLang="en-US" sz="2400" dirty="0" smtClean="0"/>
              <a:t> 모두 </a:t>
            </a:r>
            <a:r>
              <a:rPr lang="ko-KR" altLang="en-US" sz="2400" dirty="0" err="1" smtClean="0"/>
              <a:t>미러됨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De-duplication </a:t>
            </a:r>
            <a:r>
              <a:rPr lang="ko-KR" altLang="en-US" sz="2400" dirty="0"/>
              <a:t>과 </a:t>
            </a:r>
            <a:r>
              <a:rPr lang="en-US" altLang="ko-KR" sz="2400" dirty="0"/>
              <a:t>disappearing messages </a:t>
            </a:r>
            <a:r>
              <a:rPr lang="ko-KR" altLang="en-US" sz="2400" dirty="0"/>
              <a:t>문제로 </a:t>
            </a:r>
            <a:r>
              <a:rPr lang="ko-KR" altLang="en-US" sz="2400" dirty="0" err="1"/>
              <a:t>비권고</a:t>
            </a:r>
            <a:endParaRPr lang="ko-KR" altLang="en-US" sz="2400" dirty="0"/>
          </a:p>
        </p:txBody>
      </p:sp>
      <p:sp>
        <p:nvSpPr>
          <p:cNvPr id="13" name="내용 개체 틀 4"/>
          <p:cNvSpPr txBox="1">
            <a:spLocks/>
          </p:cNvSpPr>
          <p:nvPr/>
        </p:nvSpPr>
        <p:spPr bwMode="auto">
          <a:xfrm>
            <a:off x="440432" y="1988840"/>
            <a:ext cx="3699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Active/Passive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MQ</a:t>
            </a:r>
            <a:r>
              <a:rPr lang="ko-KR" altLang="en-US" sz="2400" dirty="0" smtClean="0"/>
              <a:t>가 동작하기 위한 데이터와 상태정보가 모든 </a:t>
            </a:r>
            <a:r>
              <a:rPr lang="ko-KR" altLang="en-US" sz="2400" dirty="0" err="1" smtClean="0"/>
              <a:t>노드에</a:t>
            </a:r>
            <a:r>
              <a:rPr lang="ko-KR" altLang="en-US" sz="2400" dirty="0" smtClean="0"/>
              <a:t> 저장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싱글클러스터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노드에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Pacemaker</a:t>
            </a:r>
            <a:r>
              <a:rPr lang="ko-KR" altLang="en-US" sz="2400" dirty="0" smtClean="0"/>
              <a:t>를 설치하고 </a:t>
            </a:r>
            <a:r>
              <a:rPr lang="en-US" altLang="ko-KR" sz="2400" dirty="0" smtClean="0"/>
              <a:t>fail-over </a:t>
            </a:r>
            <a:r>
              <a:rPr lang="ko-KR" altLang="en-US" sz="2400" dirty="0" smtClean="0"/>
              <a:t>구성</a:t>
            </a:r>
            <a:endParaRPr lang="en-US" altLang="ko-KR" sz="2400" dirty="0" smtClean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616896" y="1327519"/>
            <a:ext cx="2902220" cy="51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ko-KR" sz="2400" dirty="0" smtClean="0"/>
              <a:t>Mirrored queues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49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참고자</a:t>
            </a:r>
            <a:r>
              <a:rPr lang="ko-KR" altLang="en-US" dirty="0">
                <a:solidFill>
                  <a:schemeClr val="bg1"/>
                </a:solidFill>
              </a:rPr>
              <a:t>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2417"/>
            <a:ext cx="3852893" cy="49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93991"/>
            <a:ext cx="4284538" cy="214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53" y="3571797"/>
            <a:ext cx="3376645" cy="295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56065" y="5763319"/>
            <a:ext cx="1688322" cy="144016"/>
          </a:xfrm>
          <a:prstGeom prst="rect">
            <a:avLst/>
          </a:prstGeom>
          <a:solidFill>
            <a:srgbClr val="FFFF00">
              <a:alpha val="30000"/>
            </a:srgbClr>
          </a:solidFill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510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75856" y="3140968"/>
            <a:ext cx="2808312" cy="8382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31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851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/>
          <p:cNvSpPr/>
          <p:nvPr/>
        </p:nvSpPr>
        <p:spPr>
          <a:xfrm>
            <a:off x="-36512" y="1290556"/>
            <a:ext cx="9144000" cy="345638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484784"/>
            <a:ext cx="7678539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189" indent="-457189">
              <a:spcBef>
                <a:spcPct val="20000"/>
              </a:spcBef>
              <a:buClr>
                <a:schemeClr val="tx1"/>
              </a:buClr>
              <a:buSzPct val="70000"/>
              <a:buFont typeface="Wingdings 2" pitchFamily="18" charset="2"/>
              <a:buAutoNum type="arabicPeriod"/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HA(High Availability)</a:t>
            </a:r>
          </a:p>
          <a:p>
            <a:pPr marL="914389" lvl="1" indent="-457189">
              <a:spcBef>
                <a:spcPct val="20000"/>
              </a:spcBef>
              <a:buClr>
                <a:schemeClr val="tx1"/>
              </a:buClr>
              <a:buSzPct val="70000"/>
              <a:buFont typeface="Wingdings 2" pitchFamily="18" charset="2"/>
              <a:buAutoNum type="arabicPeriod"/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about HA</a:t>
            </a:r>
          </a:p>
          <a:p>
            <a:pPr marL="914389" lvl="1" indent="-457189">
              <a:spcBef>
                <a:spcPct val="20000"/>
              </a:spcBef>
              <a:buClr>
                <a:schemeClr val="tx1"/>
              </a:buClr>
              <a:buSzPct val="70000"/>
              <a:buFont typeface="Wingdings 2" pitchFamily="18" charset="2"/>
              <a:buAutoNum type="arabicPeriod"/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 levels in OpenStack</a:t>
            </a:r>
          </a:p>
          <a:p>
            <a:pPr marL="457189" indent="-457189">
              <a:spcBef>
                <a:spcPct val="20000"/>
              </a:spcBef>
              <a:buClr>
                <a:schemeClr val="tx1"/>
              </a:buClr>
              <a:buSzPct val="70000"/>
              <a:buFont typeface="Wingdings 2" pitchFamily="18" charset="2"/>
              <a:buAutoNum type="arabicPeriod"/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Components HA Solutions</a:t>
            </a:r>
          </a:p>
          <a:p>
            <a:pPr marL="914389" lvl="1" indent="-457189">
              <a:spcBef>
                <a:spcPct val="20000"/>
              </a:spcBef>
              <a:buClr>
                <a:schemeClr val="tx1"/>
              </a:buClr>
              <a:buSzPct val="70000"/>
              <a:buFont typeface="Wingdings 2" pitchFamily="18" charset="2"/>
              <a:buAutoNum type="arabicPeriod"/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HAproxy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389" lvl="1" indent="-457189">
              <a:spcBef>
                <a:spcPct val="20000"/>
              </a:spcBef>
              <a:buClr>
                <a:schemeClr val="tx1"/>
              </a:buClr>
              <a:buSzPct val="70000"/>
              <a:buFont typeface="Wingdings 2" pitchFamily="18" charset="2"/>
              <a:buAutoNum type="arabicPeriod"/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Corosync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&amp; pacemaker</a:t>
            </a:r>
          </a:p>
          <a:p>
            <a:pPr marL="457189" indent="-457189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/>
              <a:buAutoNum type="arabicPeriod"/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Database HA Solutions</a:t>
            </a:r>
          </a:p>
          <a:p>
            <a:pPr marL="914389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/>
              <a:buAutoNum type="arabicPeriod"/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Fail-Over HA</a:t>
            </a:r>
          </a:p>
          <a:p>
            <a:pPr marL="914389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/>
              <a:buAutoNum type="arabicPeriod"/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Galera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189" indent="-457189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/>
              <a:buAutoNum type="arabicPeriod"/>
              <a:defRPr/>
            </a:pPr>
            <a:r>
              <a:rPr lang="en-US" altLang="ko-KR" sz="2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MessageQue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HA Solutions</a:t>
            </a:r>
            <a:endParaRPr lang="en-US" altLang="ko-KR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389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/>
              <a:buAutoNum type="arabicPeriod"/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Fail-Over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389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/>
              <a:buAutoNum type="arabicPeriod"/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Mirrored queues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389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/>
              <a:buAutoNum type="arabicPeriod"/>
              <a:defRPr/>
            </a:pP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364" y="836712"/>
            <a:ext cx="130131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151" dirty="0" smtClean="0">
                <a:ln w="6350" cmpd="sng">
                  <a:solidFill>
                    <a:schemeClr val="tx1">
                      <a:lumMod val="85000"/>
                      <a:lumOff val="15000"/>
                      <a:alpha val="76000"/>
                    </a:schemeClr>
                  </a:solidFill>
                  <a:prstDash val="solid"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outerShdw blurRad="63500" dir="3600000" algn="tl" rotWithShape="0">
                    <a:srgbClr val="000000">
                      <a:alpha val="23000"/>
                    </a:srgbClr>
                  </a:outerShdw>
                </a:effectLst>
              </a:rPr>
              <a:t>Index</a:t>
            </a:r>
            <a:endParaRPr lang="ko-KR" altLang="en-US" sz="3600" b="1" spc="-151" dirty="0">
              <a:ln w="6350" cmpd="sng">
                <a:solidFill>
                  <a:schemeClr val="tx1">
                    <a:lumMod val="85000"/>
                    <a:lumOff val="15000"/>
                    <a:alpha val="76000"/>
                  </a:schemeClr>
                </a:solidFill>
                <a:prstDash val="solid"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2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>
                <a:outerShdw blurRad="63500" dir="3600000" algn="tl" rotWithShape="0">
                  <a:srgbClr val="000000">
                    <a:alpha val="23000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85175" y="6453336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01628" y="1007368"/>
            <a:ext cx="8686800" cy="5301952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Eliminate </a:t>
            </a:r>
            <a:r>
              <a:rPr lang="en-US" altLang="ko-KR" sz="2400" dirty="0"/>
              <a:t>any Single Point Of Failure (SPOF) on every layer in your </a:t>
            </a:r>
            <a:r>
              <a:rPr lang="en-US" altLang="ko-KR" sz="2400" dirty="0" smtClean="0"/>
              <a:t>architecture</a:t>
            </a: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 </a:t>
            </a:r>
            <a:r>
              <a:rPr lang="en-US" altLang="ko-KR" sz="2400" dirty="0">
                <a:sym typeface="Wingdings" panose="05000000000000000000" pitchFamily="2" charset="2"/>
              </a:rPr>
              <a:t>Cope with the outage of a single component that is of critical relevance to the whole platform.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en-US" altLang="ko-KR" sz="2400" dirty="0" smtClean="0">
                <a:sym typeface="Wingdings" panose="05000000000000000000" pitchFamily="2" charset="2"/>
              </a:rPr>
              <a:t>Planned Downtime, Unplanned Downtime </a:t>
            </a:r>
            <a:r>
              <a:rPr lang="ko-KR" altLang="en-US" sz="2400" dirty="0" smtClean="0">
                <a:sym typeface="Wingdings" panose="05000000000000000000" pitchFamily="2" charset="2"/>
              </a:rPr>
              <a:t>최소화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 </a:t>
            </a:r>
            <a:r>
              <a:rPr lang="ko-KR" altLang="en-US" sz="2400" dirty="0" smtClean="0">
                <a:sym typeface="Wingdings" panose="05000000000000000000" pitchFamily="2" charset="2"/>
              </a:rPr>
              <a:t>사용자는 서비스 관점에서 언제든지 접근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사용가능</a:t>
            </a:r>
            <a:endParaRPr lang="en-US" altLang="ko-KR" sz="2400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6018265" cy="133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Ha</a:t>
            </a:r>
            <a:r>
              <a:rPr lang="ko-KR" altLang="en-US" dirty="0" smtClean="0">
                <a:solidFill>
                  <a:schemeClr val="bg1"/>
                </a:solidFill>
              </a:rPr>
              <a:t>레벨과 비용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6913" y="5955284"/>
            <a:ext cx="6596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</a:t>
            </a:r>
            <a:r>
              <a:rPr lang="ko-KR" altLang="en-US" sz="1600" b="1" dirty="0"/>
              <a:t>출처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InnovationTrack_3.Red_Hat_Forum2013_Presentation-Mantech)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0" y="1747105"/>
            <a:ext cx="6876256" cy="422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HA levels in OpenStack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628" y="2015480"/>
            <a:ext cx="8686800" cy="36457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L1 : physical hosts, network &amp; storage devices, hypervisors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L2 : OpenStack services, including compute, network, and storage controllers, as well as DB and MQ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L3 : VM running on hosts that are managed by OpenStack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L4 : applications running in the VM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8071" y="5955284"/>
            <a:ext cx="4713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</a:t>
            </a:r>
            <a:r>
              <a:rPr lang="ko-KR" altLang="en-US" sz="1600" b="1" dirty="0"/>
              <a:t>출처</a:t>
            </a:r>
            <a:r>
              <a:rPr lang="ko-KR" altLang="en-US" sz="1600" dirty="0"/>
              <a:t> </a:t>
            </a:r>
            <a:r>
              <a:rPr lang="en-US" altLang="ko-KR" sz="1600" dirty="0"/>
              <a:t>: Mastering OpenStack by Omar </a:t>
            </a:r>
            <a:r>
              <a:rPr lang="en-US" altLang="ko-KR" sz="1600" dirty="0" err="1" smtClean="0"/>
              <a:t>Khedher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85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HA levels in OpenStack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628" y="2015480"/>
            <a:ext cx="8686800" cy="36457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L1 : physical hosts, network &amp; storage devices, hypervisors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L2 : OpenStack services, including compute, network, and storage controllers, as well as DB and MQ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L3 : VM running on hosts that are managed by OpenStack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L4 : applications running in the VM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8071" y="5955284"/>
            <a:ext cx="4713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</a:t>
            </a:r>
            <a:r>
              <a:rPr lang="ko-KR" altLang="en-US" sz="1600" b="1" dirty="0"/>
              <a:t>출처</a:t>
            </a:r>
            <a:r>
              <a:rPr lang="ko-KR" altLang="en-US" sz="1600" dirty="0"/>
              <a:t> </a:t>
            </a:r>
            <a:r>
              <a:rPr lang="en-US" altLang="ko-KR" sz="1600" dirty="0"/>
              <a:t>: Mastering OpenStack by Omar </a:t>
            </a:r>
            <a:r>
              <a:rPr lang="en-US" altLang="ko-KR" sz="1600" dirty="0" err="1" smtClean="0"/>
              <a:t>Khedher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1916832"/>
            <a:ext cx="8496944" cy="1872208"/>
          </a:xfrm>
          <a:prstGeom prst="rect">
            <a:avLst/>
          </a:prstGeom>
          <a:solidFill>
            <a:srgbClr val="FFFF00">
              <a:alpha val="30000"/>
            </a:srgbClr>
          </a:solidFill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02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Openstack</a:t>
            </a:r>
            <a:r>
              <a:rPr lang="en-US" altLang="ko-KR" dirty="0" smtClean="0">
                <a:solidFill>
                  <a:schemeClr val="bg1"/>
                </a:solidFill>
              </a:rPr>
              <a:t> service </a:t>
            </a:r>
            <a:r>
              <a:rPr lang="ko-KR" altLang="en-US" dirty="0" smtClean="0">
                <a:solidFill>
                  <a:schemeClr val="bg1"/>
                </a:solidFill>
              </a:rPr>
              <a:t>구분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365105"/>
              </p:ext>
            </p:extLst>
          </p:nvPr>
        </p:nvGraphicFramePr>
        <p:xfrm>
          <a:off x="664840" y="1554163"/>
          <a:ext cx="7939608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07160"/>
                <a:gridCol w="40324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Stateful</a:t>
                      </a:r>
                      <a:r>
                        <a:rPr lang="en-US" altLang="ko-KR" dirty="0" smtClean="0"/>
                        <a:t> Services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Stateless Services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MySQL, </a:t>
                      </a:r>
                      <a:r>
                        <a:rPr lang="en-US" altLang="ko-KR" dirty="0" err="1" smtClean="0"/>
                        <a:t>RabbitMQ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Nova-</a:t>
                      </a:r>
                      <a:r>
                        <a:rPr lang="en-US" altLang="ko-KR" dirty="0" err="1" smtClean="0"/>
                        <a:t>api</a:t>
                      </a:r>
                      <a:r>
                        <a:rPr lang="en-US" altLang="ko-KR" dirty="0" smtClean="0"/>
                        <a:t>, nova-conductor,</a:t>
                      </a:r>
                      <a:r>
                        <a:rPr lang="en-US" altLang="ko-KR" baseline="0" dirty="0" smtClean="0"/>
                        <a:t> glance-</a:t>
                      </a:r>
                      <a:r>
                        <a:rPr lang="en-US" altLang="ko-KR" baseline="0" dirty="0" err="1" smtClean="0"/>
                        <a:t>api</a:t>
                      </a:r>
                      <a:r>
                        <a:rPr lang="en-US" altLang="ko-KR" baseline="0" dirty="0" smtClean="0"/>
                        <a:t>, keystone-</a:t>
                      </a:r>
                      <a:r>
                        <a:rPr lang="en-US" altLang="ko-KR" baseline="0" dirty="0" err="1" smtClean="0"/>
                        <a:t>api</a:t>
                      </a:r>
                      <a:r>
                        <a:rPr lang="en-US" altLang="ko-KR" baseline="0" dirty="0" smtClean="0"/>
                        <a:t>, neutron-</a:t>
                      </a:r>
                      <a:r>
                        <a:rPr lang="en-US" altLang="ko-KR" baseline="0" dirty="0" err="1" smtClean="0"/>
                        <a:t>api</a:t>
                      </a:r>
                      <a:r>
                        <a:rPr lang="en-US" altLang="ko-KR" baseline="0" dirty="0" smtClean="0"/>
                        <a:t>, nova-scheduler, web server(Apache/</a:t>
                      </a:r>
                      <a:r>
                        <a:rPr lang="en-US" altLang="ko-KR" baseline="0" dirty="0" err="1" smtClean="0"/>
                        <a:t>nginx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내용 개체 틀 4"/>
          <p:cNvSpPr txBox="1">
            <a:spLocks/>
          </p:cNvSpPr>
          <p:nvPr/>
        </p:nvSpPr>
        <p:spPr bwMode="auto">
          <a:xfrm>
            <a:off x="683568" y="2924944"/>
            <a:ext cx="3699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request</a:t>
            </a:r>
            <a:r>
              <a:rPr lang="ko-KR" altLang="en-US" sz="2400" dirty="0" smtClean="0"/>
              <a:t>의 관련정보가 필요하며 서로 </a:t>
            </a:r>
            <a:r>
              <a:rPr lang="en-US" altLang="ko-KR" sz="2400" dirty="0" smtClean="0"/>
              <a:t>dependency</a:t>
            </a:r>
            <a:r>
              <a:rPr lang="ko-KR" altLang="en-US" sz="2400" dirty="0" smtClean="0"/>
              <a:t>가 있는 서비스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일관성을 보존하기 위해 </a:t>
            </a:r>
            <a:r>
              <a:rPr lang="ko-KR" altLang="en-US" sz="2400" dirty="0" err="1" smtClean="0"/>
              <a:t>싱크가</a:t>
            </a:r>
            <a:r>
              <a:rPr lang="ko-KR" altLang="en-US" sz="2400" dirty="0" smtClean="0"/>
              <a:t> 필요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일반적으로 </a:t>
            </a:r>
            <a:r>
              <a:rPr lang="ko-KR" altLang="en-US" sz="2400" dirty="0" err="1" smtClean="0"/>
              <a:t>매니징</a:t>
            </a:r>
            <a:r>
              <a:rPr lang="ko-KR" altLang="en-US" sz="2400" dirty="0" smtClean="0"/>
              <a:t> 어려움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 bwMode="auto">
          <a:xfrm>
            <a:off x="4644008" y="2922130"/>
            <a:ext cx="3699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기존 </a:t>
            </a:r>
            <a:r>
              <a:rPr lang="en-US" altLang="ko-KR" sz="2400" dirty="0" smtClean="0"/>
              <a:t>request</a:t>
            </a:r>
            <a:r>
              <a:rPr lang="ko-KR" altLang="en-US" sz="2400" dirty="0" smtClean="0"/>
              <a:t>의 관련정보가 필요치 않은 서비스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서비스 </a:t>
            </a:r>
            <a:r>
              <a:rPr lang="ko-KR" altLang="en-US" sz="2400" dirty="0" err="1" smtClean="0"/>
              <a:t>실패시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서버에서 실행가능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일반적으로 </a:t>
            </a:r>
            <a:r>
              <a:rPr lang="ko-KR" altLang="en-US" sz="2400" dirty="0" err="1" smtClean="0"/>
              <a:t>매니징</a:t>
            </a:r>
            <a:r>
              <a:rPr lang="ko-KR" altLang="en-US" sz="2400" dirty="0" smtClean="0"/>
              <a:t> 쉬움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9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189" indent="-457189">
              <a:spcBef>
                <a:spcPct val="20000"/>
              </a:spcBef>
              <a:defRPr/>
            </a:pPr>
            <a:r>
              <a:rPr lang="en-US" altLang="ko-KR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HAProxy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8071" y="5955284"/>
            <a:ext cx="4713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</a:t>
            </a:r>
            <a:r>
              <a:rPr lang="ko-KR" altLang="en-US" sz="1600" b="1" dirty="0"/>
              <a:t>출처</a:t>
            </a:r>
            <a:r>
              <a:rPr lang="ko-KR" altLang="en-US" sz="1600" dirty="0"/>
              <a:t> </a:t>
            </a:r>
            <a:r>
              <a:rPr lang="en-US" altLang="ko-KR" sz="1600" dirty="0"/>
              <a:t>: Mastering OpenStack by Omar </a:t>
            </a:r>
            <a:r>
              <a:rPr lang="en-US" altLang="ko-KR" sz="1600" dirty="0" err="1" smtClean="0"/>
              <a:t>Khedher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 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01628" y="1295400"/>
            <a:ext cx="3766316" cy="51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ko-KR" sz="2400" dirty="0" smtClean="0"/>
              <a:t>Service should not fail</a:t>
            </a:r>
            <a:endParaRPr lang="ko-KR" alt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20" y="1988840"/>
            <a:ext cx="3794902" cy="267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213"/>
            <a:ext cx="42386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622108" y="1295400"/>
            <a:ext cx="3766316" cy="51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ko-KR" sz="2400" dirty="0" smtClean="0"/>
              <a:t>LB should not fail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1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189" indent="-457189">
              <a:spcBef>
                <a:spcPct val="20000"/>
              </a:spcBef>
              <a:defRPr/>
            </a:pPr>
            <a:r>
              <a:rPr lang="en-US" altLang="ko-KR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Corosync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&amp; pacemaker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85175" y="6610349"/>
            <a:ext cx="758825" cy="247651"/>
          </a:xfrm>
        </p:spPr>
        <p:txBody>
          <a:bodyPr/>
          <a:lstStyle/>
          <a:p>
            <a:pPr>
              <a:defRPr/>
            </a:pPr>
            <a:fld id="{0A762F47-9D73-4221-8833-314CD3955620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6128"/>
            <a:ext cx="34004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4"/>
          <p:cNvSpPr>
            <a:spLocks noGrp="1"/>
          </p:cNvSpPr>
          <p:nvPr>
            <p:ph idx="1"/>
          </p:nvPr>
        </p:nvSpPr>
        <p:spPr>
          <a:xfrm>
            <a:off x="4572000" y="1554163"/>
            <a:ext cx="369952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Corosycn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클러스터 </a:t>
            </a:r>
            <a:r>
              <a:rPr lang="ko-KR" altLang="en-US" sz="2400" dirty="0" err="1" smtClean="0"/>
              <a:t>노드간의</a:t>
            </a:r>
            <a:r>
              <a:rPr lang="ko-KR" altLang="en-US" sz="2400" dirty="0" smtClean="0"/>
              <a:t> 통신 담당</a:t>
            </a:r>
            <a:endParaRPr lang="ko-KR" alt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Pacemaker : </a:t>
            </a:r>
            <a:r>
              <a:rPr lang="ko-KR" altLang="en-US" sz="2400" dirty="0" smtClean="0"/>
              <a:t>리소스 컨트롤 담당</a:t>
            </a:r>
            <a:r>
              <a:rPr lang="en-US" altLang="ko-KR" sz="2400" dirty="0" smtClean="0"/>
              <a:t>(start, stop, monitor)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4337" y="5955284"/>
            <a:ext cx="6561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</a:t>
            </a:r>
            <a:r>
              <a:rPr lang="ko-KR" altLang="en-US" sz="1600" b="1" dirty="0"/>
              <a:t>출처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Linux Foundation – </a:t>
            </a:r>
            <a:r>
              <a:rPr lang="en-US" altLang="ko-KR" sz="1600" dirty="0" err="1" smtClean="0"/>
              <a:t>Openstack</a:t>
            </a:r>
            <a:r>
              <a:rPr lang="en-US" altLang="ko-KR" sz="1600" dirty="0" smtClean="0"/>
              <a:t> Administration Fundamental )</a:t>
            </a:r>
            <a:r>
              <a:rPr lang="ko-KR" alt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74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2BB93"/>
      </a:accent1>
      <a:accent2>
        <a:srgbClr val="A4995F"/>
      </a:accent2>
      <a:accent3>
        <a:srgbClr val="938953"/>
      </a:accent3>
      <a:accent4>
        <a:srgbClr val="7F7F7F"/>
      </a:accent4>
      <a:accent5>
        <a:srgbClr val="595959"/>
      </a:accent5>
      <a:accent6>
        <a:srgbClr val="953734"/>
      </a:accent6>
      <a:hlink>
        <a:srgbClr val="548DD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bg1">
            <a:alpha val="69000"/>
          </a:schemeClr>
        </a:solidFill>
        <a:ln w="57150">
          <a:noFill/>
        </a:ln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5900</TotalTime>
  <Words>596</Words>
  <Application>Microsoft Office PowerPoint</Application>
  <PresentationFormat>화면 슬라이드 쇼(4:3)</PresentationFormat>
  <Paragraphs>132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트렉</vt:lpstr>
      <vt:lpstr>PowerPoint 프레젠테이션</vt:lpstr>
      <vt:lpstr>PowerPoint 프레젠테이션</vt:lpstr>
      <vt:lpstr>HA</vt:lpstr>
      <vt:lpstr>Ha레벨과 비용</vt:lpstr>
      <vt:lpstr>HA levels in OpenStack</vt:lpstr>
      <vt:lpstr>HA levels in OpenStack</vt:lpstr>
      <vt:lpstr>Openstack service 구분</vt:lpstr>
      <vt:lpstr>HAProxy</vt:lpstr>
      <vt:lpstr>Corosync &amp; pacemaker</vt:lpstr>
      <vt:lpstr>Database HA</vt:lpstr>
      <vt:lpstr>Database Ha</vt:lpstr>
      <vt:lpstr>Message Que Ha</vt:lpstr>
      <vt:lpstr>참고자료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교수학습지원센터 PPT Template</dc:title>
  <dc:creator>user</dc:creator>
  <cp:lastModifiedBy>Registered User</cp:lastModifiedBy>
  <cp:revision>367</cp:revision>
  <dcterms:created xsi:type="dcterms:W3CDTF">2009-07-03T08:11:04Z</dcterms:created>
  <dcterms:modified xsi:type="dcterms:W3CDTF">2016-05-10T07:29:28Z</dcterms:modified>
</cp:coreProperties>
</file>