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60" r:id="rId3"/>
    <p:sldId id="263" r:id="rId4"/>
    <p:sldId id="265" r:id="rId5"/>
    <p:sldId id="269" r:id="rId6"/>
    <p:sldId id="271" r:id="rId7"/>
    <p:sldId id="275" r:id="rId8"/>
    <p:sldId id="257" r:id="rId9"/>
    <p:sldId id="259" r:id="rId10"/>
    <p:sldId id="261" r:id="rId11"/>
    <p:sldId id="264" r:id="rId12"/>
    <p:sldId id="273" r:id="rId13"/>
    <p:sldId id="266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B5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45797</c:v>
                </c:pt>
                <c:pt idx="4">
                  <c:v>45804</c:v>
                </c:pt>
                <c:pt idx="5">
                  <c:v>45811</c:v>
                </c:pt>
                <c:pt idx="6">
                  <c:v>45818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7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62701921176631"/>
          <c:y val="9.8432199280717253E-2"/>
          <c:w val="0.78920521328493121"/>
          <c:h val="0.86274998520366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45804</c:v>
                </c:pt>
                <c:pt idx="4">
                  <c:v>45814</c:v>
                </c:pt>
                <c:pt idx="5">
                  <c:v>45824</c:v>
                </c:pt>
                <c:pt idx="6">
                  <c:v>45831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4729194187582537E-2"/>
                  <c:y val="1.3893276848826976E-7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62701921176631"/>
          <c:y val="9.8432199280717253E-2"/>
          <c:w val="0.78920521328493121"/>
          <c:h val="0.86274998520366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45804</c:v>
                </c:pt>
                <c:pt idx="4">
                  <c:v>45814</c:v>
                </c:pt>
                <c:pt idx="5">
                  <c:v>45824</c:v>
                </c:pt>
                <c:pt idx="6">
                  <c:v>45831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4729194187582537E-2"/>
                  <c:y val="1.3893276848826976E-7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62701921176631"/>
          <c:y val="9.8432199280717253E-2"/>
          <c:w val="0.78920521328493121"/>
          <c:h val="0.862749985203660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Sheet1!$B$2:$B$8</c:f>
              <c:numCache>
                <c:formatCode>m/d/yyyy</c:formatCode>
                <c:ptCount val="7"/>
                <c:pt idx="0">
                  <c:v>45776</c:v>
                </c:pt>
                <c:pt idx="1">
                  <c:v>45783</c:v>
                </c:pt>
                <c:pt idx="2">
                  <c:v>45790</c:v>
                </c:pt>
                <c:pt idx="3">
                  <c:v>45804</c:v>
                </c:pt>
                <c:pt idx="4">
                  <c:v>45814</c:v>
                </c:pt>
                <c:pt idx="5">
                  <c:v>45824</c:v>
                </c:pt>
                <c:pt idx="6">
                  <c:v>45831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54-408C-8A7D-E43019BDF44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4729194187582537E-2"/>
                  <c:y val="1.3893276848826976E-7"/>
                </c:manualLayout>
              </c:layout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시작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6548882347434443"/>
                      <c:h val="5.9638280201274672E-2"/>
                    </c:manualLayout>
                  </c15:layout>
                  <c15:showDataLabelsRange val="0"/>
                </c:ext>
                <c:ext xmlns:c16="http://schemas.microsoft.com/office/drawing/2014/chart" uri="{C3380CC4-5D6E-409C-BE32-E72D297353CC}">
                  <c16:uniqueId val="{00000000-EF67-4039-B50D-A0404494FF5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중간점검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F67-4039-B50D-A0404494FF5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r>
                      <a:rPr lang="en-US" altLang="ko-KR" dirty="0"/>
                      <a:t>&lt;</a:t>
                    </a:r>
                    <a:r>
                      <a:rPr lang="ko-KR" altLang="en-US" dirty="0"/>
                      <a:t>프로젝트 끝</a:t>
                    </a:r>
                    <a:r>
                      <a:rPr lang="en-US" altLang="ko-KR" dirty="0"/>
                      <a:t>&gt;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F67-4039-B50D-A0404494FF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주제선정</c:v>
                </c:pt>
                <c:pt idx="1">
                  <c:v>요구사항</c:v>
                </c:pt>
                <c:pt idx="2">
                  <c:v>기능개발(레이아웃)</c:v>
                </c:pt>
                <c:pt idx="3">
                  <c:v>기능개발(기본 기능)</c:v>
                </c:pt>
                <c:pt idx="4">
                  <c:v>기능개발(세부 기능)</c:v>
                </c:pt>
                <c:pt idx="5">
                  <c:v>테스트, 배포</c:v>
                </c:pt>
                <c:pt idx="6">
                  <c:v>최종발표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</c:v>
                </c:pt>
                <c:pt idx="1">
                  <c:v>6</c:v>
                </c:pt>
                <c:pt idx="2">
                  <c:v>14</c:v>
                </c:pt>
                <c:pt idx="3">
                  <c:v>10</c:v>
                </c:pt>
                <c:pt idx="4">
                  <c:v>10</c:v>
                </c:pt>
                <c:pt idx="5">
                  <c:v>6</c:v>
                </c:pt>
                <c:pt idx="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54-408C-8A7D-E43019BDF4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9918240"/>
        <c:axId val="1529918720"/>
      </c:barChart>
      <c:catAx>
        <c:axId val="152991824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720"/>
        <c:crosses val="autoZero"/>
        <c:auto val="1"/>
        <c:lblAlgn val="ctr"/>
        <c:lblOffset val="100"/>
        <c:noMultiLvlLbl val="0"/>
      </c:catAx>
      <c:valAx>
        <c:axId val="1529918720"/>
        <c:scaling>
          <c:orientation val="minMax"/>
          <c:max val="45825"/>
          <c:min val="4577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yy/mm/dd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529918240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25E3A0-D29E-4859-9A09-DC59C3C2AE10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5489D-D9BD-4449-89D5-9FEECDB884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9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21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BE20-C4F4-D67B-851C-8C4B388F8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D4698D-F4E0-2B66-8E78-0A447822B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5DD8E4-3233-BD40-23D3-557607A5F3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550727-8799-48F4-1BF0-FDCADBBE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38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3AA43-D0FF-FE93-9F64-18C30D6F3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649C3B-1F7F-7882-7672-B7EB6D69F3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A34772-05BB-580E-60FC-DE55BA7B9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67E579-31BF-3E29-D959-4B703955EA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0832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F5D-F545-C638-D449-846CF3D25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A5F25E-50AE-F711-D12E-A41A07F92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3E9D0C-8093-B3C4-6FCA-BA5BB42B0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01173E-D6DA-51C2-F6AC-984942C34B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5489D-D9BD-4449-89D5-9FEECDB8846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593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0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581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8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9925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38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16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54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081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46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208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9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16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23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2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78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4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C3B9-C935-424F-9E2E-8B34E69981E2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919C6-3F2E-4CF9-94D3-0EEDEAE9FE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614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9DB19-5427-DC67-598C-A7EF24327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dirty="0"/>
            </a:br>
            <a:r>
              <a:rPr lang="en-US" altLang="ko-KR" dirty="0"/>
              <a:t>flutter </a:t>
            </a:r>
            <a:r>
              <a:rPr lang="ko-KR" altLang="en-US" dirty="0"/>
              <a:t>개발</a:t>
            </a:r>
            <a:br>
              <a:rPr lang="en-US" altLang="ko-KR" dirty="0"/>
            </a:br>
            <a:r>
              <a:rPr lang="ko-KR" altLang="en-US" dirty="0"/>
              <a:t>프로젝트 계획서</a:t>
            </a:r>
          </a:p>
        </p:txBody>
      </p:sp>
    </p:spTree>
    <p:extLst>
      <p:ext uri="{BB962C8B-B14F-4D97-AF65-F5344CB8AC3E}">
        <p14:creationId xmlns:p14="http://schemas.microsoft.com/office/powerpoint/2010/main" val="3609535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ACC48-BED1-9727-B798-74BBB293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6C5176-4264-85F9-69A0-75507DFE9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0" i="0" dirty="0">
                <a:effectLst/>
                <a:latin typeface="fkGroteskNeue"/>
              </a:rPr>
              <a:t>프로젝트 목표 </a:t>
            </a:r>
            <a:endParaRPr lang="en-US" altLang="ko-KR" dirty="0"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모든 연령층이 직관적으로 이해하고 사용할 수 있도록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쉽고 간단한 </a:t>
            </a:r>
            <a:r>
              <a:rPr lang="en-US" altLang="ko-KR" b="0" i="0" dirty="0">
                <a:effectLst/>
                <a:latin typeface="fkGroteskNeue"/>
              </a:rPr>
              <a:t>UI/UX</a:t>
            </a:r>
            <a:r>
              <a:rPr lang="ko-KR" altLang="en-US" b="0" i="0" dirty="0">
                <a:effectLst/>
                <a:latin typeface="fkGroteskNeue"/>
              </a:rPr>
              <a:t>를 제공하는 분리수거 안내 앱을 개발할 계획</a:t>
            </a:r>
            <a:endParaRPr lang="en-US" altLang="ko-KR" b="0" i="0" dirty="0">
              <a:effectLst/>
              <a:latin typeface="fkGroteskNeue"/>
            </a:endParaRPr>
          </a:p>
          <a:p>
            <a:pPr>
              <a:buFontTx/>
              <a:buChar char="-"/>
            </a:pPr>
            <a:r>
              <a:rPr lang="ko-KR" altLang="en-US" b="0" i="0" dirty="0">
                <a:effectLst/>
                <a:latin typeface="fkGroteskNeue"/>
              </a:rPr>
              <a:t>사용자가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번 이내의 터치로 원하는 분리수거 정보를 찾을 수 있도록 앱을 </a:t>
            </a:r>
            <a:r>
              <a:rPr lang="ko-KR" altLang="en-US" b="0" i="0">
                <a:effectLst/>
                <a:latin typeface="fkGroteskNeue"/>
              </a:rPr>
              <a:t>설계 </a:t>
            </a:r>
            <a:r>
              <a:rPr lang="ko-KR" altLang="en-US">
                <a:latin typeface="fkGroteskNeue"/>
              </a:rPr>
              <a:t>목표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689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94B2E-E155-B5E6-78EA-2D976B6B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175BE-F41A-2C7D-6D85-0937E9F98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46" y="2816518"/>
            <a:ext cx="11200158" cy="254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30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526E5-680B-9138-942C-F362B36BD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4ED8F-067C-0EDD-B102-9E5E96338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C26E4A-3388-3639-287B-99D70E1B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85" y="2992012"/>
            <a:ext cx="10984829" cy="231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3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84CC2-886A-C0D1-BDDE-A0A3D1AF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B324D-FD98-7534-F8D5-81EE839ED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997" y="2290329"/>
            <a:ext cx="8152946" cy="42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85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1447A-6E00-0078-C8D8-66CAEACC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0912BE-BD93-C3ED-23C0-5188904D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516958-DE8B-DB04-8CBB-C30A1B88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21" y="2099927"/>
            <a:ext cx="6358787" cy="460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65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EBA8C-7BE9-8044-7338-558A7159B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22AFB-944C-AC2E-DAB7-398BED05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45AFAF-79AE-1D6C-55BC-41C7B4D1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4583" y="2213671"/>
            <a:ext cx="1854305" cy="40025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306EE4-9204-433E-8C6C-5AA3CE0A8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68" y="2213671"/>
            <a:ext cx="1831940" cy="40777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CC0CB6B-1C3F-FB51-2AF4-6732D5CE2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112" y="2213671"/>
            <a:ext cx="1910062" cy="39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12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A8BED-FA66-3489-C521-76D05C9E4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35C789-E443-7B13-411A-A8ECFB37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err="1"/>
              <a:t>간트차트</a:t>
            </a:r>
            <a:endParaRPr lang="en-US" altLang="ko-KR" dirty="0"/>
          </a:p>
          <a:p>
            <a:r>
              <a:rPr lang="ko-KR" altLang="en-US" dirty="0"/>
              <a:t>주제선정</a:t>
            </a:r>
            <a:endParaRPr lang="en-US" altLang="ko-KR" dirty="0"/>
          </a:p>
          <a:p>
            <a:r>
              <a:rPr lang="ko-KR" altLang="en-US" dirty="0"/>
              <a:t>요구사항 수집</a:t>
            </a:r>
            <a:endParaRPr lang="en-US" altLang="ko-KR" dirty="0"/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레이아웃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기본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기능개발</a:t>
            </a:r>
            <a:r>
              <a:rPr lang="en-US" altLang="ko-KR" dirty="0"/>
              <a:t>(</a:t>
            </a:r>
            <a:r>
              <a:rPr lang="ko-KR" altLang="en-US" dirty="0"/>
              <a:t>세부 기능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테스트 및 수정사항 반영</a:t>
            </a:r>
            <a:r>
              <a:rPr lang="en-US" altLang="ko-KR" dirty="0"/>
              <a:t>, </a:t>
            </a:r>
            <a:r>
              <a:rPr lang="ko-KR" altLang="en-US" dirty="0"/>
              <a:t>배포준비</a:t>
            </a:r>
            <a:endParaRPr lang="en-US" altLang="ko-KR" dirty="0"/>
          </a:p>
          <a:p>
            <a:r>
              <a:rPr lang="ko-KR" altLang="en-US" dirty="0"/>
              <a:t>최종 발표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4909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DBF22C-520E-ADC7-288E-FDC0BC7E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1)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0DCBD0DF-70FA-2682-8F42-0B3F23494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464972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05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D45ED-E68F-5F8C-999C-CAD7C372D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07DA7-75E7-1217-0A17-D7F3FCBD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2)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E1BF36D0-9D0B-D5AC-AAA2-22FF3EEE85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58055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8178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14FF2-15E3-EE44-9601-51DBC1226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C3B8C-6793-5C6D-8BD2-47B092AA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3)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D6187E62-43BD-C370-3CA9-96DB351F0B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364300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25465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10E0F-FB34-2975-FB73-0E85F58CE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28FE5-F8C2-822D-FD90-9C564AF2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4)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F987BA72-4CA2-9CD1-F00F-6F745E4257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87DEBC26-157F-8F40-63DD-7B74BDBAE2B8}"/>
              </a:ext>
            </a:extLst>
          </p:cNvPr>
          <p:cNvSpPr/>
          <p:nvPr/>
        </p:nvSpPr>
        <p:spPr>
          <a:xfrm>
            <a:off x="2387600" y="2654300"/>
            <a:ext cx="603250" cy="171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D2594D-F172-E30A-00CA-359EE5B7A565}"/>
              </a:ext>
            </a:extLst>
          </p:cNvPr>
          <p:cNvSpPr/>
          <p:nvPr/>
        </p:nvSpPr>
        <p:spPr>
          <a:xfrm>
            <a:off x="8572500" y="6096000"/>
            <a:ext cx="774700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48BDC-33E4-B16E-217C-8BD873DD819C}"/>
              </a:ext>
            </a:extLst>
          </p:cNvPr>
          <p:cNvSpPr txBox="1"/>
          <p:nvPr/>
        </p:nvSpPr>
        <p:spPr>
          <a:xfrm>
            <a:off x="9347200" y="6019800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작업률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20437D-359C-279B-1CD6-FD0309D639BA}"/>
              </a:ext>
            </a:extLst>
          </p:cNvPr>
          <p:cNvSpPr/>
          <p:nvPr/>
        </p:nvSpPr>
        <p:spPr>
          <a:xfrm>
            <a:off x="8572500" y="6438297"/>
            <a:ext cx="774700" cy="209550"/>
          </a:xfrm>
          <a:prstGeom prst="rect">
            <a:avLst/>
          </a:prstGeom>
          <a:solidFill>
            <a:srgbClr val="C1B5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924E8-E445-682E-C4FB-C619CA829006}"/>
              </a:ext>
            </a:extLst>
          </p:cNvPr>
          <p:cNvSpPr txBox="1"/>
          <p:nvPr/>
        </p:nvSpPr>
        <p:spPr>
          <a:xfrm>
            <a:off x="9347200" y="6362097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30942D-820A-678B-F19E-3990AD2E2A13}"/>
              </a:ext>
            </a:extLst>
          </p:cNvPr>
          <p:cNvSpPr/>
          <p:nvPr/>
        </p:nvSpPr>
        <p:spPr>
          <a:xfrm>
            <a:off x="3448051" y="3105150"/>
            <a:ext cx="914400" cy="161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C75A2E-A26D-A905-C3E6-F731F702FBED}"/>
              </a:ext>
            </a:extLst>
          </p:cNvPr>
          <p:cNvSpPr/>
          <p:nvPr/>
        </p:nvSpPr>
        <p:spPr>
          <a:xfrm>
            <a:off x="4514850" y="3557587"/>
            <a:ext cx="1581149" cy="1524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83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5A6F3-338E-6BC3-605F-859228E6A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F8A8A7-8163-941E-CB2D-C479158D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r>
              <a:rPr lang="en-US" altLang="ko-KR" dirty="0"/>
              <a:t>(</a:t>
            </a:r>
            <a:r>
              <a:rPr lang="ko-KR" altLang="en-US" dirty="0" err="1"/>
              <a:t>리비전</a:t>
            </a:r>
            <a:r>
              <a:rPr lang="en-US" altLang="ko-KR" dirty="0"/>
              <a:t>5)</a:t>
            </a:r>
            <a:endParaRPr lang="ko-KR" altLang="en-US" dirty="0"/>
          </a:p>
        </p:txBody>
      </p:sp>
      <p:graphicFrame>
        <p:nvGraphicFramePr>
          <p:cNvPr id="11" name="내용 개체 틀 10">
            <a:extLst>
              <a:ext uri="{FF2B5EF4-FFF2-40B4-BE49-F238E27FC236}">
                <a16:creationId xmlns:a16="http://schemas.microsoft.com/office/drawing/2014/main" id="{FEEE0EEB-879E-BDB2-DE6A-6F2F16F65F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1038" y="2336800"/>
          <a:ext cx="9613900" cy="3598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AB4B9CB-147D-2CEE-3959-3A1E0DFD00DE}"/>
              </a:ext>
            </a:extLst>
          </p:cNvPr>
          <p:cNvSpPr/>
          <p:nvPr/>
        </p:nvSpPr>
        <p:spPr>
          <a:xfrm>
            <a:off x="2387600" y="2654300"/>
            <a:ext cx="603250" cy="1714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9444F2-9909-292E-7175-41027AC5795D}"/>
              </a:ext>
            </a:extLst>
          </p:cNvPr>
          <p:cNvSpPr/>
          <p:nvPr/>
        </p:nvSpPr>
        <p:spPr>
          <a:xfrm>
            <a:off x="8572500" y="6096000"/>
            <a:ext cx="774700" cy="2095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F30B24-B2D7-240E-7303-38511E00850A}"/>
              </a:ext>
            </a:extLst>
          </p:cNvPr>
          <p:cNvSpPr txBox="1"/>
          <p:nvPr/>
        </p:nvSpPr>
        <p:spPr>
          <a:xfrm>
            <a:off x="9347200" y="6019800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작업률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81F747-51E6-67F5-A2A5-71C791DF590C}"/>
              </a:ext>
            </a:extLst>
          </p:cNvPr>
          <p:cNvSpPr/>
          <p:nvPr/>
        </p:nvSpPr>
        <p:spPr>
          <a:xfrm>
            <a:off x="8572500" y="6438297"/>
            <a:ext cx="774700" cy="209550"/>
          </a:xfrm>
          <a:prstGeom prst="rect">
            <a:avLst/>
          </a:prstGeom>
          <a:solidFill>
            <a:srgbClr val="C1B5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BA1B-0042-9B15-AF46-4FAB14293B66}"/>
              </a:ext>
            </a:extLst>
          </p:cNvPr>
          <p:cNvSpPr txBox="1"/>
          <p:nvPr/>
        </p:nvSpPr>
        <p:spPr>
          <a:xfrm>
            <a:off x="9347200" y="6362097"/>
            <a:ext cx="94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계획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149021B-6123-1864-2F16-2E56A2FB0B90}"/>
              </a:ext>
            </a:extLst>
          </p:cNvPr>
          <p:cNvSpPr/>
          <p:nvPr/>
        </p:nvSpPr>
        <p:spPr>
          <a:xfrm>
            <a:off x="3448051" y="3105150"/>
            <a:ext cx="914400" cy="16192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DC64A26-3AFE-1942-1D94-7ED8F8476E54}"/>
              </a:ext>
            </a:extLst>
          </p:cNvPr>
          <p:cNvSpPr/>
          <p:nvPr/>
        </p:nvSpPr>
        <p:spPr>
          <a:xfrm>
            <a:off x="4514850" y="3557587"/>
            <a:ext cx="1581149" cy="15240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1C44B08-C105-52DD-2F1D-BFC3DEB3242D}"/>
              </a:ext>
            </a:extLst>
          </p:cNvPr>
          <p:cNvSpPr/>
          <p:nvPr/>
        </p:nvSpPr>
        <p:spPr>
          <a:xfrm>
            <a:off x="6639825" y="4024087"/>
            <a:ext cx="1428749" cy="1338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09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022C5-F721-C981-DCBD-375BC751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BE958A-4A81-0E4A-69BD-2AC2448C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1142224" cy="35993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주제 명 </a:t>
            </a:r>
            <a:r>
              <a:rPr lang="en-US" altLang="ko-KR" dirty="0"/>
              <a:t>: </a:t>
            </a:r>
            <a:r>
              <a:rPr lang="ko-KR" altLang="en-US" dirty="0" err="1"/>
              <a:t>분리수</a:t>
            </a:r>
            <a:r>
              <a:rPr lang="en-US" altLang="ko-KR" dirty="0"/>
              <a:t>GO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목적 </a:t>
            </a:r>
            <a:r>
              <a:rPr lang="en-US" altLang="ko-KR" dirty="0"/>
              <a:t>: </a:t>
            </a:r>
            <a:r>
              <a:rPr lang="ko-KR" altLang="en-US" dirty="0"/>
              <a:t>사용자들이 다양한 쓰레기를 올바르게 </a:t>
            </a:r>
            <a:r>
              <a:rPr lang="ko-KR" altLang="en-US" dirty="0" err="1"/>
              <a:t>분리수거할</a:t>
            </a:r>
            <a:r>
              <a:rPr lang="ko-KR" altLang="en-US" dirty="0"/>
              <a:t> 수 있도록 돕는 서비스</a:t>
            </a:r>
            <a:r>
              <a:rPr lang="en-US" altLang="ko-KR" dirty="0"/>
              <a:t>. </a:t>
            </a:r>
            <a:r>
              <a:rPr lang="ko-KR" altLang="en-US" dirty="0"/>
              <a:t>이로 인해 올바른 분리배출을 유도하고 환경보호 및 자원 재활용에 기여를 </a:t>
            </a:r>
            <a:r>
              <a:rPr lang="ko-KR" altLang="en-US" dirty="0" err="1"/>
              <a:t>목표로함</a:t>
            </a: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주요기능 </a:t>
            </a:r>
            <a:r>
              <a:rPr lang="en-US" altLang="ko-KR" dirty="0"/>
              <a:t>: </a:t>
            </a:r>
            <a:r>
              <a:rPr lang="ko-KR" altLang="en-US" dirty="0"/>
              <a:t>쓰레기 품목 검색 및 분리수거 방법 안내</a:t>
            </a:r>
            <a:r>
              <a:rPr lang="en-US" altLang="ko-KR" dirty="0"/>
              <a:t>, </a:t>
            </a:r>
            <a:r>
              <a:rPr lang="ko-KR" altLang="en-US" dirty="0"/>
              <a:t>카테고리별 분리수거 정보 제공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334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1766E-DDF9-F114-B746-61CE183C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436A0-C1B6-211D-E53B-5E95F1252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800" dirty="0"/>
              <a:t>타겟 사용자 및 시장조사</a:t>
            </a:r>
            <a:endParaRPr lang="en-US" altLang="ko-KR" sz="28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</a:t>
            </a:r>
            <a:r>
              <a:rPr lang="ko-KR" altLang="en-US" dirty="0" err="1"/>
              <a:t>타켓층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 err="1"/>
              <a:t>인가구</a:t>
            </a:r>
            <a:r>
              <a:rPr lang="en-US" altLang="ko-KR" dirty="0"/>
              <a:t>, </a:t>
            </a:r>
            <a:r>
              <a:rPr lang="ko-KR" altLang="en-US" dirty="0"/>
              <a:t>자취생</a:t>
            </a:r>
            <a:r>
              <a:rPr lang="en-US" altLang="ko-KR" dirty="0"/>
              <a:t>, </a:t>
            </a:r>
            <a:r>
              <a:rPr lang="ko-KR" altLang="en-US" dirty="0"/>
              <a:t>신혼부부 및 경험이 많지 않거나 헷갈리는 경우가 많은 사용자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시장조사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b="0" i="0" dirty="0">
                <a:effectLst/>
                <a:latin typeface="fkGroteskNeue"/>
              </a:rPr>
              <a:t>- </a:t>
            </a:r>
            <a:r>
              <a:rPr lang="ko-KR" altLang="en-US" b="0" i="0" dirty="0">
                <a:effectLst/>
                <a:latin typeface="fkGroteskNeue"/>
              </a:rPr>
              <a:t>국내 폐기물 처리 시장은 </a:t>
            </a:r>
            <a:r>
              <a:rPr lang="en-US" altLang="ko-KR" b="0" i="0" dirty="0">
                <a:effectLst/>
                <a:latin typeface="fkGroteskNeue"/>
              </a:rPr>
              <a:t>2025</a:t>
            </a:r>
            <a:r>
              <a:rPr lang="ko-KR" altLang="en-US" b="0" i="0" dirty="0">
                <a:effectLst/>
                <a:latin typeface="fkGroteskNeue"/>
              </a:rPr>
              <a:t>년 약 </a:t>
            </a:r>
            <a:r>
              <a:rPr lang="en-US" altLang="ko-KR" b="0" i="0" dirty="0">
                <a:effectLst/>
                <a:latin typeface="fkGroteskNeue"/>
              </a:rPr>
              <a:t>24</a:t>
            </a:r>
            <a:r>
              <a:rPr lang="ko-KR" altLang="en-US" b="0" i="0" dirty="0">
                <a:effectLst/>
                <a:latin typeface="fkGroteskNeue"/>
              </a:rPr>
              <a:t>조 원 규모로 급성장 중이며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쓰레기 배출 및 분리수거 관련 서비스에 대한 수요가 꾸준히 증가하고 있고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친환경 앱 시장 자체도 빠르게 성장하고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96044"/>
      </p:ext>
    </p:extLst>
  </p:cSld>
  <p:clrMapOvr>
    <a:masterClrMapping/>
  </p:clrMapOvr>
</p:sld>
</file>

<file path=ppt/theme/theme1.xml><?xml version="1.0" encoding="utf-8"?>
<a:theme xmlns:a="http://schemas.openxmlformats.org/drawingml/2006/main" name="베를린">
  <a:themeElements>
    <a:clrScheme name="베를린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베를린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베를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TM04033917[[fn=베를린]]</Template>
  <TotalTime>360</TotalTime>
  <Words>268</Words>
  <Application>Microsoft Office PowerPoint</Application>
  <PresentationFormat>와이드스크린</PresentationFormat>
  <Paragraphs>58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fkGroteskNeue</vt:lpstr>
      <vt:lpstr>맑은 고딕</vt:lpstr>
      <vt:lpstr>Arial</vt:lpstr>
      <vt:lpstr>Trebuchet MS</vt:lpstr>
      <vt:lpstr>베를린</vt:lpstr>
      <vt:lpstr> flutter 개발 프로젝트 계획서</vt:lpstr>
      <vt:lpstr>목차</vt:lpstr>
      <vt:lpstr>간트차트(리비전1)</vt:lpstr>
      <vt:lpstr>간트차트(리비전2)</vt:lpstr>
      <vt:lpstr>간트차트(리비전3)</vt:lpstr>
      <vt:lpstr>간트차트(리비전4)</vt:lpstr>
      <vt:lpstr>간트차트(리비전5)</vt:lpstr>
      <vt:lpstr>주제선정</vt:lpstr>
      <vt:lpstr>주제선정</vt:lpstr>
      <vt:lpstr>주제선정</vt:lpstr>
      <vt:lpstr>요구사항(리비전1)</vt:lpstr>
      <vt:lpstr>요구사항(리비전2)</vt:lpstr>
      <vt:lpstr>기능개발(레이아웃)</vt:lpstr>
      <vt:lpstr>기능개발(레이아웃)</vt:lpstr>
      <vt:lpstr>기능개발(레이아웃)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동준 전</dc:creator>
  <cp:lastModifiedBy>동준 전</cp:lastModifiedBy>
  <cp:revision>9</cp:revision>
  <dcterms:created xsi:type="dcterms:W3CDTF">2025-04-29T05:35:04Z</dcterms:created>
  <dcterms:modified xsi:type="dcterms:W3CDTF">2025-06-04T00:25:21Z</dcterms:modified>
</cp:coreProperties>
</file>