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6" r:id="rId2"/>
    <p:sldId id="257" r:id="rId3"/>
    <p:sldId id="277" r:id="rId4"/>
    <p:sldId id="260" r:id="rId5"/>
    <p:sldId id="259" r:id="rId6"/>
    <p:sldId id="262" r:id="rId7"/>
    <p:sldId id="265" r:id="rId8"/>
    <p:sldId id="266" r:id="rId9"/>
    <p:sldId id="267" r:id="rId10"/>
    <p:sldId id="278" r:id="rId11"/>
    <p:sldId id="270" r:id="rId12"/>
    <p:sldId id="271" r:id="rId13"/>
    <p:sldId id="273" r:id="rId14"/>
    <p:sldId id="274" r:id="rId15"/>
    <p:sldId id="275" r:id="rId16"/>
    <p:sldId id="325" r:id="rId17"/>
    <p:sldId id="342" r:id="rId18"/>
    <p:sldId id="343" r:id="rId19"/>
    <p:sldId id="352" r:id="rId20"/>
    <p:sldId id="353" r:id="rId21"/>
    <p:sldId id="356" r:id="rId22"/>
    <p:sldId id="355" r:id="rId23"/>
    <p:sldId id="357" r:id="rId24"/>
    <p:sldId id="347" r:id="rId25"/>
    <p:sldId id="349" r:id="rId26"/>
    <p:sldId id="350" r:id="rId27"/>
    <p:sldId id="351" r:id="rId28"/>
    <p:sldId id="359" r:id="rId29"/>
    <p:sldId id="358" r:id="rId30"/>
    <p:sldId id="360" r:id="rId31"/>
    <p:sldId id="34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517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D7890-823C-4339-A65C-4B4EDE4555A9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87AC4-2B96-4D91-ADD5-7909C3B4F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2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6FBE-283E-4F89-9A33-B62FDAAD47D8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6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86AC-A3AF-4A6A-A7CA-DCF7D91DA80B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9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E704-FAAB-44D8-BB0A-6C628CF3659F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8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C0A0-512C-47DF-94A3-99ABD4C90040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3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59D6-C61C-49BF-B075-A04E6D796B47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6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1C1A-F175-46E2-979A-DC211CCC3B32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6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4A60-694F-450A-95F2-38FF51379744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2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734-E495-43F9-8451-DB55CF58410F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9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0091-503E-4740-A585-C7D03FF1995F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0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5B0-6CCC-44AF-933B-1D1FB2300695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43B0-9A3D-4B8B-AFB2-074C98CF7126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DCCAB-E574-41FE-BF3E-F9FB536CCF32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2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50478" y="1940879"/>
            <a:ext cx="9319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rgbClr val="003057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Hotel </a:t>
            </a:r>
            <a:r>
              <a:rPr lang="en-US" altLang="ko-KR" sz="4000" b="1" i="0" dirty="0" err="1">
                <a:solidFill>
                  <a:srgbClr val="003057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Parttimer</a:t>
            </a:r>
            <a:r>
              <a:rPr lang="en-US" altLang="ko-KR" sz="4000" b="1" i="0" dirty="0">
                <a:solidFill>
                  <a:srgbClr val="003057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Management System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665386" y="1645589"/>
            <a:ext cx="5007557" cy="0"/>
          </a:xfrm>
          <a:prstGeom prst="line">
            <a:avLst/>
          </a:prstGeom>
          <a:ln w="76200">
            <a:solidFill>
              <a:srgbClr val="517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00633" y="3061582"/>
            <a:ext cx="4983590" cy="0"/>
          </a:xfrm>
          <a:prstGeom prst="line">
            <a:avLst/>
          </a:prstGeom>
          <a:ln w="76200">
            <a:solidFill>
              <a:srgbClr val="517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64918" y="4763360"/>
            <a:ext cx="5297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200" dirty="0">
                <a:latin typeface="가는안상수체" pitchFamily="2" charset="-127"/>
                <a:ea typeface="가는안상수체" pitchFamily="2" charset="-127"/>
              </a:rPr>
              <a:t>07</a:t>
            </a:r>
            <a:r>
              <a:rPr lang="ko-KR" altLang="en-US" sz="12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200" dirty="0">
                <a:latin typeface="가는안상수체" pitchFamily="2" charset="-127"/>
                <a:ea typeface="가는안상수체" pitchFamily="2" charset="-127"/>
              </a:rPr>
              <a:t> 08</a:t>
            </a:r>
            <a:r>
              <a:rPr lang="ko-KR" altLang="en-US" sz="12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20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200" dirty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200" dirty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20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20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5442" y="5176178"/>
            <a:ext cx="867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3057"/>
                </a:solidFill>
              </a:rPr>
              <a:t>정보처리산업기사 과정평가형 자바 개발자 양성과정 박동규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D619BC-6273-F443-A955-58AF6A05DB1E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9334C3-3F01-42B0-BF2D-3B1B4492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1430" y="1456344"/>
            <a:ext cx="11430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부서관리자는 매니저 급 관리자를 등록 삭제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매니저 관리자 등록 시 최초 비밀번호는 사번으로 생성된다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부서 관리자 역시 매니저 관리자의 모든 권한을 갖고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근로계약서 서식에서는 근로계약서의 서식을 수정 할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52FBBA-4120-01F6-B072-D5CDEACD1D0C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43CAC-C184-C062-E9CD-FC90A0AE0362}"/>
              </a:ext>
            </a:extLst>
          </p:cNvPr>
          <p:cNvSpPr txBox="1"/>
          <p:nvPr/>
        </p:nvSpPr>
        <p:spPr>
          <a:xfrm>
            <a:off x="590763" y="206033"/>
            <a:ext cx="297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5. </a:t>
            </a:r>
            <a:r>
              <a:rPr lang="ko-KR" altLang="en-US" sz="2400" b="1" dirty="0">
                <a:solidFill>
                  <a:srgbClr val="003057"/>
                </a:solidFill>
              </a:rPr>
              <a:t>요구사항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169F-D32E-798F-4056-8D324F8A1ACB}"/>
              </a:ext>
            </a:extLst>
          </p:cNvPr>
          <p:cNvSpPr txBox="1"/>
          <p:nvPr/>
        </p:nvSpPr>
        <p:spPr>
          <a:xfrm>
            <a:off x="541371" y="861966"/>
            <a:ext cx="275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3)</a:t>
            </a:r>
            <a:r>
              <a:rPr lang="ko-KR" altLang="en-US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 부서 관리자</a:t>
            </a:r>
          </a:p>
        </p:txBody>
      </p:sp>
    </p:spTree>
    <p:extLst>
      <p:ext uri="{BB962C8B-B14F-4D97-AF65-F5344CB8AC3E}">
        <p14:creationId xmlns:p14="http://schemas.microsoft.com/office/powerpoint/2010/main" val="167341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22058C-AFC7-DE1D-21EB-7E443A0BBFE2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0A5370-698D-C75E-DEA4-1C9DD3E3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20" y="939567"/>
            <a:ext cx="9839422" cy="536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05840D-96A9-0311-9602-B5164585AF5A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6. </a:t>
            </a:r>
            <a:r>
              <a:rPr lang="ko-KR" altLang="en-US" sz="2400" b="1" dirty="0" err="1">
                <a:solidFill>
                  <a:srgbClr val="003057"/>
                </a:solidFill>
              </a:rPr>
              <a:t>유스케이스</a:t>
            </a:r>
            <a:r>
              <a:rPr lang="ko-KR" altLang="en-US" sz="2400" b="1" dirty="0">
                <a:solidFill>
                  <a:srgbClr val="003057"/>
                </a:solidFill>
              </a:rPr>
              <a:t> 다이어그램</a:t>
            </a:r>
            <a:r>
              <a:rPr lang="en-US" altLang="ko-KR" sz="1600" b="1" dirty="0">
                <a:solidFill>
                  <a:srgbClr val="003057"/>
                </a:solidFill>
              </a:rPr>
              <a:t>(</a:t>
            </a:r>
            <a:r>
              <a:rPr lang="en-US" altLang="ko-KR" sz="1600" b="1" dirty="0" err="1">
                <a:solidFill>
                  <a:srgbClr val="003057"/>
                </a:solidFill>
              </a:rPr>
              <a:t>usecase</a:t>
            </a:r>
            <a:r>
              <a:rPr lang="en-US" altLang="ko-KR" sz="1600" b="1" dirty="0">
                <a:solidFill>
                  <a:srgbClr val="003057"/>
                </a:solidFill>
              </a:rPr>
              <a:t> diagram)</a:t>
            </a:r>
            <a:endParaRPr lang="ko-KR" altLang="en-US" sz="2400" b="1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2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557297" y="6327057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7381" y="972246"/>
            <a:ext cx="1153077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67" b="1" dirty="0"/>
              <a:t>파트타이머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17075" y="970126"/>
            <a:ext cx="1289006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로그인</a:t>
            </a:r>
            <a:r>
              <a:rPr lang="en-US" altLang="ko-KR" sz="1333" b="1" dirty="0"/>
              <a:t>/</a:t>
            </a:r>
            <a:r>
              <a:rPr lang="ko-KR" altLang="en-US" sz="1333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42698" y="974366"/>
            <a:ext cx="1210803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근로계약서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056866" y="978606"/>
            <a:ext cx="1287811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공지사항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79697" y="980728"/>
            <a:ext cx="1287810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행사 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게시판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1277" y="976486"/>
            <a:ext cx="1287813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나의 </a:t>
            </a:r>
            <a:endParaRPr lang="en-US" altLang="ko-KR" sz="1333" b="1" dirty="0"/>
          </a:p>
          <a:p>
            <a:pPr algn="ctr"/>
            <a:r>
              <a:rPr lang="ko-KR" altLang="en-US" sz="1333" b="1" dirty="0" err="1"/>
              <a:t>행사보기</a:t>
            </a:r>
            <a:endParaRPr lang="ko-KR" altLang="en-US" sz="1333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933057" y="1486227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858679" y="1508787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7435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784301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709923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635547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1140328" y="2104204"/>
            <a:ext cx="1514806" cy="8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15413" y="2052104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H="1">
            <a:off x="1226063" y="2208507"/>
            <a:ext cx="137167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653793" y="2041502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45221" y="1767970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07660" y="2264254"/>
            <a:ext cx="1905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정보확인 승인</a:t>
            </a:r>
          </a:p>
        </p:txBody>
      </p:sp>
      <p:cxnSp>
        <p:nvCxnSpPr>
          <p:cNvPr id="49" name="직선 화살표 연결선 48"/>
          <p:cNvCxnSpPr>
            <a:cxnSpLocks/>
          </p:cNvCxnSpPr>
          <p:nvPr/>
        </p:nvCxnSpPr>
        <p:spPr>
          <a:xfrm>
            <a:off x="3104317" y="2784659"/>
            <a:ext cx="14578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742572" y="2727671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51" name="직선 화살표 연결선 50"/>
          <p:cNvCxnSpPr>
            <a:cxnSpLocks/>
          </p:cNvCxnSpPr>
          <p:nvPr/>
        </p:nvCxnSpPr>
        <p:spPr>
          <a:xfrm flipH="1" flipV="1">
            <a:off x="3137865" y="2858087"/>
            <a:ext cx="1472667" cy="178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580568" y="2709918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037418" y="2453906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근로계약서 등록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89812" y="2939510"/>
            <a:ext cx="2081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근로계약서 확인 및 등록</a:t>
            </a:r>
          </a:p>
        </p:txBody>
      </p:sp>
      <p:cxnSp>
        <p:nvCxnSpPr>
          <p:cNvPr id="57" name="직선 화살표 연결선 56"/>
          <p:cNvCxnSpPr>
            <a:cxnSpLocks/>
          </p:cNvCxnSpPr>
          <p:nvPr/>
        </p:nvCxnSpPr>
        <p:spPr>
          <a:xfrm flipV="1">
            <a:off x="4790741" y="3419040"/>
            <a:ext cx="1754341" cy="94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610532" y="3391813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5031367" y="3525734"/>
            <a:ext cx="16084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571326" y="3370774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803836" y="4514373"/>
            <a:ext cx="36565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602837" y="4451808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4955493" y="4615857"/>
            <a:ext cx="365650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8507186" y="4456327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29888" y="4273062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7. </a:t>
            </a:r>
            <a:r>
              <a:rPr lang="ko-KR" altLang="en-US" sz="1200" dirty="0"/>
              <a:t>공지사항 게시판 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209528" y="4851994"/>
            <a:ext cx="24397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 </a:t>
            </a:r>
            <a:endParaRPr lang="ko-KR" altLang="en-US" sz="1333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4983912" y="5492337"/>
            <a:ext cx="54113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604219" y="5428538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4975769" y="5593821"/>
            <a:ext cx="541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0443525" y="5428538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210135" y="5149448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11. </a:t>
            </a:r>
            <a:r>
              <a:rPr lang="ko-KR" altLang="en-US" sz="1200" dirty="0" err="1"/>
              <a:t>행사정보</a:t>
            </a:r>
            <a:r>
              <a:rPr lang="ko-KR" altLang="en-US" sz="1200" dirty="0"/>
              <a:t> 게시판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190679" y="5643524"/>
            <a:ext cx="2507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10. </a:t>
            </a:r>
            <a:r>
              <a:rPr lang="ko-KR" altLang="en-US" sz="1200" dirty="0"/>
              <a:t>행사 정보 게시판 글 상세보기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62166" y="3115205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나의 행사보기 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10587" y="3637159"/>
            <a:ext cx="2011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6. </a:t>
            </a:r>
            <a:r>
              <a:rPr lang="ko-KR" altLang="en-US" sz="1100" dirty="0"/>
              <a:t>관리자 행사 입력 확인 및</a:t>
            </a:r>
            <a:endParaRPr lang="en-US" altLang="ko-KR" sz="1100" dirty="0"/>
          </a:p>
          <a:p>
            <a:r>
              <a:rPr lang="ko-KR" altLang="en-US" sz="1100" dirty="0"/>
              <a:t>   행사 세부사항 조회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334008" y="4604759"/>
            <a:ext cx="196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8. </a:t>
            </a:r>
            <a:r>
              <a:rPr lang="ko-KR" altLang="en-US" sz="1200" dirty="0"/>
              <a:t> 공지사항 글 상세보기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066DC24-4EF2-E8F3-E9B1-B3B5783C3399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57A8C4-4D7B-FAD4-3BDA-9BCB3E7F42BE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7. </a:t>
            </a:r>
            <a:r>
              <a:rPr lang="ko-KR" altLang="en-US" sz="2400" b="1" dirty="0">
                <a:solidFill>
                  <a:srgbClr val="003057"/>
                </a:solidFill>
              </a:rPr>
              <a:t>순차 다이어그램</a:t>
            </a:r>
            <a:r>
              <a:rPr lang="en-US" altLang="ko-KR" sz="1600" b="1" dirty="0">
                <a:solidFill>
                  <a:srgbClr val="003057"/>
                </a:solidFill>
              </a:rPr>
              <a:t>(</a:t>
            </a:r>
            <a:r>
              <a:rPr lang="ko-KR" altLang="en-US" sz="1600" b="1" dirty="0">
                <a:solidFill>
                  <a:srgbClr val="003057"/>
                </a:solidFill>
              </a:rPr>
              <a:t>파트타이머</a:t>
            </a:r>
            <a:r>
              <a:rPr lang="en-US" altLang="ko-KR" sz="1600" b="1" dirty="0">
                <a:solidFill>
                  <a:srgbClr val="003057"/>
                </a:solidFill>
              </a:rPr>
              <a:t>)</a:t>
            </a:r>
            <a:endParaRPr lang="ko-KR" altLang="en-US" sz="2400" b="1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2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538874" y="6335559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062802" y="2273250"/>
            <a:ext cx="17006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133117" y="1057284"/>
            <a:ext cx="1598379" cy="503229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매니저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관리자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81874" y="1057284"/>
            <a:ext cx="1588751" cy="503229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로그인</a:t>
            </a:r>
            <a:r>
              <a:rPr lang="en-US" altLang="ko-KR" sz="1333" b="1" dirty="0"/>
              <a:t>/</a:t>
            </a:r>
            <a:r>
              <a:rPr lang="ko-KR" altLang="en-US" sz="1333" b="1" dirty="0"/>
              <a:t>아웃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334772" y="1057284"/>
            <a:ext cx="1591795" cy="503229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파트타이머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근로계약서</a:t>
            </a:r>
            <a:endParaRPr lang="en-US" altLang="ko-KR" sz="1333" b="1" dirty="0"/>
          </a:p>
        </p:txBody>
      </p:sp>
      <p:sp>
        <p:nvSpPr>
          <p:cNvPr id="8" name="직사각형 7"/>
          <p:cNvSpPr/>
          <p:nvPr/>
        </p:nvSpPr>
        <p:spPr>
          <a:xfrm>
            <a:off x="5221003" y="1057284"/>
            <a:ext cx="1588752" cy="503229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공지사항</a:t>
            </a: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 flipH="1">
            <a:off x="3985446" y="1593523"/>
            <a:ext cx="5236" cy="466735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10130669" y="1570510"/>
            <a:ext cx="0" cy="459059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6118314" y="1578854"/>
            <a:ext cx="0" cy="4649009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1932306" y="1570509"/>
            <a:ext cx="0" cy="469036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06954" y="2088599"/>
            <a:ext cx="358143" cy="266688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065659" y="2203062"/>
            <a:ext cx="17006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773995" y="2088599"/>
            <a:ext cx="384043" cy="215670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451120" y="1892743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로그인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220561" y="2935464"/>
            <a:ext cx="16879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56443" y="2332532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관리자승인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4194661" y="3036782"/>
            <a:ext cx="168792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911141" y="2867039"/>
            <a:ext cx="384043" cy="215670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37980" y="2586636"/>
            <a:ext cx="2496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공지사항 작성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조회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25748" y="3107483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공지사항 목록 확인</a:t>
            </a:r>
          </a:p>
        </p:txBody>
      </p:sp>
      <p:cxnSp>
        <p:nvCxnSpPr>
          <p:cNvPr id="49" name="직선 화살표 연결선 48"/>
          <p:cNvCxnSpPr>
            <a:cxnSpLocks/>
          </p:cNvCxnSpPr>
          <p:nvPr/>
        </p:nvCxnSpPr>
        <p:spPr>
          <a:xfrm>
            <a:off x="4342904" y="3804637"/>
            <a:ext cx="35345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</p:cNvCxnSpPr>
          <p:nvPr/>
        </p:nvCxnSpPr>
        <p:spPr>
          <a:xfrm flipH="1">
            <a:off x="4317004" y="3905955"/>
            <a:ext cx="353454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902906" y="3762848"/>
            <a:ext cx="384043" cy="215670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33086" y="3530115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행사 작성</a:t>
            </a:r>
            <a:r>
              <a:rPr lang="en-US" altLang="ko-KR" sz="1200" dirty="0"/>
              <a:t> / </a:t>
            </a:r>
            <a:r>
              <a:rPr lang="ko-KR" altLang="en-US" sz="1200" dirty="0"/>
              <a:t>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조회 </a:t>
            </a:r>
            <a:r>
              <a:rPr lang="en-US" altLang="ko-KR" sz="1200" dirty="0"/>
              <a:t>/ </a:t>
            </a:r>
            <a:r>
              <a:rPr lang="ko-KR" altLang="en-US" sz="1200" dirty="0"/>
              <a:t>삭제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50166" y="3961600"/>
            <a:ext cx="1906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6. </a:t>
            </a:r>
            <a:r>
              <a:rPr lang="ko-KR" altLang="en-US" sz="1200" dirty="0"/>
              <a:t>행사 게시판 목록 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4316947" y="5705334"/>
            <a:ext cx="56061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4291051" y="5806651"/>
            <a:ext cx="560617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9961274" y="5642425"/>
            <a:ext cx="384043" cy="215670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568643" y="5381982"/>
            <a:ext cx="3098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9. </a:t>
            </a:r>
            <a:r>
              <a:rPr lang="ko-KR" altLang="en-US" sz="1200" dirty="0"/>
              <a:t>파트타이머 근로계약서 시급입력 </a:t>
            </a:r>
            <a:r>
              <a:rPr lang="en-US" altLang="ko-KR" sz="1200" dirty="0"/>
              <a:t>/ </a:t>
            </a:r>
            <a:r>
              <a:rPr lang="ko-KR" altLang="en-US" sz="1200" dirty="0"/>
              <a:t>마감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68643" y="5797732"/>
            <a:ext cx="2507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10. </a:t>
            </a:r>
            <a:r>
              <a:rPr lang="ko-KR" altLang="en-US" sz="1200" dirty="0"/>
              <a:t>파트타이머 근로계약서 확인 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771697" y="2887509"/>
            <a:ext cx="384036" cy="200610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6" name="직사각형 55"/>
          <p:cNvSpPr/>
          <p:nvPr/>
        </p:nvSpPr>
        <p:spPr>
          <a:xfrm>
            <a:off x="3774481" y="3764552"/>
            <a:ext cx="425780" cy="212262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65" name="직사각형 64"/>
          <p:cNvSpPr/>
          <p:nvPr/>
        </p:nvSpPr>
        <p:spPr>
          <a:xfrm>
            <a:off x="3788592" y="5685920"/>
            <a:ext cx="476871" cy="212260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70" name="직사각형 69"/>
          <p:cNvSpPr/>
          <p:nvPr/>
        </p:nvSpPr>
        <p:spPr>
          <a:xfrm>
            <a:off x="7260133" y="1057284"/>
            <a:ext cx="1588752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행 사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게시판 </a:t>
            </a:r>
            <a:endParaRPr lang="en-US" altLang="ko-KR" sz="1333" b="1" dirty="0"/>
          </a:p>
        </p:txBody>
      </p:sp>
      <p:cxnSp>
        <p:nvCxnSpPr>
          <p:cNvPr id="71" name="직선 연결선 70"/>
          <p:cNvCxnSpPr>
            <a:cxnSpLocks/>
          </p:cNvCxnSpPr>
          <p:nvPr/>
        </p:nvCxnSpPr>
        <p:spPr>
          <a:xfrm>
            <a:off x="8118077" y="1570509"/>
            <a:ext cx="0" cy="4500525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4305287" y="4746539"/>
            <a:ext cx="5593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4279391" y="4826760"/>
            <a:ext cx="559339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51601" y="4494525"/>
            <a:ext cx="2675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7. </a:t>
            </a:r>
            <a:r>
              <a:rPr lang="ko-KR" altLang="en-US" sz="1200" dirty="0"/>
              <a:t>파트타이머 근로계약서 행사 입력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55114" y="4839726"/>
            <a:ext cx="2313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8. </a:t>
            </a:r>
            <a:r>
              <a:rPr lang="ko-KR" altLang="en-US" sz="1200" dirty="0"/>
              <a:t>파트타이머 근로계약서 확인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771696" y="4674720"/>
            <a:ext cx="448863" cy="195479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82" name="직사각형 81"/>
          <p:cNvSpPr/>
          <p:nvPr/>
        </p:nvSpPr>
        <p:spPr>
          <a:xfrm>
            <a:off x="9961327" y="4654175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E736D68-373A-76AF-BD0E-9DBA33046DAF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7713246-D2EF-6A80-4C79-90FA8FA43F0E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7. </a:t>
            </a:r>
            <a:r>
              <a:rPr lang="ko-KR" altLang="en-US" sz="2400" b="1" dirty="0">
                <a:solidFill>
                  <a:srgbClr val="003057"/>
                </a:solidFill>
              </a:rPr>
              <a:t>순차 다이어그램</a:t>
            </a:r>
            <a:r>
              <a:rPr lang="en-US" altLang="ko-KR" sz="1600" b="1" dirty="0">
                <a:solidFill>
                  <a:srgbClr val="003057"/>
                </a:solidFill>
              </a:rPr>
              <a:t>(</a:t>
            </a:r>
            <a:r>
              <a:rPr lang="ko-KR" altLang="en-US" sz="1600" b="1" dirty="0">
                <a:solidFill>
                  <a:srgbClr val="003057"/>
                </a:solidFill>
              </a:rPr>
              <a:t>매니저 관리자</a:t>
            </a:r>
            <a:r>
              <a:rPr lang="en-US" altLang="ko-KR" sz="1600" b="1" dirty="0">
                <a:solidFill>
                  <a:srgbClr val="003057"/>
                </a:solidFill>
              </a:rPr>
              <a:t>)</a:t>
            </a:r>
            <a:endParaRPr lang="ko-KR" altLang="en-US" sz="2400" b="1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4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520281" y="6324929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175552" y="2494028"/>
            <a:ext cx="154609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199456" y="1183148"/>
            <a:ext cx="1396283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부서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관리자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78313" y="1183148"/>
            <a:ext cx="1396282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로그인</a:t>
            </a:r>
            <a:r>
              <a:rPr lang="en-US" altLang="ko-KR" sz="1333" b="1" dirty="0"/>
              <a:t>/</a:t>
            </a:r>
            <a:r>
              <a:rPr lang="ko-KR" altLang="en-US" sz="1333" b="1" dirty="0"/>
              <a:t>아웃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57169" y="1183148"/>
            <a:ext cx="1396281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매니저 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관리자 등록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36024" y="1183148"/>
            <a:ext cx="1440159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근로계약서 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서식 수정</a:t>
            </a: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4018248" y="1687204"/>
            <a:ext cx="17651" cy="4477927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6096000" y="1687204"/>
            <a:ext cx="0" cy="4477927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8209369" y="1687204"/>
            <a:ext cx="0" cy="4477927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1907860" y="1729720"/>
            <a:ext cx="0" cy="4435411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48519" y="2318781"/>
            <a:ext cx="358143" cy="26712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178409" y="2423722"/>
            <a:ext cx="15460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801454" y="2318781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422385" y="2121171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로그인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174804" y="3612520"/>
            <a:ext cx="36543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46059" y="255191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관리자승인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148905" y="3714004"/>
            <a:ext cx="365439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903978" y="3524559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834273" y="3365539"/>
            <a:ext cx="2653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매니저 관리자 등록</a:t>
            </a:r>
            <a:r>
              <a:rPr lang="en-US" altLang="ko-KR" sz="1200" dirty="0"/>
              <a:t> / </a:t>
            </a:r>
            <a:r>
              <a:rPr lang="ko-KR" altLang="en-US" sz="1200" dirty="0"/>
              <a:t>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18374" y="3740583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매니저 관리자 목록 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202070" y="5021546"/>
            <a:ext cx="56924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2176171" y="5123030"/>
            <a:ext cx="569242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8017347" y="4936296"/>
            <a:ext cx="384043" cy="267128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14537" y="4734283"/>
            <a:ext cx="1906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근로 계약서 서식 수정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31068" y="5092834"/>
            <a:ext cx="2214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6. </a:t>
            </a:r>
            <a:r>
              <a:rPr lang="ko-KR" altLang="en-US" sz="1200" dirty="0"/>
              <a:t>근로계약서 서식 수정 확인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752795" y="3514467"/>
            <a:ext cx="358143" cy="267127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6" name="직사각형 55"/>
          <p:cNvSpPr/>
          <p:nvPr/>
        </p:nvSpPr>
        <p:spPr>
          <a:xfrm>
            <a:off x="1744215" y="4936297"/>
            <a:ext cx="358143" cy="267127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E506E7-2E70-9D9A-8ADE-BB02498FA674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5925B9-5D02-9EAF-0E45-072612085A37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7. </a:t>
            </a:r>
            <a:r>
              <a:rPr lang="ko-KR" altLang="en-US" sz="2400" b="1" dirty="0">
                <a:solidFill>
                  <a:srgbClr val="003057"/>
                </a:solidFill>
              </a:rPr>
              <a:t>순차 다이어그램</a:t>
            </a:r>
            <a:r>
              <a:rPr lang="en-US" altLang="ko-KR" sz="1600" b="1" dirty="0">
                <a:solidFill>
                  <a:srgbClr val="003057"/>
                </a:solidFill>
              </a:rPr>
              <a:t>(</a:t>
            </a:r>
            <a:r>
              <a:rPr lang="ko-KR" altLang="en-US" sz="1600" b="1" dirty="0">
                <a:solidFill>
                  <a:srgbClr val="003057"/>
                </a:solidFill>
              </a:rPr>
              <a:t>부서 관리자</a:t>
            </a:r>
            <a:r>
              <a:rPr lang="en-US" altLang="ko-KR" sz="1600" b="1" dirty="0">
                <a:solidFill>
                  <a:srgbClr val="003057"/>
                </a:solidFill>
              </a:rPr>
              <a:t>)</a:t>
            </a:r>
            <a:endParaRPr lang="ko-KR" altLang="en-US" sz="2400" b="1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3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6F784-6356-1C18-743B-8BF830A7E8BB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A3D0E-8C62-0DB8-3792-FE130ACF2F79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8. </a:t>
            </a:r>
            <a:r>
              <a:rPr lang="ko-KR" altLang="en-US" sz="2400" b="1" dirty="0">
                <a:solidFill>
                  <a:srgbClr val="003057"/>
                </a:solidFill>
              </a:rPr>
              <a:t>기능정의서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37EC8F-4553-6EFC-1B3D-076BC43AD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0883"/>
            <a:ext cx="10524080" cy="55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21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21DF2-BE91-6E28-8278-889F3F5B4A57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3E88B-2C6D-29EA-0FB5-9FC2D53F4DB9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9. DB </a:t>
            </a:r>
            <a:r>
              <a:rPr lang="ko-KR" altLang="en-US" sz="2400" b="1" dirty="0">
                <a:solidFill>
                  <a:srgbClr val="003057"/>
                </a:solidFill>
              </a:rPr>
              <a:t>설계 </a:t>
            </a:r>
            <a:r>
              <a:rPr lang="en-US" altLang="ko-KR" sz="2400" b="1" dirty="0">
                <a:solidFill>
                  <a:srgbClr val="003057"/>
                </a:solidFill>
              </a:rPr>
              <a:t>(ERD)</a:t>
            </a:r>
            <a:endParaRPr lang="ko-KR" altLang="en-US" sz="2400" b="1" dirty="0">
              <a:solidFill>
                <a:srgbClr val="003057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C7D749-5A7C-20A4-6302-848E796B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6" y="711646"/>
            <a:ext cx="10826868" cy="56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DF78F-B8A2-8DDF-78CE-62C4EB0B06BF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9. Project Source Explorer</a:t>
            </a:r>
            <a:endParaRPr lang="ko-KR" altLang="en-US" sz="2400" b="1" dirty="0">
              <a:solidFill>
                <a:srgbClr val="003057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C9E3-5CD0-B4AB-F78B-EDE34F9BB089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FF696C-679A-E108-D029-CC44A2CB4F6F}"/>
              </a:ext>
            </a:extLst>
          </p:cNvPr>
          <p:cNvGrpSpPr/>
          <p:nvPr/>
        </p:nvGrpSpPr>
        <p:grpSpPr>
          <a:xfrm>
            <a:off x="919236" y="891330"/>
            <a:ext cx="10097561" cy="5456142"/>
            <a:chOff x="919236" y="891330"/>
            <a:chExt cx="10097561" cy="545614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1921948-616A-A6DF-160E-B80DE2369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236" y="891330"/>
              <a:ext cx="2545080" cy="545614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44414D9-8320-28ED-5819-0E59ED0BC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1994" y="891330"/>
              <a:ext cx="2368845" cy="545614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4C24B6F-1343-A9D9-D13B-CAE8291BB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0838" y="891330"/>
              <a:ext cx="2743199" cy="545614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E9B93BA-79CE-B8FD-4728-B95FFB830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3597" y="891330"/>
              <a:ext cx="2743200" cy="5456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1069024"/>
            <a:ext cx="4132449" cy="3797931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로그인 페이지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09640F-B150-E85F-0353-2E63E24C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6" y="1005221"/>
            <a:ext cx="7157164" cy="30647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2B664A-9F99-4642-A797-876E7DBA9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38" y="3746204"/>
            <a:ext cx="7312547" cy="3064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8274027" y="280244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로그인 페이지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FD5A63-7220-E65E-B73C-01226783F06B}"/>
              </a:ext>
            </a:extLst>
          </p:cNvPr>
          <p:cNvSpPr/>
          <p:nvPr/>
        </p:nvSpPr>
        <p:spPr>
          <a:xfrm>
            <a:off x="2203698" y="1897258"/>
            <a:ext cx="3441877" cy="151142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E3E6D3-A5FE-4371-26F5-A4EEAB83646A}"/>
              </a:ext>
            </a:extLst>
          </p:cNvPr>
          <p:cNvSpPr/>
          <p:nvPr/>
        </p:nvSpPr>
        <p:spPr>
          <a:xfrm>
            <a:off x="2265220" y="4654118"/>
            <a:ext cx="3318834" cy="15158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A2AC4E-580B-51D8-CA29-F308BD1CEF6A}"/>
              </a:ext>
            </a:extLst>
          </p:cNvPr>
          <p:cNvSpPr/>
          <p:nvPr/>
        </p:nvSpPr>
        <p:spPr>
          <a:xfrm>
            <a:off x="1827385" y="1682515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B20A4A9-CD8F-420B-822E-A4B544028FAA}"/>
              </a:ext>
            </a:extLst>
          </p:cNvPr>
          <p:cNvSpPr/>
          <p:nvPr/>
        </p:nvSpPr>
        <p:spPr>
          <a:xfrm>
            <a:off x="1827385" y="444128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885724" y="2755692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BFE5CA-14E4-CF08-05F4-5B4613B9B10D}"/>
              </a:ext>
            </a:extLst>
          </p:cNvPr>
          <p:cNvSpPr txBox="1"/>
          <p:nvPr/>
        </p:nvSpPr>
        <p:spPr>
          <a:xfrm>
            <a:off x="7776041" y="1330548"/>
            <a:ext cx="398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최초 로그인 페이지를 관리자와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파트타이머의 </a:t>
            </a:r>
            <a:r>
              <a:rPr lang="en-US" altLang="ko-KR" dirty="0" err="1"/>
              <a:t>url</a:t>
            </a:r>
            <a:r>
              <a:rPr lang="ko-KR" altLang="en-US" dirty="0"/>
              <a:t>주소를 구분하였다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257601" y="348565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파트타이머 로그인 페이지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885763" y="3440605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75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파트타이머 초기화면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7965428" y="1105925"/>
            <a:ext cx="3257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파트타이머 </a:t>
            </a:r>
            <a:r>
              <a:rPr lang="ko-KR" altLang="en-US" dirty="0" err="1"/>
              <a:t>로그인시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최초 </a:t>
            </a:r>
            <a:r>
              <a:rPr lang="ko-KR" altLang="en-US" dirty="0" err="1"/>
              <a:t>로그인시</a:t>
            </a:r>
            <a:r>
              <a:rPr lang="ko-KR" altLang="en-US" dirty="0"/>
              <a:t> 근로계약서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페이지 강제 이동 </a:t>
            </a:r>
            <a:endParaRPr lang="en-US" altLang="ko-KR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700623" y="107025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57173" y="2887469"/>
            <a:ext cx="37721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근로계약서 작성 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최초 작성시에는 헤더 </a:t>
            </a:r>
            <a:endParaRPr lang="en-US" altLang="ko-KR" dirty="0"/>
          </a:p>
          <a:p>
            <a:r>
              <a:rPr lang="ko-KR" altLang="en-US" dirty="0"/>
              <a:t>    메뉴 비 활성화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입력폼</a:t>
            </a:r>
            <a:r>
              <a:rPr lang="ko-KR" altLang="en-US" dirty="0"/>
              <a:t> 항목 정규표현식으로</a:t>
            </a:r>
            <a:endParaRPr lang="en-US" altLang="ko-KR" dirty="0"/>
          </a:p>
          <a:p>
            <a:r>
              <a:rPr lang="ko-KR" altLang="en-US" dirty="0"/>
              <a:t>    특수 문자 및 요구사항 외 문자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입력 제한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00623" y="2766262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270689" y="667698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5BF0FB-3A84-F86B-99CF-D324CAD87AD5}"/>
              </a:ext>
            </a:extLst>
          </p:cNvPr>
          <p:cNvSpPr/>
          <p:nvPr/>
        </p:nvSpPr>
        <p:spPr>
          <a:xfrm>
            <a:off x="569645" y="784621"/>
            <a:ext cx="2971458" cy="1017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3AFD76-9330-536B-E83E-77A0406ADC46}"/>
              </a:ext>
            </a:extLst>
          </p:cNvPr>
          <p:cNvSpPr/>
          <p:nvPr/>
        </p:nvSpPr>
        <p:spPr>
          <a:xfrm>
            <a:off x="1827385" y="1093373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46A498-2CB8-0D75-33BD-8D86B18DA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3" y="830517"/>
            <a:ext cx="2735012" cy="9051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B2726F-6EA6-4956-B751-0AE0618F6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46" y="1853372"/>
            <a:ext cx="6566244" cy="4390716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FD5A63-7220-E65E-B73C-01226783F06B}"/>
              </a:ext>
            </a:extLst>
          </p:cNvPr>
          <p:cNvSpPr/>
          <p:nvPr/>
        </p:nvSpPr>
        <p:spPr>
          <a:xfrm>
            <a:off x="569645" y="1850994"/>
            <a:ext cx="6986248" cy="460307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91B8C56-0474-ADE1-D7FD-B066B3F7BF7D}"/>
              </a:ext>
            </a:extLst>
          </p:cNvPr>
          <p:cNvSpPr/>
          <p:nvPr/>
        </p:nvSpPr>
        <p:spPr>
          <a:xfrm>
            <a:off x="5519728" y="1802167"/>
            <a:ext cx="1782688" cy="26633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B062C2-89E9-4569-D5BF-BF06E9AB79FD}"/>
              </a:ext>
            </a:extLst>
          </p:cNvPr>
          <p:cNvSpPr/>
          <p:nvPr/>
        </p:nvSpPr>
        <p:spPr>
          <a:xfrm>
            <a:off x="317769" y="178156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E12A6B3-48D4-7E55-3265-33D4B9FEE37E}"/>
              </a:ext>
            </a:extLst>
          </p:cNvPr>
          <p:cNvSpPr/>
          <p:nvPr/>
        </p:nvSpPr>
        <p:spPr>
          <a:xfrm>
            <a:off x="2930119" y="4958305"/>
            <a:ext cx="2032499" cy="116255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5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956345" y="763398"/>
            <a:ext cx="7516032" cy="5809246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300" b="1" dirty="0">
                <a:latin typeface="+mn-ea"/>
              </a:rPr>
              <a:t>계획</a:t>
            </a:r>
            <a:endParaRPr lang="en-US" altLang="ko-KR" sz="1300" b="1" dirty="0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1.  </a:t>
            </a:r>
            <a:r>
              <a:rPr lang="ko-KR" altLang="en-US" sz="1200" b="1" dirty="0">
                <a:latin typeface="+mn-ea"/>
              </a:rPr>
              <a:t>주제 및 목적</a:t>
            </a:r>
            <a:endParaRPr lang="en-US" altLang="ko-KR" sz="1200" b="1" dirty="0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2.  </a:t>
            </a:r>
            <a:r>
              <a:rPr lang="ko-KR" altLang="en-US" sz="1200" b="1" dirty="0">
                <a:latin typeface="+mn-ea"/>
              </a:rPr>
              <a:t>개발환경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개발리소스</a:t>
            </a:r>
            <a:r>
              <a:rPr lang="en-US" altLang="ko-KR" sz="1200" b="1" dirty="0">
                <a:latin typeface="+mn-ea"/>
              </a:rPr>
              <a:t>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3.  </a:t>
            </a:r>
            <a:r>
              <a:rPr lang="ko-KR" altLang="en-US" sz="1200" b="1" dirty="0">
                <a:latin typeface="+mn-ea"/>
              </a:rPr>
              <a:t>작업분할 구조도 </a:t>
            </a:r>
            <a:r>
              <a:rPr lang="en-US" altLang="ko-KR" sz="1200" b="1" dirty="0">
                <a:latin typeface="+mn-ea"/>
              </a:rPr>
              <a:t>(WBS)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4.  </a:t>
            </a:r>
            <a:r>
              <a:rPr lang="ko-KR" altLang="en-US" sz="1200" b="1" dirty="0">
                <a:latin typeface="+mn-ea"/>
              </a:rPr>
              <a:t>작업일정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1300" b="1" dirty="0">
                <a:latin typeface="+mn-ea"/>
              </a:rPr>
              <a:t>분석 및 설계</a:t>
            </a:r>
            <a:endParaRPr lang="en-US" altLang="ko-KR" sz="1300" b="1" dirty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5.  </a:t>
            </a:r>
            <a:r>
              <a:rPr lang="ko-KR" altLang="en-US" sz="1200" b="1" dirty="0">
                <a:latin typeface="+mn-ea"/>
              </a:rPr>
              <a:t>요구사항 분석</a:t>
            </a:r>
            <a:endParaRPr lang="en-US" altLang="ko-KR" sz="1200" b="1" dirty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6.  </a:t>
            </a:r>
            <a:r>
              <a:rPr lang="ko-KR" altLang="en-US" sz="1200" b="1" dirty="0" err="1">
                <a:latin typeface="+mn-ea"/>
              </a:rPr>
              <a:t>유스케이스</a:t>
            </a:r>
            <a:r>
              <a:rPr lang="ko-KR" altLang="en-US" sz="1200" b="1" dirty="0">
                <a:latin typeface="+mn-ea"/>
              </a:rPr>
              <a:t> 다이어그램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Usecase</a:t>
            </a:r>
            <a:r>
              <a:rPr lang="en-US" altLang="ko-KR" sz="1200" b="1" dirty="0">
                <a:latin typeface="+mn-ea"/>
              </a:rPr>
              <a:t> Diagram)</a:t>
            </a: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7.  </a:t>
            </a:r>
            <a:r>
              <a:rPr lang="ko-KR" altLang="en-US" sz="1200" b="1" dirty="0" err="1">
                <a:latin typeface="+mn-ea"/>
              </a:rPr>
              <a:t>순차다이어그램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(Sequence Diagram)</a:t>
            </a: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8.  </a:t>
            </a:r>
            <a:r>
              <a:rPr lang="ko-KR" altLang="en-US" sz="1200" b="1" dirty="0">
                <a:latin typeface="+mn-ea"/>
              </a:rPr>
              <a:t>기능정의서</a:t>
            </a:r>
            <a:r>
              <a:rPr lang="en-US" altLang="ko-KR" sz="1200" b="1" dirty="0">
                <a:latin typeface="+mn-ea"/>
              </a:rPr>
              <a:t> </a:t>
            </a: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9.</a:t>
            </a:r>
            <a:r>
              <a:rPr lang="ko-KR" altLang="en-US" sz="1200" b="1" dirty="0">
                <a:latin typeface="+mn-ea"/>
              </a:rPr>
              <a:t>   </a:t>
            </a:r>
            <a:r>
              <a:rPr lang="en-US" altLang="ko-KR" sz="1200" b="1" dirty="0">
                <a:latin typeface="+mn-ea"/>
              </a:rPr>
              <a:t>DB</a:t>
            </a:r>
            <a:r>
              <a:rPr lang="ko-KR" altLang="en-US" sz="1200" b="1" dirty="0">
                <a:latin typeface="+mn-ea"/>
              </a:rPr>
              <a:t>설계</a:t>
            </a:r>
            <a:r>
              <a:rPr lang="en-US" altLang="ko-KR" sz="1200" b="1" dirty="0">
                <a:latin typeface="+mn-ea"/>
              </a:rPr>
              <a:t>(ERD)</a:t>
            </a: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10.  Project source Explorer</a:t>
            </a:r>
          </a:p>
          <a:p>
            <a:pPr indent="-380990">
              <a:lnSpc>
                <a:spcPct val="250000"/>
              </a:lnSpc>
              <a:defRPr/>
            </a:pPr>
            <a:r>
              <a:rPr lang="ko-KR" altLang="en-US" sz="1300" b="1" dirty="0">
                <a:latin typeface="+mn-ea"/>
              </a:rPr>
              <a:t>구현 및 테스트</a:t>
            </a:r>
            <a:endParaRPr lang="en-US" altLang="ko-KR" sz="1300" b="1" dirty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11.  UI </a:t>
            </a:r>
            <a:r>
              <a:rPr lang="ko-KR" altLang="en-US" sz="1200" b="1" dirty="0">
                <a:latin typeface="+mn-ea"/>
              </a:rPr>
              <a:t>시연 및 핵심 기능</a:t>
            </a:r>
            <a:endParaRPr lang="en-US" altLang="ko-KR" sz="1200" b="1" dirty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12.  </a:t>
            </a:r>
            <a:r>
              <a:rPr lang="ko-KR" altLang="en-US" sz="1200" b="1" dirty="0">
                <a:latin typeface="+mn-ea"/>
              </a:rPr>
              <a:t>차후 개발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51FCDD-0417-C74C-1C02-5D5982C17E81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E8F65-4ED5-2562-5014-F00F0952430E}"/>
              </a:ext>
            </a:extLst>
          </p:cNvPr>
          <p:cNvSpPr txBox="1"/>
          <p:nvPr/>
        </p:nvSpPr>
        <p:spPr>
          <a:xfrm>
            <a:off x="605404" y="239440"/>
            <a:ext cx="190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3057"/>
                </a:solidFill>
              </a:rPr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FEF30A-39BF-968D-4F28-3683631D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40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75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파트타이머 메인 페이지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7955919" y="955006"/>
            <a:ext cx="3838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파트타이머 </a:t>
            </a:r>
            <a:r>
              <a:rPr lang="ko-KR" altLang="en-US" dirty="0" err="1"/>
              <a:t>로그인시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 관리자 등급과 메뉴 상이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홈 아이콘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메인화면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나의 행사보기 메뉴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할당된 행사 상세 정보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나의 근로계약서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근로계약서 수정 페이지 이동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FD5A63-7220-E65E-B73C-01226783F06B}"/>
              </a:ext>
            </a:extLst>
          </p:cNvPr>
          <p:cNvSpPr/>
          <p:nvPr/>
        </p:nvSpPr>
        <p:spPr>
          <a:xfrm>
            <a:off x="2203698" y="1897258"/>
            <a:ext cx="3441877" cy="151142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A2AC4E-580B-51D8-CA29-F308BD1CEF6A}"/>
              </a:ext>
            </a:extLst>
          </p:cNvPr>
          <p:cNvSpPr/>
          <p:nvPr/>
        </p:nvSpPr>
        <p:spPr>
          <a:xfrm>
            <a:off x="1827385" y="1682515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665111" y="910456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66051" y="3846262"/>
            <a:ext cx="31999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메인 화면 게시판</a:t>
            </a:r>
            <a:endParaRPr lang="en-US" altLang="ko-KR" dirty="0"/>
          </a:p>
          <a:p>
            <a:r>
              <a:rPr lang="ko-KR" altLang="en-US" dirty="0"/>
              <a:t>홈 화면에 공지사항 게시판과</a:t>
            </a:r>
            <a:endParaRPr lang="en-US" altLang="ko-KR" dirty="0"/>
          </a:p>
          <a:p>
            <a:r>
              <a:rPr lang="ko-KR" altLang="en-US" dirty="0"/>
              <a:t>행사 게시판의 최신 게시글 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개씩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게시판 하단의 글 </a:t>
            </a:r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버튼으로 각 게시판 리스트 </a:t>
            </a:r>
            <a:endParaRPr lang="en-US" altLang="ko-KR" dirty="0"/>
          </a:p>
          <a:p>
            <a:r>
              <a:rPr lang="ko-KR" altLang="en-US" dirty="0"/>
              <a:t>페이지로 이동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09501" y="3725055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E3AB3-37EA-31E3-6EEF-9CA88E25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11" y="839050"/>
            <a:ext cx="6964611" cy="3218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044893-453E-C06C-1958-1D961742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8" y="3842611"/>
            <a:ext cx="6893615" cy="285519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270689" y="667698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5BF0FB-3A84-F86B-99CF-D324CAD87AD5}"/>
              </a:ext>
            </a:extLst>
          </p:cNvPr>
          <p:cNvSpPr/>
          <p:nvPr/>
        </p:nvSpPr>
        <p:spPr>
          <a:xfrm>
            <a:off x="569644" y="784621"/>
            <a:ext cx="7056275" cy="223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3AFD76-9330-536B-E83E-77A0406ADC46}"/>
              </a:ext>
            </a:extLst>
          </p:cNvPr>
          <p:cNvSpPr/>
          <p:nvPr/>
        </p:nvSpPr>
        <p:spPr>
          <a:xfrm>
            <a:off x="1827385" y="1093373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0AD7F92-A327-FC6A-8FF9-BF7DAED4E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450" y="3929190"/>
            <a:ext cx="1047183" cy="309080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2097147" y="1301589"/>
            <a:ext cx="3998853" cy="51027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91B8C56-0474-ADE1-D7FD-B066B3F7BF7D}"/>
              </a:ext>
            </a:extLst>
          </p:cNvPr>
          <p:cNvSpPr/>
          <p:nvPr/>
        </p:nvSpPr>
        <p:spPr>
          <a:xfrm>
            <a:off x="3816721" y="3882217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77F71CE-D808-E5DA-14C9-2A5D46EDB341}"/>
              </a:ext>
            </a:extLst>
          </p:cNvPr>
          <p:cNvSpPr/>
          <p:nvPr/>
        </p:nvSpPr>
        <p:spPr>
          <a:xfrm>
            <a:off x="3889124" y="6008351"/>
            <a:ext cx="474275" cy="23483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8A7A23-350B-453E-8C58-AEF385144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11" y="821564"/>
            <a:ext cx="7000408" cy="16228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8E505A-95AC-6703-3D6C-E0ECFCCCD2E6}"/>
              </a:ext>
            </a:extLst>
          </p:cNvPr>
          <p:cNvSpPr/>
          <p:nvPr/>
        </p:nvSpPr>
        <p:spPr>
          <a:xfrm>
            <a:off x="640071" y="794662"/>
            <a:ext cx="428165" cy="22348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7379AA2-6698-0779-27EF-220BD9853132}"/>
              </a:ext>
            </a:extLst>
          </p:cNvPr>
          <p:cNvSpPr/>
          <p:nvPr/>
        </p:nvSpPr>
        <p:spPr>
          <a:xfrm>
            <a:off x="6232124" y="749392"/>
            <a:ext cx="1393795" cy="26876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226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08AA48F-3098-1BA6-CF01-068EAED7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971" y="3645033"/>
            <a:ext cx="3214806" cy="30069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4CB684B-903C-644A-07C2-0FB3E8335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96" y="3760552"/>
            <a:ext cx="2879024" cy="2802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F3334B-4296-326A-C3E8-617A486A4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074" y="784622"/>
            <a:ext cx="2871662" cy="2726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F44918-0E9D-C8AF-CB4E-53D80F3A8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83" y="754844"/>
            <a:ext cx="2661199" cy="274295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2" y="206033"/>
            <a:ext cx="903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파트타이머 공지사항 및 행사 게시글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8149701" y="1399517"/>
            <a:ext cx="3488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공지사항 게시글 </a:t>
            </a:r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공지사항 리스트 출력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공지사항 게시글 읽기만 가능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831628" y="1354968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160806" y="3862123"/>
            <a:ext cx="32576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행사 게시판 </a:t>
            </a:r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행사 리스트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행사 상세정보 읽기만 가능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804256" y="380306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747805" y="728259"/>
            <a:ext cx="2987015" cy="2802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42C95A9-7546-EB8E-A94B-8C10F3ACB78D}"/>
              </a:ext>
            </a:extLst>
          </p:cNvPr>
          <p:cNvSpPr/>
          <p:nvPr/>
        </p:nvSpPr>
        <p:spPr>
          <a:xfrm>
            <a:off x="3942059" y="721937"/>
            <a:ext cx="3278016" cy="2802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96CAFD6-CC54-6E42-5870-D317E039A761}"/>
              </a:ext>
            </a:extLst>
          </p:cNvPr>
          <p:cNvSpPr/>
          <p:nvPr/>
        </p:nvSpPr>
        <p:spPr>
          <a:xfrm>
            <a:off x="793112" y="3728222"/>
            <a:ext cx="2987015" cy="28793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26F99EA-A4EF-C2E8-4D2C-DFABAAC3294E}"/>
              </a:ext>
            </a:extLst>
          </p:cNvPr>
          <p:cNvSpPr/>
          <p:nvPr/>
        </p:nvSpPr>
        <p:spPr>
          <a:xfrm>
            <a:off x="3987366" y="3721900"/>
            <a:ext cx="3278016" cy="28793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05AC107-F2CA-53AF-C9F4-51AC9027B645}"/>
              </a:ext>
            </a:extLst>
          </p:cNvPr>
          <p:cNvSpPr/>
          <p:nvPr/>
        </p:nvSpPr>
        <p:spPr>
          <a:xfrm>
            <a:off x="426744" y="354771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FEB3D4-9947-E612-6FE9-2D62AFE12F46}"/>
              </a:ext>
            </a:extLst>
          </p:cNvPr>
          <p:cNvCxnSpPr>
            <a:stCxn id="10" idx="3"/>
          </p:cNvCxnSpPr>
          <p:nvPr/>
        </p:nvCxnSpPr>
        <p:spPr>
          <a:xfrm flipV="1">
            <a:off x="3549282" y="2028583"/>
            <a:ext cx="576709" cy="9774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6171DB5-DD18-B01B-BA90-B686F80D0D07}"/>
              </a:ext>
            </a:extLst>
          </p:cNvPr>
          <p:cNvCxnSpPr/>
          <p:nvPr/>
        </p:nvCxnSpPr>
        <p:spPr>
          <a:xfrm flipV="1">
            <a:off x="3577078" y="5112709"/>
            <a:ext cx="576709" cy="9774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802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>
            <a:extLst>
              <a:ext uri="{FF2B5EF4-FFF2-40B4-BE49-F238E27FC236}">
                <a16:creationId xmlns:a16="http://schemas.microsoft.com/office/drawing/2014/main" id="{CF184262-E192-6766-9A77-5C05CFAC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307" y="4015897"/>
            <a:ext cx="5162340" cy="24997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FCA8F90-2FD5-CBBD-23D3-B2AA5678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46" y="730885"/>
            <a:ext cx="2941708" cy="307217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7567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파트타이머 나의 근로계약서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7989903" y="1399517"/>
            <a:ext cx="3719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근로계약서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작성한 근로계약서 정보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수정하기 </a:t>
            </a:r>
            <a:r>
              <a:rPr lang="ko-KR" altLang="en-US" dirty="0" err="1"/>
              <a:t>클릭시</a:t>
            </a:r>
            <a:r>
              <a:rPr lang="ko-KR" altLang="en-US" dirty="0"/>
              <a:t> 안내문구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671830" y="1354968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125296" y="3302832"/>
            <a:ext cx="3488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수정하기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초기 화면처럼 헤더 비활성화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68746" y="3243769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747805" y="728259"/>
            <a:ext cx="3074042" cy="31338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26F99EA-A4EF-C2E8-4D2C-DFABAAC3294E}"/>
              </a:ext>
            </a:extLst>
          </p:cNvPr>
          <p:cNvSpPr/>
          <p:nvPr/>
        </p:nvSpPr>
        <p:spPr>
          <a:xfrm>
            <a:off x="1713845" y="3922684"/>
            <a:ext cx="5572135" cy="2678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05AC107-F2CA-53AF-C9F4-51AC9027B645}"/>
              </a:ext>
            </a:extLst>
          </p:cNvPr>
          <p:cNvSpPr/>
          <p:nvPr/>
        </p:nvSpPr>
        <p:spPr>
          <a:xfrm>
            <a:off x="1334529" y="392268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4B3F4CE-6826-2004-AE52-6489CF7B6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366" y="891803"/>
            <a:ext cx="3074042" cy="926329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1758C7A-C6F2-89E3-6A09-11347DE19BE7}"/>
              </a:ext>
            </a:extLst>
          </p:cNvPr>
          <p:cNvSpPr/>
          <p:nvPr/>
        </p:nvSpPr>
        <p:spPr>
          <a:xfrm>
            <a:off x="3905227" y="689504"/>
            <a:ext cx="3278016" cy="1347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265A4DC-F4CE-DA37-2C35-3B6328C59013}"/>
              </a:ext>
            </a:extLst>
          </p:cNvPr>
          <p:cNvCxnSpPr/>
          <p:nvPr/>
        </p:nvCxnSpPr>
        <p:spPr>
          <a:xfrm flipV="1">
            <a:off x="2443063" y="1979720"/>
            <a:ext cx="1867902" cy="15153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3883B9A-1466-89E5-12FD-69ADF01F101D}"/>
              </a:ext>
            </a:extLst>
          </p:cNvPr>
          <p:cNvSpPr/>
          <p:nvPr/>
        </p:nvSpPr>
        <p:spPr>
          <a:xfrm>
            <a:off x="1693409" y="3493980"/>
            <a:ext cx="749653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9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9A46C92-720C-A2B4-1852-7F0C1399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44" y="834345"/>
            <a:ext cx="4040592" cy="199296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75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파트타이머 나의 행사보기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7989903" y="1399517"/>
            <a:ext cx="3637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행사보기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관리자가 해당 파트타이머에게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행사를 입력하지 않으면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등록된 행사 없음 표시</a:t>
            </a:r>
            <a:endParaRPr lang="en-US" altLang="ko-KR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671830" y="1354968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125296" y="3302832"/>
            <a:ext cx="2983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행사 입력 완료 후에는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해당 행사 세부사항 출력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68746" y="3243769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854553" y="728259"/>
            <a:ext cx="4294712" cy="19172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26F99EA-A4EF-C2E8-4D2C-DFABAAC3294E}"/>
              </a:ext>
            </a:extLst>
          </p:cNvPr>
          <p:cNvSpPr/>
          <p:nvPr/>
        </p:nvSpPr>
        <p:spPr>
          <a:xfrm>
            <a:off x="873972" y="2978705"/>
            <a:ext cx="6228164" cy="3044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05AC107-F2CA-53AF-C9F4-51AC9027B645}"/>
              </a:ext>
            </a:extLst>
          </p:cNvPr>
          <p:cNvSpPr/>
          <p:nvPr/>
        </p:nvSpPr>
        <p:spPr>
          <a:xfrm>
            <a:off x="433632" y="2978705"/>
            <a:ext cx="418694" cy="4155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D02B38-8436-1C2B-6600-0FDAC24A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08" y="3160470"/>
            <a:ext cx="5528194" cy="25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64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75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매니저 관리자 메인 페이지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7965428" y="1105925"/>
            <a:ext cx="38924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헤더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관리자 </a:t>
            </a:r>
            <a:r>
              <a:rPr lang="ko-KR" altLang="en-US" dirty="0" err="1"/>
              <a:t>로그인시</a:t>
            </a:r>
            <a:r>
              <a:rPr lang="ko-KR" altLang="en-US" dirty="0"/>
              <a:t> 매니저 등급과</a:t>
            </a:r>
            <a:endParaRPr lang="en-US" altLang="ko-KR" dirty="0"/>
          </a:p>
          <a:p>
            <a:r>
              <a:rPr lang="ko-KR" altLang="en-US" dirty="0"/>
              <a:t>부서 관리자 등급과 메뉴 상이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홈 아이콘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메인화면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파트타이머 관리 </a:t>
            </a:r>
            <a:r>
              <a:rPr lang="ko-KR" altLang="en-US" dirty="0" err="1"/>
              <a:t>클릭시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파트타이머 근로계약서 리스트 이동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FD5A63-7220-E65E-B73C-01226783F06B}"/>
              </a:ext>
            </a:extLst>
          </p:cNvPr>
          <p:cNvSpPr/>
          <p:nvPr/>
        </p:nvSpPr>
        <p:spPr>
          <a:xfrm>
            <a:off x="2203698" y="1897258"/>
            <a:ext cx="3441877" cy="151142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A2AC4E-580B-51D8-CA29-F308BD1CEF6A}"/>
              </a:ext>
            </a:extLst>
          </p:cNvPr>
          <p:cNvSpPr/>
          <p:nvPr/>
        </p:nvSpPr>
        <p:spPr>
          <a:xfrm>
            <a:off x="1827385" y="1682515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700623" y="107025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57173" y="3544419"/>
            <a:ext cx="31999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메인 화면 게시판</a:t>
            </a:r>
            <a:endParaRPr lang="en-US" altLang="ko-KR" dirty="0"/>
          </a:p>
          <a:p>
            <a:r>
              <a:rPr lang="ko-KR" altLang="en-US" dirty="0"/>
              <a:t>홈 화면에 공지사항 게시판과</a:t>
            </a:r>
            <a:endParaRPr lang="en-US" altLang="ko-KR" dirty="0"/>
          </a:p>
          <a:p>
            <a:r>
              <a:rPr lang="ko-KR" altLang="en-US" dirty="0"/>
              <a:t>행사 게시판의 최신 게시글 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개씩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게시판 하단의 글 </a:t>
            </a:r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버튼으로 각 게시판 리스트 </a:t>
            </a:r>
            <a:endParaRPr lang="en-US" altLang="ko-KR" dirty="0"/>
          </a:p>
          <a:p>
            <a:r>
              <a:rPr lang="ko-KR" altLang="en-US" dirty="0"/>
              <a:t>페이지로 이동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00623" y="3423212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E3AB3-37EA-31E3-6EEF-9CA88E25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11" y="839050"/>
            <a:ext cx="6964611" cy="3218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044893-453E-C06C-1958-1D961742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8" y="3842611"/>
            <a:ext cx="6893615" cy="285519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270689" y="667698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5BF0FB-3A84-F86B-99CF-D324CAD87AD5}"/>
              </a:ext>
            </a:extLst>
          </p:cNvPr>
          <p:cNvSpPr/>
          <p:nvPr/>
        </p:nvSpPr>
        <p:spPr>
          <a:xfrm>
            <a:off x="569644" y="784621"/>
            <a:ext cx="7056275" cy="223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3AFD76-9330-536B-E83E-77A0406ADC46}"/>
              </a:ext>
            </a:extLst>
          </p:cNvPr>
          <p:cNvSpPr/>
          <p:nvPr/>
        </p:nvSpPr>
        <p:spPr>
          <a:xfrm>
            <a:off x="1827385" y="1093373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0AD7F92-A327-FC6A-8FF9-BF7DAED4E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450" y="3929190"/>
            <a:ext cx="1047183" cy="309080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2097147" y="1301589"/>
            <a:ext cx="3998853" cy="51027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8E505A-95AC-6703-3D6C-E0ECFCCCD2E6}"/>
              </a:ext>
            </a:extLst>
          </p:cNvPr>
          <p:cNvSpPr/>
          <p:nvPr/>
        </p:nvSpPr>
        <p:spPr>
          <a:xfrm>
            <a:off x="640071" y="794662"/>
            <a:ext cx="428165" cy="22348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91B8C56-0474-ADE1-D7FD-B066B3F7BF7D}"/>
              </a:ext>
            </a:extLst>
          </p:cNvPr>
          <p:cNvSpPr/>
          <p:nvPr/>
        </p:nvSpPr>
        <p:spPr>
          <a:xfrm>
            <a:off x="3816721" y="3882217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77F71CE-D808-E5DA-14C9-2A5D46EDB341}"/>
              </a:ext>
            </a:extLst>
          </p:cNvPr>
          <p:cNvSpPr/>
          <p:nvPr/>
        </p:nvSpPr>
        <p:spPr>
          <a:xfrm>
            <a:off x="3889124" y="6008351"/>
            <a:ext cx="474275" cy="23483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7379AA2-6698-0779-27EF-220BD9853132}"/>
              </a:ext>
            </a:extLst>
          </p:cNvPr>
          <p:cNvSpPr/>
          <p:nvPr/>
        </p:nvSpPr>
        <p:spPr>
          <a:xfrm>
            <a:off x="6232124" y="749392"/>
            <a:ext cx="1393795" cy="26876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21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3676890-216E-1876-A590-3BFBF221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4" y="705430"/>
            <a:ext cx="3597901" cy="32984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75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관리자 공지사항 게시글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8018696" y="1114803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공지사항 게시글 </a:t>
            </a:r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매니저 관리자 이상 등급만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글쓰기 버튼 생성 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700623" y="107025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57173" y="2489693"/>
            <a:ext cx="35702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공지사항 글쓰기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 제목과 본문에 특수문자와 </a:t>
            </a:r>
            <a:endParaRPr lang="en-US" altLang="ko-KR" dirty="0"/>
          </a:p>
          <a:p>
            <a:r>
              <a:rPr lang="ko-KR" altLang="en-US" dirty="0"/>
              <a:t>   글자수 제한 </a:t>
            </a:r>
            <a:r>
              <a:rPr lang="en-US" altLang="ko-KR" sz="1800" dirty="0">
                <a:solidFill>
                  <a:schemeClr val="tx1"/>
                </a:solidFill>
                <a:ea typeface="나눔바른고딕 UltraLight" panose="00000300000000000000"/>
              </a:rPr>
              <a:t> </a:t>
            </a:r>
          </a:p>
          <a:p>
            <a:endParaRPr lang="en-US" altLang="ko-KR" sz="1800" dirty="0">
              <a:solidFill>
                <a:schemeClr val="tx1"/>
              </a:solidFill>
              <a:ea typeface="나눔바른고딕 UltraLight" panose="00000300000000000000"/>
            </a:endParaRPr>
          </a:p>
          <a:p>
            <a:r>
              <a:rPr lang="en-US" altLang="ko-KR" dirty="0"/>
              <a:t>-  </a:t>
            </a:r>
            <a:r>
              <a:rPr lang="ko-KR" altLang="en-US" dirty="0"/>
              <a:t>안내문구 출력  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00623" y="243063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747805" y="728258"/>
            <a:ext cx="3562880" cy="31206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5D75FE9-6AF0-ABFB-5C90-6146CD28E7A3}"/>
              </a:ext>
            </a:extLst>
          </p:cNvPr>
          <p:cNvSpPr/>
          <p:nvPr/>
        </p:nvSpPr>
        <p:spPr>
          <a:xfrm>
            <a:off x="3624800" y="1175055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96AAA4-51B3-A387-CAFA-3119168025CA}"/>
              </a:ext>
            </a:extLst>
          </p:cNvPr>
          <p:cNvGrpSpPr/>
          <p:nvPr/>
        </p:nvGrpSpPr>
        <p:grpSpPr>
          <a:xfrm>
            <a:off x="3711434" y="1818188"/>
            <a:ext cx="3838968" cy="3623828"/>
            <a:chOff x="3476331" y="2590546"/>
            <a:chExt cx="3838968" cy="362382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E1BDC40-39EC-3D17-9607-27D16EA709D1}"/>
                </a:ext>
              </a:extLst>
            </p:cNvPr>
            <p:cNvSpPr/>
            <p:nvPr/>
          </p:nvSpPr>
          <p:spPr>
            <a:xfrm>
              <a:off x="3476331" y="2660022"/>
              <a:ext cx="418694" cy="42567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</a:rPr>
                <a:t>②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5435B3-F02B-57A2-7A82-82E718D77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8722" y="2686880"/>
              <a:ext cx="3496577" cy="3527494"/>
            </a:xfrm>
            <a:prstGeom prst="rect">
              <a:avLst/>
            </a:prstGeom>
          </p:spPr>
        </p:pic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98D9401-3422-C77C-E495-F76FE68076FB}"/>
                </a:ext>
              </a:extLst>
            </p:cNvPr>
            <p:cNvSpPr/>
            <p:nvPr/>
          </p:nvSpPr>
          <p:spPr>
            <a:xfrm>
              <a:off x="3752419" y="2590546"/>
              <a:ext cx="3562880" cy="36149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65F687C-FBA2-3CF1-E72B-D1F2D933B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650" y="3392040"/>
            <a:ext cx="3373585" cy="309355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42C95A9-7546-EB8E-A94B-8C10F3ACB78D}"/>
              </a:ext>
            </a:extLst>
          </p:cNvPr>
          <p:cNvSpPr/>
          <p:nvPr/>
        </p:nvSpPr>
        <p:spPr>
          <a:xfrm>
            <a:off x="1255314" y="3526210"/>
            <a:ext cx="3562880" cy="31206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27558-7494-6F91-D731-493A0DE050CB}"/>
              </a:ext>
            </a:extLst>
          </p:cNvPr>
          <p:cNvSpPr txBox="1"/>
          <p:nvPr/>
        </p:nvSpPr>
        <p:spPr>
          <a:xfrm>
            <a:off x="8067531" y="4337730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공지사항 글 상세보기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 상세보기시 해당 글쓴이만 </a:t>
            </a:r>
            <a:endParaRPr lang="en-US" altLang="ko-KR" dirty="0"/>
          </a:p>
          <a:p>
            <a:r>
              <a:rPr lang="ko-KR" altLang="en-US" dirty="0"/>
              <a:t>수정 및 삭제 버튼 생성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5C677F-BA5C-74F6-5A7F-A696DD4E1941}"/>
              </a:ext>
            </a:extLst>
          </p:cNvPr>
          <p:cNvSpPr/>
          <p:nvPr/>
        </p:nvSpPr>
        <p:spPr>
          <a:xfrm>
            <a:off x="970450" y="3366856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4429188-DA1C-2F7C-592E-0EAADA1B1AAD}"/>
              </a:ext>
            </a:extLst>
          </p:cNvPr>
          <p:cNvSpPr/>
          <p:nvPr/>
        </p:nvSpPr>
        <p:spPr>
          <a:xfrm>
            <a:off x="2117076" y="6102597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7808935-4ACF-B1CB-97B9-5211E772F6A2}"/>
              </a:ext>
            </a:extLst>
          </p:cNvPr>
          <p:cNvSpPr/>
          <p:nvPr/>
        </p:nvSpPr>
        <p:spPr>
          <a:xfrm>
            <a:off x="2719678" y="6107359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7F97B0-BFAB-5E8B-0687-9CD6F0885AF8}"/>
              </a:ext>
            </a:extLst>
          </p:cNvPr>
          <p:cNvSpPr/>
          <p:nvPr/>
        </p:nvSpPr>
        <p:spPr>
          <a:xfrm>
            <a:off x="7700623" y="4207646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88997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434A08E-37A2-F417-1C94-A35E1341C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44" y="798871"/>
            <a:ext cx="3373585" cy="281387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75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관리자 행사 게시글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8018696" y="1114803"/>
            <a:ext cx="32576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행사 게시글 </a:t>
            </a:r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매니저 관리자 이상 등급만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글쓰기 버튼 생성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700623" y="107025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57173" y="2489693"/>
            <a:ext cx="35702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행사 글쓰기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 제목과 본문에 특수문자와 </a:t>
            </a:r>
            <a:endParaRPr lang="en-US" altLang="ko-KR" dirty="0"/>
          </a:p>
          <a:p>
            <a:r>
              <a:rPr lang="ko-KR" altLang="en-US" dirty="0"/>
              <a:t>   글자수 제한 </a:t>
            </a:r>
            <a:endParaRPr lang="en-US" altLang="ko-KR" dirty="0">
              <a:ea typeface="나눔바른고딕 UltraLight" panose="00000300000000000000"/>
            </a:endParaRPr>
          </a:p>
          <a:p>
            <a:endParaRPr lang="en-US" altLang="ko-KR" sz="1800" dirty="0">
              <a:solidFill>
                <a:schemeClr val="tx1"/>
              </a:solidFill>
              <a:ea typeface="나눔바른고딕 UltraLight" panose="00000300000000000000"/>
            </a:endParaRPr>
          </a:p>
          <a:p>
            <a:r>
              <a:rPr lang="en-US" altLang="ko-KR" dirty="0"/>
              <a:t>-  </a:t>
            </a:r>
            <a:r>
              <a:rPr lang="ko-KR" altLang="en-US" dirty="0"/>
              <a:t>안내문구 출력  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00623" y="243063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747805" y="728258"/>
            <a:ext cx="3562880" cy="31206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5D75FE9-6AF0-ABFB-5C90-6146CD28E7A3}"/>
              </a:ext>
            </a:extLst>
          </p:cNvPr>
          <p:cNvSpPr/>
          <p:nvPr/>
        </p:nvSpPr>
        <p:spPr>
          <a:xfrm>
            <a:off x="3660312" y="1192811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1BDC40-39EC-3D17-9607-27D16EA709D1}"/>
              </a:ext>
            </a:extLst>
          </p:cNvPr>
          <p:cNvSpPr/>
          <p:nvPr/>
        </p:nvSpPr>
        <p:spPr>
          <a:xfrm>
            <a:off x="3711434" y="1692355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16EE2A-2EC4-2A60-4F62-86209C96F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29" y="1700521"/>
            <a:ext cx="3301056" cy="3533795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8D9401-3422-C77C-E495-F76FE68076FB}"/>
              </a:ext>
            </a:extLst>
          </p:cNvPr>
          <p:cNvSpPr/>
          <p:nvPr/>
        </p:nvSpPr>
        <p:spPr>
          <a:xfrm>
            <a:off x="3987522" y="1622879"/>
            <a:ext cx="3562880" cy="36149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6AB9658-D2F2-5B6E-B32E-0C3E1F707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334" y="3655739"/>
            <a:ext cx="3248839" cy="2930045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42C95A9-7546-EB8E-A94B-8C10F3ACB78D}"/>
              </a:ext>
            </a:extLst>
          </p:cNvPr>
          <p:cNvSpPr/>
          <p:nvPr/>
        </p:nvSpPr>
        <p:spPr>
          <a:xfrm>
            <a:off x="1255314" y="3526210"/>
            <a:ext cx="3562880" cy="31206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27558-7494-6F91-D731-493A0DE050CB}"/>
              </a:ext>
            </a:extLst>
          </p:cNvPr>
          <p:cNvSpPr txBox="1"/>
          <p:nvPr/>
        </p:nvSpPr>
        <p:spPr>
          <a:xfrm>
            <a:off x="8067531" y="4497528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행사 글 상세보기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 상세보기시 해당 글쓴이만 </a:t>
            </a:r>
            <a:endParaRPr lang="en-US" altLang="ko-KR" dirty="0"/>
          </a:p>
          <a:p>
            <a:r>
              <a:rPr lang="ko-KR" altLang="en-US" dirty="0"/>
              <a:t>수정 및 삭제 버튼 생성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5C677F-BA5C-74F6-5A7F-A696DD4E1941}"/>
              </a:ext>
            </a:extLst>
          </p:cNvPr>
          <p:cNvSpPr/>
          <p:nvPr/>
        </p:nvSpPr>
        <p:spPr>
          <a:xfrm>
            <a:off x="970450" y="3366856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4429188-DA1C-2F7C-592E-0EAADA1B1AAD}"/>
              </a:ext>
            </a:extLst>
          </p:cNvPr>
          <p:cNvSpPr/>
          <p:nvPr/>
        </p:nvSpPr>
        <p:spPr>
          <a:xfrm>
            <a:off x="2159066" y="6276704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7808935-4ACF-B1CB-97B9-5211E772F6A2}"/>
              </a:ext>
            </a:extLst>
          </p:cNvPr>
          <p:cNvSpPr/>
          <p:nvPr/>
        </p:nvSpPr>
        <p:spPr>
          <a:xfrm>
            <a:off x="2715514" y="6274893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7F97B0-BFAB-5E8B-0687-9CD6F0885AF8}"/>
              </a:ext>
            </a:extLst>
          </p:cNvPr>
          <p:cNvSpPr/>
          <p:nvPr/>
        </p:nvSpPr>
        <p:spPr>
          <a:xfrm>
            <a:off x="7700623" y="4407576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41216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5E1040-B545-E0A0-5424-AF4A9FB8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05" y="726447"/>
            <a:ext cx="3608466" cy="310616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75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관리자 파트타이머 관리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8018696" y="1114803"/>
            <a:ext cx="3688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파트타이머 관리 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당일 작성된 근로계약서만 출력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700623" y="107025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57173" y="2276627"/>
            <a:ext cx="37577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근로계약서 상세보기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해당 파트타이머에게 행사 입력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행사 입력의 행사 리스트에는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행사날짜가 당일인 행사만 표시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00623" y="221756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747805" y="728258"/>
            <a:ext cx="3562880" cy="31206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5D75FE9-6AF0-ABFB-5C90-6146CD28E7A3}"/>
              </a:ext>
            </a:extLst>
          </p:cNvPr>
          <p:cNvSpPr/>
          <p:nvPr/>
        </p:nvSpPr>
        <p:spPr>
          <a:xfrm>
            <a:off x="3660312" y="1192811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1BDC40-39EC-3D17-9607-27D16EA709D1}"/>
              </a:ext>
            </a:extLst>
          </p:cNvPr>
          <p:cNvSpPr/>
          <p:nvPr/>
        </p:nvSpPr>
        <p:spPr>
          <a:xfrm>
            <a:off x="4485092" y="12296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42C95A9-7546-EB8E-A94B-8C10F3ACB78D}"/>
              </a:ext>
            </a:extLst>
          </p:cNvPr>
          <p:cNvSpPr/>
          <p:nvPr/>
        </p:nvSpPr>
        <p:spPr>
          <a:xfrm>
            <a:off x="685745" y="3898032"/>
            <a:ext cx="4132449" cy="27488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27558-7494-6F91-D731-493A0DE050CB}"/>
              </a:ext>
            </a:extLst>
          </p:cNvPr>
          <p:cNvSpPr txBox="1"/>
          <p:nvPr/>
        </p:nvSpPr>
        <p:spPr>
          <a:xfrm>
            <a:off x="8057173" y="4214998"/>
            <a:ext cx="3526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마감된 근로계약서 보기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급여 정보 입력 및 마감된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지난 근로계약서 리스트 출력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5C677F-BA5C-74F6-5A7F-A696DD4E1941}"/>
              </a:ext>
            </a:extLst>
          </p:cNvPr>
          <p:cNvSpPr/>
          <p:nvPr/>
        </p:nvSpPr>
        <p:spPr>
          <a:xfrm>
            <a:off x="492872" y="3752257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7F97B0-BFAB-5E8B-0687-9CD6F0885AF8}"/>
              </a:ext>
            </a:extLst>
          </p:cNvPr>
          <p:cNvSpPr/>
          <p:nvPr/>
        </p:nvSpPr>
        <p:spPr>
          <a:xfrm>
            <a:off x="7700623" y="415438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A9AEAC-630B-9B21-C70C-F7EE90FC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778" y="1710035"/>
            <a:ext cx="3528624" cy="3582500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8D9401-3422-C77C-E495-F76FE68076FB}"/>
              </a:ext>
            </a:extLst>
          </p:cNvPr>
          <p:cNvSpPr/>
          <p:nvPr/>
        </p:nvSpPr>
        <p:spPr>
          <a:xfrm>
            <a:off x="3987522" y="1622879"/>
            <a:ext cx="3562880" cy="36149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895A1A-DB14-6CE9-695D-46D780B77542}"/>
              </a:ext>
            </a:extLst>
          </p:cNvPr>
          <p:cNvCxnSpPr>
            <a:cxnSpLocks/>
          </p:cNvCxnSpPr>
          <p:nvPr/>
        </p:nvCxnSpPr>
        <p:spPr>
          <a:xfrm>
            <a:off x="2086252" y="1869952"/>
            <a:ext cx="2194443" cy="409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EEA99A3-71F8-7D7F-D1EE-78FAFF21885A}"/>
              </a:ext>
            </a:extLst>
          </p:cNvPr>
          <p:cNvSpPr/>
          <p:nvPr/>
        </p:nvSpPr>
        <p:spPr>
          <a:xfrm>
            <a:off x="888702" y="1718989"/>
            <a:ext cx="2511446" cy="22202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0E3577A-5F8B-F847-CB1D-EECDC6049F79}"/>
              </a:ext>
            </a:extLst>
          </p:cNvPr>
          <p:cNvSpPr/>
          <p:nvPr/>
        </p:nvSpPr>
        <p:spPr>
          <a:xfrm>
            <a:off x="5547521" y="3930744"/>
            <a:ext cx="1030832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37D4078-CF86-9788-CD38-6B8D185C5BA6}"/>
              </a:ext>
            </a:extLst>
          </p:cNvPr>
          <p:cNvSpPr/>
          <p:nvPr/>
        </p:nvSpPr>
        <p:spPr>
          <a:xfrm>
            <a:off x="5547521" y="4770730"/>
            <a:ext cx="548479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AF43E8-7D44-498E-C920-45A104162FEF}"/>
              </a:ext>
            </a:extLst>
          </p:cNvPr>
          <p:cNvSpPr/>
          <p:nvPr/>
        </p:nvSpPr>
        <p:spPr>
          <a:xfrm>
            <a:off x="2741256" y="1784412"/>
            <a:ext cx="418694" cy="85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CBF0083-5178-1E46-F6AA-A95431195502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042617" y="1501891"/>
            <a:ext cx="908790" cy="2155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5C43C705-CC91-2C6E-B0A5-011717EC6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19" y="4041803"/>
            <a:ext cx="3710399" cy="22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6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5CCEBA9-5EEC-0580-7DCC-8EBF800A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6" y="726447"/>
            <a:ext cx="3825795" cy="318586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75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관리자 파트타이머 관리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700623" y="107025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75312" y="1105925"/>
            <a:ext cx="3026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근로계약서 마감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행사 할당된 근로계약서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상세보기 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26561" y="2856442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747805" y="728258"/>
            <a:ext cx="3818276" cy="31206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27558-7494-6F91-D731-493A0DE050CB}"/>
              </a:ext>
            </a:extLst>
          </p:cNvPr>
          <p:cNvSpPr txBox="1"/>
          <p:nvPr/>
        </p:nvSpPr>
        <p:spPr>
          <a:xfrm>
            <a:off x="8063796" y="2909934"/>
            <a:ext cx="36519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근로계약서 마감 처리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시작 시간 및 종료 시간 입력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시급 입력 후 예상 </a:t>
            </a:r>
            <a:r>
              <a:rPr lang="ko-KR" altLang="en-US" dirty="0" err="1"/>
              <a:t>총금액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근로계약서 마감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마감된 근로계약서로 저장</a:t>
            </a:r>
            <a:endParaRPr lang="en-US" altLang="ko-KR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EEA99A3-71F8-7D7F-D1EE-78FAFF21885A}"/>
              </a:ext>
            </a:extLst>
          </p:cNvPr>
          <p:cNvSpPr/>
          <p:nvPr/>
        </p:nvSpPr>
        <p:spPr>
          <a:xfrm>
            <a:off x="888702" y="2118486"/>
            <a:ext cx="2511446" cy="22202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0E3577A-5F8B-F847-CB1D-EECDC6049F79}"/>
              </a:ext>
            </a:extLst>
          </p:cNvPr>
          <p:cNvSpPr/>
          <p:nvPr/>
        </p:nvSpPr>
        <p:spPr>
          <a:xfrm>
            <a:off x="5547521" y="3930744"/>
            <a:ext cx="1030832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37D4078-CF86-9788-CD38-6B8D185C5BA6}"/>
              </a:ext>
            </a:extLst>
          </p:cNvPr>
          <p:cNvSpPr/>
          <p:nvPr/>
        </p:nvSpPr>
        <p:spPr>
          <a:xfrm>
            <a:off x="5547521" y="4770730"/>
            <a:ext cx="548479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CA8133-E764-86D7-3DAF-2492FE83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131" y="2747394"/>
            <a:ext cx="3997924" cy="3717695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8D9401-3422-C77C-E495-F76FE68076FB}"/>
              </a:ext>
            </a:extLst>
          </p:cNvPr>
          <p:cNvSpPr/>
          <p:nvPr/>
        </p:nvSpPr>
        <p:spPr>
          <a:xfrm>
            <a:off x="3159949" y="2551751"/>
            <a:ext cx="4061105" cy="39133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895A1A-DB14-6CE9-695D-46D780B77542}"/>
              </a:ext>
            </a:extLst>
          </p:cNvPr>
          <p:cNvCxnSpPr>
            <a:cxnSpLocks/>
          </p:cNvCxnSpPr>
          <p:nvPr/>
        </p:nvCxnSpPr>
        <p:spPr>
          <a:xfrm>
            <a:off x="2377791" y="2359517"/>
            <a:ext cx="2194443" cy="409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1BDC40-39EC-3D17-9607-27D16EA709D1}"/>
              </a:ext>
            </a:extLst>
          </p:cNvPr>
          <p:cNvSpPr/>
          <p:nvPr/>
        </p:nvSpPr>
        <p:spPr>
          <a:xfrm>
            <a:off x="3141500" y="288331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310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DF2ECBB6-6E67-B355-CD32-79355AFB0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84" y="2581464"/>
            <a:ext cx="3318806" cy="39133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2" y="206033"/>
            <a:ext cx="823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부서 관리자 근로계약서 서식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700623" y="107025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13166" y="1132559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헤더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부서 관리자일때 </a:t>
            </a:r>
            <a:r>
              <a:rPr lang="ko-KR" altLang="en-US" dirty="0" err="1"/>
              <a:t>해더</a:t>
            </a:r>
            <a:r>
              <a:rPr lang="ko-KR" altLang="en-US" dirty="0"/>
              <a:t> 메뉴 추가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26561" y="2856442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676781" y="728258"/>
            <a:ext cx="6835504" cy="12925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27558-7494-6F91-D731-493A0DE050CB}"/>
              </a:ext>
            </a:extLst>
          </p:cNvPr>
          <p:cNvSpPr txBox="1"/>
          <p:nvPr/>
        </p:nvSpPr>
        <p:spPr>
          <a:xfrm>
            <a:off x="8063796" y="2909934"/>
            <a:ext cx="35670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근로계약서 서식 수정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파트타이머에게 보여지는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근로계약서 서식을 수정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글자수 제한 및 특수문자 </a:t>
            </a:r>
            <a:r>
              <a:rPr lang="en-US" altLang="ko-KR" dirty="0"/>
              <a:t>&lt;&gt;’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입력 제한 문구 표시</a:t>
            </a:r>
            <a:endParaRPr lang="en-US" altLang="ko-KR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8D9401-3422-C77C-E495-F76FE68076FB}"/>
              </a:ext>
            </a:extLst>
          </p:cNvPr>
          <p:cNvSpPr/>
          <p:nvPr/>
        </p:nvSpPr>
        <p:spPr>
          <a:xfrm>
            <a:off x="1845390" y="2625574"/>
            <a:ext cx="4061105" cy="39133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1BDC40-39EC-3D17-9607-27D16EA709D1}"/>
              </a:ext>
            </a:extLst>
          </p:cNvPr>
          <p:cNvSpPr/>
          <p:nvPr/>
        </p:nvSpPr>
        <p:spPr>
          <a:xfrm>
            <a:off x="1555464" y="2556255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ED2E39-F049-EDD0-07A8-FB73AF892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02" y="845385"/>
            <a:ext cx="6391922" cy="1144212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0E3577A-5F8B-F847-CB1D-EECDC6049F79}"/>
              </a:ext>
            </a:extLst>
          </p:cNvPr>
          <p:cNvSpPr/>
          <p:nvPr/>
        </p:nvSpPr>
        <p:spPr>
          <a:xfrm>
            <a:off x="6295614" y="761174"/>
            <a:ext cx="646723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895A1A-DB14-6CE9-695D-46D780B7754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4572234" y="1070254"/>
            <a:ext cx="2046742" cy="1698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26161D6B-D0FB-AD0D-B625-9E3221562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115" y="5945129"/>
            <a:ext cx="2046743" cy="2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4AF95-1E6B-9404-D1A0-413DC28F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65" y="961560"/>
            <a:ext cx="11055294" cy="993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+mj-lt"/>
              </a:rPr>
              <a:t>호텔 일용직 근로자</a:t>
            </a:r>
            <a:r>
              <a:rPr lang="en-US" altLang="ko-KR" sz="2400" dirty="0">
                <a:latin typeface="+mj-lt"/>
              </a:rPr>
              <a:t>(</a:t>
            </a:r>
            <a:r>
              <a:rPr lang="ko-KR" altLang="en-US" sz="2400" dirty="0">
                <a:latin typeface="+mj-lt"/>
              </a:rPr>
              <a:t>파트타이머</a:t>
            </a:r>
            <a:r>
              <a:rPr lang="en-US" altLang="ko-KR" sz="2400" dirty="0">
                <a:latin typeface="+mj-lt"/>
              </a:rPr>
              <a:t>)</a:t>
            </a:r>
            <a:r>
              <a:rPr lang="ko-KR" altLang="en-US" sz="2400" dirty="0">
                <a:latin typeface="+mj-lt"/>
              </a:rPr>
              <a:t>의 효율적인 관리 및 업무능력 향상과 </a:t>
            </a:r>
            <a:endParaRPr lang="en-US" altLang="ko-KR" sz="2400" dirty="0">
              <a:latin typeface="+mj-lt"/>
            </a:endParaRPr>
          </a:p>
          <a:p>
            <a:pPr marL="0" indent="0">
              <a:buNone/>
            </a:pPr>
            <a:r>
              <a:rPr lang="ko-KR" altLang="en-US" sz="2400" dirty="0">
                <a:latin typeface="+mj-lt"/>
              </a:rPr>
              <a:t>해당 호텔 부서와의 소통을 위한 호텔</a:t>
            </a:r>
            <a:r>
              <a:rPr lang="en-US" altLang="ko-KR" sz="2400" dirty="0">
                <a:latin typeface="+mj-lt"/>
              </a:rPr>
              <a:t>, </a:t>
            </a:r>
            <a:r>
              <a:rPr lang="ko-KR" altLang="en-US" sz="2400" dirty="0">
                <a:latin typeface="+mj-lt"/>
              </a:rPr>
              <a:t>근로자 정보 관리 웹사이트</a:t>
            </a:r>
            <a:endParaRPr lang="en-US" altLang="ko-KR" sz="2000" dirty="0">
              <a:latin typeface="+mj-lt"/>
            </a:endParaRPr>
          </a:p>
          <a:p>
            <a:pPr marL="0" indent="0">
              <a:buNone/>
            </a:pPr>
            <a:endParaRPr lang="ko-KR" altLang="en-US" sz="1600" dirty="0"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2CFDF6-5E90-C430-7025-83FA7EA1E6BF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9D78-4FAF-846E-4056-061FBE665B25}"/>
              </a:ext>
            </a:extLst>
          </p:cNvPr>
          <p:cNvSpPr txBox="1"/>
          <p:nvPr/>
        </p:nvSpPr>
        <p:spPr>
          <a:xfrm>
            <a:off x="605403" y="239440"/>
            <a:ext cx="380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1. </a:t>
            </a:r>
            <a:r>
              <a:rPr lang="ko-KR" altLang="en-US" sz="2400" b="1" dirty="0">
                <a:solidFill>
                  <a:srgbClr val="003057"/>
                </a:solidFill>
              </a:rPr>
              <a:t>주제 및 목적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E9470-BFC0-08F2-E99B-D821345A9404}"/>
              </a:ext>
            </a:extLst>
          </p:cNvPr>
          <p:cNvSpPr txBox="1"/>
          <p:nvPr/>
        </p:nvSpPr>
        <p:spPr>
          <a:xfrm>
            <a:off x="783983" y="2172756"/>
            <a:ext cx="10996571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057"/>
                </a:solidFill>
              </a:rPr>
              <a:t>이용자 </a:t>
            </a:r>
            <a:r>
              <a:rPr lang="en-US" altLang="ko-KR" b="1" dirty="0">
                <a:solidFill>
                  <a:srgbClr val="003057"/>
                </a:solidFill>
              </a:rPr>
              <a:t>(</a:t>
            </a:r>
            <a:r>
              <a:rPr lang="ko-KR" altLang="en-US" b="1" dirty="0">
                <a:solidFill>
                  <a:srgbClr val="003057"/>
                </a:solidFill>
              </a:rPr>
              <a:t>파트타이머</a:t>
            </a:r>
            <a:r>
              <a:rPr lang="en-US" altLang="ko-KR" b="1" dirty="0">
                <a:solidFill>
                  <a:srgbClr val="003057"/>
                </a:solidFill>
              </a:rPr>
              <a:t>)</a:t>
            </a:r>
          </a:p>
          <a:p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호텔의 협력 업체로부터 임의로 부여 받은 계정과 링크를 바탕으로 접속하게 되며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</a:t>
            </a:r>
            <a:r>
              <a:rPr lang="ko-KR" altLang="en-US" dirty="0"/>
              <a:t> 근로계약서 및 개인정보 등록 후 당일 행사의 전반적인 내용을 알 수 있고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공지사항 게시판을 통해 해당 근무 부서의 스탠다드</a:t>
            </a:r>
            <a:r>
              <a:rPr lang="en-US" altLang="ko-KR" dirty="0"/>
              <a:t>, </a:t>
            </a:r>
            <a:r>
              <a:rPr lang="ko-KR" altLang="en-US" dirty="0"/>
              <a:t>정보 등을 숙지 할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>
                <a:latin typeface="+mj-lt"/>
              </a:rPr>
              <a:t>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FF2E4-F03E-F933-17D4-F396F4EE703F}"/>
              </a:ext>
            </a:extLst>
          </p:cNvPr>
          <p:cNvSpPr txBox="1"/>
          <p:nvPr/>
        </p:nvSpPr>
        <p:spPr>
          <a:xfrm>
            <a:off x="791672" y="4221093"/>
            <a:ext cx="109965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057"/>
                </a:solidFill>
              </a:rPr>
              <a:t>관리자 </a:t>
            </a:r>
            <a:r>
              <a:rPr lang="en-US" altLang="ko-KR" b="1" dirty="0">
                <a:solidFill>
                  <a:srgbClr val="003057"/>
                </a:solidFill>
              </a:rPr>
              <a:t>(</a:t>
            </a:r>
            <a:r>
              <a:rPr lang="ko-KR" altLang="en-US" b="1" dirty="0">
                <a:solidFill>
                  <a:srgbClr val="003057"/>
                </a:solidFill>
              </a:rPr>
              <a:t>호텔 매니저</a:t>
            </a:r>
            <a:r>
              <a:rPr lang="en-US" altLang="ko-KR" b="1" dirty="0">
                <a:solidFill>
                  <a:srgbClr val="003057"/>
                </a:solidFill>
              </a:rPr>
              <a:t>)</a:t>
            </a:r>
          </a:p>
          <a:p>
            <a:endParaRPr lang="en-US" altLang="ko-KR" sz="1100" b="1" dirty="0">
              <a:solidFill>
                <a:srgbClr val="003057"/>
              </a:solidFill>
            </a:endParaRPr>
          </a:p>
          <a:p>
            <a:r>
              <a:rPr lang="en-US" altLang="ko-KR" dirty="0"/>
              <a:t>  - </a:t>
            </a:r>
            <a:r>
              <a:rPr lang="ko-KR" altLang="en-US" dirty="0"/>
              <a:t>두개의 관리자 등급으로 나뉘며</a:t>
            </a:r>
            <a:r>
              <a:rPr lang="en-US" altLang="ko-KR" dirty="0"/>
              <a:t>,</a:t>
            </a:r>
            <a:r>
              <a:rPr lang="ko-KR" altLang="en-US" dirty="0"/>
              <a:t> 최고 등급의 관리자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r>
              <a:rPr lang="ko-KR" altLang="en-US" dirty="0"/>
              <a:t>은 각 매니저 관리자들의 계정을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 삭제 및 생성 가능</a:t>
            </a:r>
            <a:r>
              <a:rPr lang="en-US" altLang="ko-KR" dirty="0"/>
              <a:t>, </a:t>
            </a:r>
            <a:r>
              <a:rPr lang="ko-KR" altLang="en-US" dirty="0"/>
              <a:t>이용자에게 보여지는 근로계약서 서식을 수정 할 수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공지사항 및 행사 게시판의 글 삭제</a:t>
            </a:r>
            <a:r>
              <a:rPr lang="en-US" altLang="ko-KR" dirty="0"/>
              <a:t>, </a:t>
            </a:r>
            <a:r>
              <a:rPr lang="ko-KR" altLang="en-US" dirty="0"/>
              <a:t>등록</a:t>
            </a:r>
            <a:r>
              <a:rPr lang="en-US" altLang="ko-KR" dirty="0"/>
              <a:t>,</a:t>
            </a:r>
            <a:r>
              <a:rPr lang="ko-KR" altLang="en-US" dirty="0"/>
              <a:t>수정을 하며 이용자의 근로계약서 정보를 관리하고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당일 행사의 행사 정보를 이용자에게 제공</a:t>
            </a:r>
            <a:r>
              <a:rPr lang="en-US" altLang="ko-KR" dirty="0"/>
              <a:t>, </a:t>
            </a:r>
            <a:r>
              <a:rPr lang="ko-KR" altLang="en-US" dirty="0">
                <a:latin typeface="+mj-lt"/>
              </a:rPr>
              <a:t>파트타이머의 근로 및 급여 정보 저장 관리 할 수 있다</a:t>
            </a:r>
            <a:r>
              <a:rPr lang="en-US" altLang="ko-KR" dirty="0">
                <a:latin typeface="+mj-lt"/>
              </a:rPr>
              <a:t>.</a:t>
            </a:r>
            <a:r>
              <a:rPr lang="ko-KR" altLang="en-US" dirty="0">
                <a:latin typeface="+mj-lt"/>
              </a:rPr>
              <a:t> </a:t>
            </a:r>
            <a:endParaRPr lang="en-US" altLang="ko-KR" dirty="0">
              <a:latin typeface="+mj-lt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DCA005-6DF2-F8B4-F0BB-63F2F5A2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80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F4DACB0-2E24-0DFD-AFF8-95A59E950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97" y="3594105"/>
            <a:ext cx="3717611" cy="214696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2" y="206033"/>
            <a:ext cx="823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부서 관리자 매니저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753890" y="107025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66433" y="1132559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매니저 관리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부서장을 제외한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입력된 매니저 정보 출력 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82082" y="2240341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27558-7494-6F91-D731-493A0DE050CB}"/>
              </a:ext>
            </a:extLst>
          </p:cNvPr>
          <p:cNvSpPr txBox="1"/>
          <p:nvPr/>
        </p:nvSpPr>
        <p:spPr>
          <a:xfrm>
            <a:off x="8119317" y="2293833"/>
            <a:ext cx="3488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매니저 관리자 입력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사번 </a:t>
            </a:r>
            <a:r>
              <a:rPr lang="ko-KR" altLang="en-US" dirty="0" err="1"/>
              <a:t>입력시</a:t>
            </a:r>
            <a:r>
              <a:rPr lang="ko-KR" altLang="en-US" dirty="0"/>
              <a:t> 중복체크</a:t>
            </a:r>
            <a:r>
              <a:rPr lang="en-US" altLang="ko-KR" dirty="0"/>
              <a:t>(ajax)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비밀번호 사번으로 자동 입력</a:t>
            </a:r>
            <a:endParaRPr lang="en-US" altLang="ko-KR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8D9401-3422-C77C-E495-F76FE68076FB}"/>
              </a:ext>
            </a:extLst>
          </p:cNvPr>
          <p:cNvSpPr/>
          <p:nvPr/>
        </p:nvSpPr>
        <p:spPr>
          <a:xfrm>
            <a:off x="3723131" y="3138560"/>
            <a:ext cx="3719763" cy="29781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1BDC40-39EC-3D17-9607-27D16EA709D1}"/>
              </a:ext>
            </a:extLst>
          </p:cNvPr>
          <p:cNvSpPr/>
          <p:nvPr/>
        </p:nvSpPr>
        <p:spPr>
          <a:xfrm>
            <a:off x="1555464" y="2556255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2EFEF9-CADD-1D5B-E9BC-CA7F1AB10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88" y="925284"/>
            <a:ext cx="2921312" cy="4088907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702955" y="808157"/>
            <a:ext cx="2901611" cy="4598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0E3577A-5F8B-F847-CB1D-EECDC6049F79}"/>
              </a:ext>
            </a:extLst>
          </p:cNvPr>
          <p:cNvSpPr/>
          <p:nvPr/>
        </p:nvSpPr>
        <p:spPr>
          <a:xfrm>
            <a:off x="2805406" y="1937918"/>
            <a:ext cx="646723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895A1A-DB14-6CE9-695D-46D780B7754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452129" y="1396823"/>
            <a:ext cx="616184" cy="695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41276FD-0183-FD49-FF25-B183FA7509C3}"/>
              </a:ext>
            </a:extLst>
          </p:cNvPr>
          <p:cNvSpPr/>
          <p:nvPr/>
        </p:nvSpPr>
        <p:spPr>
          <a:xfrm>
            <a:off x="2764683" y="1502128"/>
            <a:ext cx="646723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B2EE040-DD38-757D-E1AF-14799FA43E76}"/>
              </a:ext>
            </a:extLst>
          </p:cNvPr>
          <p:cNvCxnSpPr>
            <a:cxnSpLocks/>
          </p:cNvCxnSpPr>
          <p:nvPr/>
        </p:nvCxnSpPr>
        <p:spPr>
          <a:xfrm>
            <a:off x="3410361" y="1656668"/>
            <a:ext cx="1014469" cy="148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8FF84F7-3C1F-F289-F4C7-7A2E96666E33}"/>
              </a:ext>
            </a:extLst>
          </p:cNvPr>
          <p:cNvSpPr/>
          <p:nvPr/>
        </p:nvSpPr>
        <p:spPr>
          <a:xfrm>
            <a:off x="3585037" y="2905219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43DE9A-2418-13BC-9E20-FF03F7D64DD6}"/>
              </a:ext>
            </a:extLst>
          </p:cNvPr>
          <p:cNvSpPr txBox="1"/>
          <p:nvPr/>
        </p:nvSpPr>
        <p:spPr>
          <a:xfrm>
            <a:off x="8172584" y="3760467"/>
            <a:ext cx="279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매니저 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해당 매니저 정보 삭제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CAD961-E45D-C601-D591-9D74E53A7A95}"/>
              </a:ext>
            </a:extLst>
          </p:cNvPr>
          <p:cNvSpPr/>
          <p:nvPr/>
        </p:nvSpPr>
        <p:spPr>
          <a:xfrm>
            <a:off x="3812001" y="70688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77E8581-4A24-6A0E-0F88-BD13DBD8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353" y="1116927"/>
            <a:ext cx="3079155" cy="1035176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E33E978-C20A-0476-0307-F884E042362C}"/>
              </a:ext>
            </a:extLst>
          </p:cNvPr>
          <p:cNvSpPr/>
          <p:nvPr/>
        </p:nvSpPr>
        <p:spPr>
          <a:xfrm>
            <a:off x="4109036" y="1002071"/>
            <a:ext cx="3391624" cy="12449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851159-38D3-C832-02DF-B311968F5417}"/>
              </a:ext>
            </a:extLst>
          </p:cNvPr>
          <p:cNvSpPr/>
          <p:nvPr/>
        </p:nvSpPr>
        <p:spPr>
          <a:xfrm>
            <a:off x="7821162" y="3702556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452247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B033A-A71F-11A0-46E6-42990BB4A824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11. </a:t>
            </a:r>
            <a:r>
              <a:rPr lang="ko-KR" altLang="en-US" sz="2400" b="1" dirty="0">
                <a:solidFill>
                  <a:srgbClr val="003057"/>
                </a:solidFill>
              </a:rPr>
              <a:t>차후 개발 내용</a:t>
            </a:r>
            <a:endParaRPr lang="en-US" altLang="ko-KR" sz="2400" b="1" dirty="0">
              <a:solidFill>
                <a:srgbClr val="003057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8E43FE-6C40-7BBE-9B26-45C9EDDD0C04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A9DBD02-57DF-019A-821F-6F2EA2A7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마감된 근로계약서 검색기능 추가</a:t>
            </a:r>
            <a:r>
              <a:rPr lang="en-US" altLang="ko-KR" dirty="0"/>
              <a:t>(</a:t>
            </a:r>
            <a:r>
              <a:rPr lang="ko-KR" altLang="en-US" dirty="0"/>
              <a:t>데이터 활용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Timer</a:t>
            </a:r>
            <a:r>
              <a:rPr lang="ko-KR" altLang="en-US" dirty="0"/>
              <a:t> 활용한 근로계약서 일정시간후 삭제 기능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Cookies</a:t>
            </a:r>
            <a:r>
              <a:rPr lang="ko-KR" altLang="en-US" dirty="0"/>
              <a:t> 활용한 공지사항 팝업 특정시간 동안 </a:t>
            </a:r>
            <a:r>
              <a:rPr lang="ko-KR" altLang="en-US" dirty="0" err="1"/>
              <a:t>띄우지않기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 파트타이머 근로계약서 작성시 이름검색기능을 추가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  기존 작성 정보 있으면 개인정보 불러오기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커뮤니케이션을 위한 답글 가능한 건의사항 게시판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7622" y="1391767"/>
            <a:ext cx="10179340" cy="759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Hotel LMS Manager System</a:t>
            </a:r>
          </a:p>
          <a:p>
            <a:pPr marL="0" indent="0">
              <a:buNone/>
            </a:pPr>
            <a:r>
              <a:rPr lang="ko-KR" altLang="en-US" sz="1500" dirty="0"/>
              <a:t>기존 실무에서 사용되는 </a:t>
            </a:r>
            <a:r>
              <a:rPr lang="en-US" altLang="ko-KR" sz="1700" dirty="0"/>
              <a:t>Hotel LMS Manager System </a:t>
            </a:r>
            <a:r>
              <a:rPr lang="ko-KR" altLang="en-US" sz="1700" dirty="0"/>
              <a:t>사이트를 참조하였다</a:t>
            </a:r>
            <a:r>
              <a:rPr lang="en-US" altLang="ko-KR" sz="1700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D27FBD-BFE5-2E92-F186-D75F78260EE2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116F3-E02A-857E-DA92-3C1025EB2F7B}"/>
              </a:ext>
            </a:extLst>
          </p:cNvPr>
          <p:cNvSpPr txBox="1"/>
          <p:nvPr/>
        </p:nvSpPr>
        <p:spPr>
          <a:xfrm>
            <a:off x="605403" y="244498"/>
            <a:ext cx="380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1. </a:t>
            </a:r>
            <a:r>
              <a:rPr lang="ko-KR" altLang="en-US" sz="2400" b="1" dirty="0">
                <a:solidFill>
                  <a:srgbClr val="003057"/>
                </a:solidFill>
              </a:rPr>
              <a:t>주제 및 목적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4E3AB5-2D1F-A0AD-2B59-4E00953E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465" y="2334462"/>
            <a:ext cx="4726497" cy="286135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D91182-2258-F1D9-638A-F72B2DE6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22" y="2334462"/>
            <a:ext cx="4726497" cy="286135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C992FD-0B71-C5B4-CE5F-2C9E0384562A}"/>
              </a:ext>
            </a:extLst>
          </p:cNvPr>
          <p:cNvSpPr txBox="1"/>
          <p:nvPr/>
        </p:nvSpPr>
        <p:spPr>
          <a:xfrm>
            <a:off x="897622" y="838899"/>
            <a:ext cx="286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057"/>
                </a:solidFill>
              </a:rPr>
              <a:t>참조 사이트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B7C575-7E92-6303-B38A-7768F4F9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8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 bwMode="auto">
          <a:xfrm>
            <a:off x="986011" y="97234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OS</a:t>
            </a:r>
          </a:p>
        </p:txBody>
      </p:sp>
      <p:sp>
        <p:nvSpPr>
          <p:cNvPr id="4" name="사각형: 둥근 모서리 3"/>
          <p:cNvSpPr/>
          <p:nvPr/>
        </p:nvSpPr>
        <p:spPr bwMode="auto">
          <a:xfrm>
            <a:off x="2804579" y="999287"/>
            <a:ext cx="8159751" cy="4318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996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Windows 10 Home</a:t>
            </a:r>
          </a:p>
        </p:txBody>
      </p:sp>
      <p:sp>
        <p:nvSpPr>
          <p:cNvPr id="6" name="사각형: 둥근 모서리 5"/>
          <p:cNvSpPr/>
          <p:nvPr/>
        </p:nvSpPr>
        <p:spPr bwMode="auto">
          <a:xfrm>
            <a:off x="978606" y="167863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WAS</a:t>
            </a:r>
          </a:p>
        </p:txBody>
      </p:sp>
      <p:sp>
        <p:nvSpPr>
          <p:cNvPr id="7" name="사각형: 둥근 모서리 6"/>
          <p:cNvSpPr/>
          <p:nvPr/>
        </p:nvSpPr>
        <p:spPr bwMode="auto">
          <a:xfrm>
            <a:off x="2804582" y="1701274"/>
            <a:ext cx="8159751" cy="4318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996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Apache Tomcat 9.0.31</a:t>
            </a:r>
          </a:p>
        </p:txBody>
      </p:sp>
      <p:sp>
        <p:nvSpPr>
          <p:cNvPr id="9" name="사각형: 둥근 모서리 8"/>
          <p:cNvSpPr/>
          <p:nvPr/>
        </p:nvSpPr>
        <p:spPr bwMode="auto">
          <a:xfrm>
            <a:off x="995539" y="238492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DBMS</a:t>
            </a:r>
          </a:p>
        </p:txBody>
      </p:sp>
      <p:sp>
        <p:nvSpPr>
          <p:cNvPr id="10" name="사각형: 둥근 모서리 9"/>
          <p:cNvSpPr/>
          <p:nvPr/>
        </p:nvSpPr>
        <p:spPr bwMode="auto">
          <a:xfrm>
            <a:off x="2804583" y="2403261"/>
            <a:ext cx="8159750" cy="4318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996" lvl="1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Oracle XE 11g</a:t>
            </a:r>
          </a:p>
        </p:txBody>
      </p:sp>
      <p:sp>
        <p:nvSpPr>
          <p:cNvPr id="12" name="사각형: 둥근 모서리 11"/>
          <p:cNvSpPr/>
          <p:nvPr/>
        </p:nvSpPr>
        <p:spPr bwMode="auto">
          <a:xfrm>
            <a:off x="995539" y="309121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Language</a:t>
            </a:r>
          </a:p>
        </p:txBody>
      </p:sp>
      <p:sp>
        <p:nvSpPr>
          <p:cNvPr id="13" name="사각형: 둥근 모서리 12"/>
          <p:cNvSpPr/>
          <p:nvPr/>
        </p:nvSpPr>
        <p:spPr bwMode="auto">
          <a:xfrm>
            <a:off x="2804582" y="3105248"/>
            <a:ext cx="8159749" cy="43338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994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Java Platform 8, JSP &amp; Servlet </a:t>
            </a:r>
          </a:p>
        </p:txBody>
      </p:sp>
      <p:sp>
        <p:nvSpPr>
          <p:cNvPr id="15" name="사각형: 둥근 모서리 14"/>
          <p:cNvSpPr/>
          <p:nvPr/>
        </p:nvSpPr>
        <p:spPr bwMode="auto">
          <a:xfrm>
            <a:off x="995539" y="450379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WEB</a:t>
            </a:r>
          </a:p>
        </p:txBody>
      </p:sp>
      <p:sp>
        <p:nvSpPr>
          <p:cNvPr id="16" name="사각형: 둥근 모서리 15"/>
          <p:cNvSpPr/>
          <p:nvPr/>
        </p:nvSpPr>
        <p:spPr bwMode="auto">
          <a:xfrm>
            <a:off x="2804582" y="4510810"/>
            <a:ext cx="8159749" cy="4318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994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HTML5, CSS/CSS3, JavaScript</a:t>
            </a:r>
          </a:p>
        </p:txBody>
      </p:sp>
      <p:sp>
        <p:nvSpPr>
          <p:cNvPr id="18" name="사각형: 둥근 모서리 17"/>
          <p:cNvSpPr/>
          <p:nvPr/>
        </p:nvSpPr>
        <p:spPr bwMode="auto">
          <a:xfrm>
            <a:off x="995539" y="379750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Model</a:t>
            </a:r>
          </a:p>
        </p:txBody>
      </p:sp>
      <p:sp>
        <p:nvSpPr>
          <p:cNvPr id="19" name="사각형: 둥근 모서리 18"/>
          <p:cNvSpPr/>
          <p:nvPr/>
        </p:nvSpPr>
        <p:spPr bwMode="auto">
          <a:xfrm>
            <a:off x="2804587" y="3808823"/>
            <a:ext cx="8159750" cy="4318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994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MVC model </a:t>
            </a:r>
            <a:r>
              <a:rPr lang="en-US" altLang="ko-KR" sz="1600">
                <a:solidFill>
                  <a:srgbClr val="3F3F48"/>
                </a:solidFill>
                <a:latin typeface="+mn-ea"/>
              </a:rPr>
              <a:t>(model 2)</a:t>
            </a:r>
            <a:endParaRPr lang="en-US" altLang="ko-KR" sz="16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21" name="사각형: 둥근 모서리 20"/>
          <p:cNvSpPr/>
          <p:nvPr/>
        </p:nvSpPr>
        <p:spPr bwMode="auto">
          <a:xfrm>
            <a:off x="2804582" y="5916375"/>
            <a:ext cx="8159749" cy="4688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994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JavaScript jquery-3.4.1,  jquery-ui-1.12.1, cos-26Dec2008</a:t>
            </a:r>
          </a:p>
        </p:txBody>
      </p:sp>
      <p:sp>
        <p:nvSpPr>
          <p:cNvPr id="22" name="사각형: 둥근 모서리 21"/>
          <p:cNvSpPr/>
          <p:nvPr/>
        </p:nvSpPr>
        <p:spPr bwMode="auto">
          <a:xfrm>
            <a:off x="995539" y="591637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Open</a:t>
            </a:r>
          </a:p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Source</a:t>
            </a:r>
          </a:p>
        </p:txBody>
      </p:sp>
      <p:sp>
        <p:nvSpPr>
          <p:cNvPr id="24" name="사각형: 둥근 모서리 23"/>
          <p:cNvSpPr/>
          <p:nvPr/>
        </p:nvSpPr>
        <p:spPr bwMode="auto">
          <a:xfrm>
            <a:off x="995539" y="521008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Tool</a:t>
            </a:r>
          </a:p>
        </p:txBody>
      </p:sp>
      <p:sp>
        <p:nvSpPr>
          <p:cNvPr id="25" name="사각형: 둥근 모서리 24"/>
          <p:cNvSpPr/>
          <p:nvPr/>
        </p:nvSpPr>
        <p:spPr bwMode="auto">
          <a:xfrm>
            <a:off x="2804581" y="5212797"/>
            <a:ext cx="8159749" cy="43338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994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Eclipse IDE for Enterprise Java Developers, </a:t>
            </a:r>
            <a:r>
              <a:rPr lang="en-US" altLang="ko-KR" sz="1600" dirty="0" err="1">
                <a:solidFill>
                  <a:srgbClr val="3F3F48"/>
                </a:solidFill>
                <a:latin typeface="+mn-ea"/>
              </a:rPr>
              <a:t>eXERD</a:t>
            </a: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 (E-R Modeling Tool)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32788C-E0D3-5C47-C092-177B98CDD098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91F18-F2A0-18BE-0361-4496BEE6A80D}"/>
              </a:ext>
            </a:extLst>
          </p:cNvPr>
          <p:cNvSpPr txBox="1"/>
          <p:nvPr/>
        </p:nvSpPr>
        <p:spPr>
          <a:xfrm>
            <a:off x="605403" y="193698"/>
            <a:ext cx="380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2. </a:t>
            </a:r>
            <a:r>
              <a:rPr lang="ko-KR" altLang="en-US" sz="2400" b="1" dirty="0">
                <a:solidFill>
                  <a:srgbClr val="003057"/>
                </a:solidFill>
              </a:rPr>
              <a:t>개발 환경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17CE50-841A-B104-E567-65EC46C8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58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75AE4F21-7F5A-6A06-1AB1-0B71FD46B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7" y="529351"/>
            <a:ext cx="11137084" cy="597401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62536C-1BDD-F7F7-8D25-E5445C9F4AA8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7D44FE-A298-6224-8D40-E8FEE7B3FCB9}"/>
              </a:ext>
            </a:extLst>
          </p:cNvPr>
          <p:cNvSpPr txBox="1"/>
          <p:nvPr/>
        </p:nvSpPr>
        <p:spPr>
          <a:xfrm>
            <a:off x="605403" y="193698"/>
            <a:ext cx="380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3. </a:t>
            </a:r>
            <a:r>
              <a:rPr lang="ko-KR" altLang="en-US" sz="2400" b="1" dirty="0">
                <a:solidFill>
                  <a:srgbClr val="003057"/>
                </a:solidFill>
              </a:rPr>
              <a:t>작업분할구조도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CA4C2B-FFEE-CEC3-9C11-AFCAD950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22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34CA83-2E8C-5C02-92BA-7806CF3248CF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866780-320E-B60F-BB7A-46C728DE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76" y="724529"/>
            <a:ext cx="6715109" cy="5918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F0F59F-26BE-8E05-BCE5-26FF871D95F6}"/>
              </a:ext>
            </a:extLst>
          </p:cNvPr>
          <p:cNvSpPr txBox="1"/>
          <p:nvPr/>
        </p:nvSpPr>
        <p:spPr>
          <a:xfrm>
            <a:off x="605403" y="193698"/>
            <a:ext cx="528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4. Gantt Chart</a:t>
            </a:r>
            <a:r>
              <a:rPr lang="ko-KR" altLang="en-US" sz="2400" b="1" dirty="0">
                <a:solidFill>
                  <a:srgbClr val="003057"/>
                </a:solidFill>
              </a:rPr>
              <a:t>를 이용한 일정관리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7C376F-BDCB-2050-4CC5-622F47BE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04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1371" y="861966"/>
            <a:ext cx="275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1)</a:t>
            </a:r>
            <a:r>
              <a:rPr lang="ko-KR" altLang="en-US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 파트타이머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097" y="1555036"/>
            <a:ext cx="11296437" cy="5166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최초 </a:t>
            </a:r>
            <a:r>
              <a:rPr lang="ko-KR" altLang="en-US" dirty="0" err="1"/>
              <a:t>로그인시</a:t>
            </a:r>
            <a:r>
              <a:rPr lang="ko-KR" altLang="en-US" dirty="0"/>
              <a:t> 다른 정보들은 볼 수 없고 근로계약서 작성 후 다른 기능을 이용 할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근로계약서 작성시 이름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입금계좌</a:t>
            </a:r>
            <a:r>
              <a:rPr lang="en-US" altLang="ko-KR" dirty="0"/>
              <a:t>, </a:t>
            </a:r>
            <a:r>
              <a:rPr lang="ko-KR" altLang="en-US" dirty="0"/>
              <a:t>은행명은 필수 입력사항이다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공지사항</a:t>
            </a:r>
            <a:r>
              <a:rPr lang="en-US" altLang="ko-KR" dirty="0"/>
              <a:t>, </a:t>
            </a:r>
            <a:r>
              <a:rPr lang="ko-KR" altLang="en-US" dirty="0"/>
              <a:t>행사 게시판은 읽기만 가능하다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근로계약서 작성 후 수정 가능하며 매니저 관리자의 근로계약서 관리리스트에 표시된다</a:t>
            </a:r>
            <a:r>
              <a:rPr lang="en-US" altLang="ko-KR" dirty="0"/>
              <a:t>,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초기에 나의 행사보기에는 할당된 행사가 없으며 매니저 관리자에서 해당 파트타이머에게 행사 등록 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 해당 파트타이머에게 등록된 행사의 세부내용이 나타난다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해당 파트타이머의 근로계약서가 마감된 후에는 근로계약서 정보가 따로 저장된 후 특정 시간 후에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기존 근로계약서 및 </a:t>
            </a:r>
            <a:r>
              <a:rPr lang="en-US" altLang="ko-KR" dirty="0"/>
              <a:t>ID</a:t>
            </a:r>
            <a:r>
              <a:rPr lang="ko-KR" altLang="en-US" dirty="0"/>
              <a:t> 정보는 삭제된다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파트타이머가 본인의 근로계약서를 수정하고 </a:t>
            </a:r>
            <a:r>
              <a:rPr lang="ko-KR" altLang="en-US" dirty="0" err="1"/>
              <a:t>있을때에는</a:t>
            </a:r>
            <a:r>
              <a:rPr lang="ko-KR" altLang="en-US" dirty="0"/>
              <a:t> 매니저 관리자가 마감처리를 할 수 없다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6D4856-1111-6761-C0AE-AC27391D0F95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FB6AC-70D7-9AB2-FEEB-71EB0B6FA6DF}"/>
              </a:ext>
            </a:extLst>
          </p:cNvPr>
          <p:cNvSpPr txBox="1"/>
          <p:nvPr/>
        </p:nvSpPr>
        <p:spPr>
          <a:xfrm>
            <a:off x="605403" y="193698"/>
            <a:ext cx="528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5. </a:t>
            </a:r>
            <a:r>
              <a:rPr lang="ko-KR" altLang="en-US" sz="2400" b="1" dirty="0">
                <a:solidFill>
                  <a:srgbClr val="003057"/>
                </a:solidFill>
              </a:rPr>
              <a:t>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158333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1430" y="1456344"/>
            <a:ext cx="114304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공지사항 게시판에서 게시글 읽기</a:t>
            </a:r>
            <a:r>
              <a:rPr lang="en-US" altLang="ko-KR" dirty="0"/>
              <a:t>, </a:t>
            </a:r>
            <a:r>
              <a:rPr lang="ko-KR" altLang="en-US" dirty="0"/>
              <a:t>수정 및 삭제가 가능하다</a:t>
            </a:r>
            <a:r>
              <a:rPr lang="en-US" altLang="ko-KR" dirty="0"/>
              <a:t>. 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행사 게시판에서 게시글 읽기</a:t>
            </a:r>
            <a:r>
              <a:rPr lang="en-US" altLang="ko-KR" dirty="0"/>
              <a:t>, </a:t>
            </a:r>
            <a:r>
              <a:rPr lang="ko-KR" altLang="en-US" dirty="0"/>
              <a:t>수정 및 삭제가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파트타이머 관리에서는 근로계약서를 작성한 파트타이머의 근로계약서만 나타난다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파트타이머 관리의 근로계약서 리스트는 오늘날짜로 작성된 근로계약서만 나타나며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마감 및 당일 작성되지 않은 근로계약서는 지난 근로계약서 리스트에서 나타난다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근로계약서 상세보기가 가능하고 급여 정보</a:t>
            </a:r>
            <a:r>
              <a:rPr lang="en-US" altLang="ko-KR" dirty="0"/>
              <a:t>, </a:t>
            </a:r>
            <a:r>
              <a:rPr lang="ko-KR" altLang="en-US" dirty="0"/>
              <a:t>행사 입력은 수정 가능하다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 해당근로계약서가 수정 중이면 상세보기 및 수정이 불가능하다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52FBBA-4120-01F6-B072-D5CDEACD1D0C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43CAC-C184-C062-E9CD-FC90A0AE0362}"/>
              </a:ext>
            </a:extLst>
          </p:cNvPr>
          <p:cNvSpPr txBox="1"/>
          <p:nvPr/>
        </p:nvSpPr>
        <p:spPr>
          <a:xfrm>
            <a:off x="590763" y="206033"/>
            <a:ext cx="297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5. </a:t>
            </a:r>
            <a:r>
              <a:rPr lang="ko-KR" altLang="en-US" sz="2400" b="1" dirty="0">
                <a:solidFill>
                  <a:srgbClr val="003057"/>
                </a:solidFill>
              </a:rPr>
              <a:t>요구사항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169F-D32E-798F-4056-8D324F8A1ACB}"/>
              </a:ext>
            </a:extLst>
          </p:cNvPr>
          <p:cNvSpPr txBox="1"/>
          <p:nvPr/>
        </p:nvSpPr>
        <p:spPr>
          <a:xfrm>
            <a:off x="541371" y="861966"/>
            <a:ext cx="275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2)</a:t>
            </a:r>
            <a:r>
              <a:rPr lang="ko-KR" altLang="en-US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 매니저 관리자</a:t>
            </a:r>
          </a:p>
        </p:txBody>
      </p:sp>
    </p:spTree>
    <p:extLst>
      <p:ext uri="{BB962C8B-B14F-4D97-AF65-F5344CB8AC3E}">
        <p14:creationId xmlns:p14="http://schemas.microsoft.com/office/powerpoint/2010/main" val="39790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1535</Words>
  <Application>Microsoft Office PowerPoint</Application>
  <PresentationFormat>와이드스크린</PresentationFormat>
  <Paragraphs>417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가는안상수체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qer2735@gmail.com</cp:lastModifiedBy>
  <cp:revision>73</cp:revision>
  <dcterms:created xsi:type="dcterms:W3CDTF">2022-06-24T01:49:59Z</dcterms:created>
  <dcterms:modified xsi:type="dcterms:W3CDTF">2022-07-10T17:09:23Z</dcterms:modified>
</cp:coreProperties>
</file>