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57" r:id="rId3"/>
    <p:sldId id="277" r:id="rId4"/>
    <p:sldId id="260" r:id="rId5"/>
    <p:sldId id="259" r:id="rId6"/>
    <p:sldId id="262" r:id="rId7"/>
    <p:sldId id="265" r:id="rId8"/>
    <p:sldId id="266" r:id="rId9"/>
    <p:sldId id="267" r:id="rId10"/>
    <p:sldId id="278" r:id="rId11"/>
    <p:sldId id="270" r:id="rId12"/>
    <p:sldId id="271" r:id="rId13"/>
    <p:sldId id="273" r:id="rId14"/>
    <p:sldId id="274" r:id="rId15"/>
    <p:sldId id="275" r:id="rId16"/>
    <p:sldId id="325" r:id="rId17"/>
    <p:sldId id="342" r:id="rId18"/>
    <p:sldId id="343" r:id="rId19"/>
    <p:sldId id="352" r:id="rId20"/>
    <p:sldId id="353" r:id="rId21"/>
    <p:sldId id="356" r:id="rId22"/>
    <p:sldId id="355" r:id="rId23"/>
    <p:sldId id="357" r:id="rId24"/>
    <p:sldId id="347" r:id="rId25"/>
    <p:sldId id="349" r:id="rId26"/>
    <p:sldId id="350" r:id="rId27"/>
    <p:sldId id="351" r:id="rId28"/>
    <p:sldId id="359" r:id="rId29"/>
    <p:sldId id="358" r:id="rId30"/>
    <p:sldId id="360" r:id="rId31"/>
    <p:sldId id="362" r:id="rId32"/>
    <p:sldId id="34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17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>
        <p:scale>
          <a:sx n="80" d="100"/>
          <a:sy n="80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D7890-823C-4339-A65C-4B4EDE4555A9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87AC4-2B96-4D91-ADD5-7909C3B4F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23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6FBE-283E-4F89-9A33-B62FDAAD47D8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86AC-A3AF-4A6A-A7CA-DCF7D91DA80B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E704-FAAB-44D8-BB0A-6C628CF3659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C0A0-512C-47DF-94A3-99ABD4C90040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59D6-C61C-49BF-B075-A04E6D796B47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1C1A-F175-46E2-979A-DC211CCC3B32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4A60-694F-450A-95F2-38FF51379744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B734-E495-43F9-8451-DB55CF58410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091-503E-4740-A585-C7D03FF1995F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5B0-6CCC-44AF-933B-1D1FB2300695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43B0-9A3D-4B8B-AFB2-074C98CF7126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CCAB-E574-41FE-BF3E-F9FB536CCF32}" type="datetime1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0478" y="1940879"/>
            <a:ext cx="9319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Hotel </a:t>
            </a:r>
            <a:r>
              <a:rPr lang="en-US" altLang="ko-KR" sz="4000" b="1" i="0" dirty="0" err="1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Parttimer</a:t>
            </a:r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Management System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665386" y="1645589"/>
            <a:ext cx="5007557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0633" y="3061582"/>
            <a:ext cx="4983590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4918" y="4763360"/>
            <a:ext cx="529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20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5442" y="5176178"/>
            <a:ext cx="867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정보처리산업기사 과정평가형 자바 개발자 양성과정 박동규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619BC-6273-F443-A955-58AF6A05DB1E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9334C3-3F01-42B0-BF2D-3B1B449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부서관리자는 매니저 급 관리자를 등록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등록 시 최초 비밀번호는 사번으로 생성된다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 관리자 역시 매니저 관리자의 모든 권한을 갖고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서식에서는 근로계약서의 서식을 수정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3)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부서 관리자</a:t>
            </a:r>
          </a:p>
        </p:txBody>
      </p:sp>
    </p:spTree>
    <p:extLst>
      <p:ext uri="{BB962C8B-B14F-4D97-AF65-F5344CB8AC3E}">
        <p14:creationId xmlns:p14="http://schemas.microsoft.com/office/powerpoint/2010/main" val="16734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2058C-AFC7-DE1D-21EB-7E443A0BBF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5840D-96A9-0311-9602-B5164585AF5A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6. </a:t>
            </a:r>
            <a:r>
              <a:rPr lang="ko-KR" altLang="en-US" sz="2400" b="1" dirty="0" err="1">
                <a:solidFill>
                  <a:srgbClr val="003057"/>
                </a:solidFill>
              </a:rPr>
              <a:t>유스케이스</a:t>
            </a:r>
            <a:r>
              <a:rPr lang="ko-KR" altLang="en-US" sz="2400" b="1" dirty="0">
                <a:solidFill>
                  <a:srgbClr val="003057"/>
                </a:solidFill>
              </a:rPr>
              <a:t>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en-US" altLang="ko-KR" sz="1600" b="1" dirty="0" err="1">
                <a:solidFill>
                  <a:srgbClr val="003057"/>
                </a:solidFill>
              </a:rPr>
              <a:t>usecase</a:t>
            </a:r>
            <a:r>
              <a:rPr lang="en-US" altLang="ko-KR" sz="1600" b="1" dirty="0">
                <a:solidFill>
                  <a:srgbClr val="003057"/>
                </a:solidFill>
              </a:rPr>
              <a:t> diagram)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C70743-3ED1-B45F-54BB-F203E8DE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78" y="953797"/>
            <a:ext cx="9839422" cy="53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2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57297" y="632705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7381" y="972246"/>
            <a:ext cx="1153077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67" b="1" dirty="0"/>
              <a:t>파트타이머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7075" y="970126"/>
            <a:ext cx="1289006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2698" y="974366"/>
            <a:ext cx="121080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근로계약서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56866" y="978606"/>
            <a:ext cx="1287811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공지사항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79697" y="980728"/>
            <a:ext cx="1287810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행사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1277" y="976486"/>
            <a:ext cx="128781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나의 </a:t>
            </a:r>
            <a:endParaRPr lang="en-US" altLang="ko-KR" sz="1333" b="1" dirty="0"/>
          </a:p>
          <a:p>
            <a:pPr algn="ctr"/>
            <a:r>
              <a:rPr lang="ko-KR" altLang="en-US" sz="1333" b="1" dirty="0" err="1"/>
              <a:t>행사보기</a:t>
            </a:r>
            <a:endParaRPr lang="ko-KR" altLang="en-US" sz="1333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933057" y="148622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58679" y="150878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743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84301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709923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635547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1140328" y="2104204"/>
            <a:ext cx="1514806" cy="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5413" y="2052104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H="1">
            <a:off x="1226063" y="2208507"/>
            <a:ext cx="13716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653793" y="2041502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45221" y="176797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07660" y="2264254"/>
            <a:ext cx="1905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정보확인 승인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3104317" y="2784659"/>
            <a:ext cx="14578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742572" y="2727671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1" name="직선 화살표 연결선 50"/>
          <p:cNvCxnSpPr>
            <a:cxnSpLocks/>
          </p:cNvCxnSpPr>
          <p:nvPr/>
        </p:nvCxnSpPr>
        <p:spPr>
          <a:xfrm flipH="1" flipV="1">
            <a:off x="3137865" y="2858087"/>
            <a:ext cx="1472667" cy="17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80568" y="270991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037418" y="2453906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근로계약서 등록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89812" y="2939510"/>
            <a:ext cx="208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근로계약서 확인 및 등록</a:t>
            </a:r>
          </a:p>
        </p:txBody>
      </p:sp>
      <p:cxnSp>
        <p:nvCxnSpPr>
          <p:cNvPr id="57" name="직선 화살표 연결선 56"/>
          <p:cNvCxnSpPr>
            <a:cxnSpLocks/>
          </p:cNvCxnSpPr>
          <p:nvPr/>
        </p:nvCxnSpPr>
        <p:spPr>
          <a:xfrm flipV="1">
            <a:off x="4790741" y="3419040"/>
            <a:ext cx="1754341" cy="9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610532" y="3391813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5031367" y="3525734"/>
            <a:ext cx="16084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71326" y="3370774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803836" y="4514373"/>
            <a:ext cx="36565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602837" y="445180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955493" y="4615857"/>
            <a:ext cx="365650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507186" y="4456327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29888" y="4273062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공지사항 게시판 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09528" y="4851994"/>
            <a:ext cx="2439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 </a:t>
            </a:r>
            <a:endParaRPr lang="ko-KR" altLang="en-US" sz="1333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983912" y="5492337"/>
            <a:ext cx="541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604219" y="542853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975769" y="5593821"/>
            <a:ext cx="541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0443525" y="5428538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210135" y="5149448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11. </a:t>
            </a:r>
            <a:r>
              <a:rPr lang="ko-KR" altLang="en-US" sz="1200" dirty="0" err="1"/>
              <a:t>행사정보</a:t>
            </a:r>
            <a:r>
              <a:rPr lang="ko-KR" altLang="en-US" sz="1200" dirty="0"/>
              <a:t> 게시판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190679" y="5643524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행사 정보 게시판 글 상세보기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62166" y="3115205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나의 행사보기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10587" y="3637159"/>
            <a:ext cx="2011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6. </a:t>
            </a:r>
            <a:r>
              <a:rPr lang="ko-KR" altLang="en-US" sz="1100" dirty="0"/>
              <a:t>관리자 행사 입력 확인 및</a:t>
            </a:r>
            <a:endParaRPr lang="en-US" altLang="ko-KR" sz="1100" dirty="0"/>
          </a:p>
          <a:p>
            <a:r>
              <a:rPr lang="ko-KR" altLang="en-US" sz="1100" dirty="0"/>
              <a:t>   행사 세부사항 조회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334008" y="4604759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 공지사항 글 상세보기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66DC24-4EF2-E8F3-E9B1-B3B5783C3399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7A8C4-4D7B-FAD4-3BDA-9BCB3E7F42BE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파트타이머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38874" y="6335559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062802" y="2273250"/>
            <a:ext cx="17006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33117" y="1057284"/>
            <a:ext cx="1598379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매니저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81874" y="1057284"/>
            <a:ext cx="1588751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34772" y="1057284"/>
            <a:ext cx="1591795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파트타이머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근로계약서</a:t>
            </a:r>
            <a:endParaRPr lang="en-US" altLang="ko-KR" sz="1333" b="1" dirty="0"/>
          </a:p>
        </p:txBody>
      </p:sp>
      <p:sp>
        <p:nvSpPr>
          <p:cNvPr id="8" name="직사각형 7"/>
          <p:cNvSpPr/>
          <p:nvPr/>
        </p:nvSpPr>
        <p:spPr>
          <a:xfrm>
            <a:off x="5221003" y="1057284"/>
            <a:ext cx="1588752" cy="50322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공지사항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 flipH="1">
            <a:off x="3985446" y="1593523"/>
            <a:ext cx="5236" cy="466735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10130669" y="1570510"/>
            <a:ext cx="0" cy="4590593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6118314" y="1578854"/>
            <a:ext cx="0" cy="4649009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1932306" y="1570509"/>
            <a:ext cx="0" cy="4690364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06954" y="2088599"/>
            <a:ext cx="358143" cy="266688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65659" y="2203062"/>
            <a:ext cx="17006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73995" y="2088599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51120" y="189274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220561" y="2935464"/>
            <a:ext cx="1687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56443" y="233253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관리자승인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194661" y="3036782"/>
            <a:ext cx="168792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11141" y="2867039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37980" y="2586636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공지사항 작성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조회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5748" y="3107483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공지사항 목록 확인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4342904" y="3804637"/>
            <a:ext cx="35345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H="1">
            <a:off x="4317004" y="3905955"/>
            <a:ext cx="35345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902906" y="3762848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33086" y="3530115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행사 작성</a:t>
            </a:r>
            <a:r>
              <a:rPr lang="en-US" altLang="ko-KR" sz="1200" dirty="0"/>
              <a:t> / </a:t>
            </a:r>
            <a:r>
              <a:rPr lang="ko-KR" altLang="en-US" sz="1200" dirty="0"/>
              <a:t>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조회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50166" y="3961600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행사 게시판 목록 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316947" y="5705334"/>
            <a:ext cx="5606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4291051" y="5806651"/>
            <a:ext cx="56061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961274" y="5642425"/>
            <a:ext cx="384043" cy="21567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568643" y="5381982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파트타이머 근로계약서 시급입력 </a:t>
            </a:r>
            <a:r>
              <a:rPr lang="en-US" altLang="ko-KR" sz="1200" dirty="0"/>
              <a:t>/ </a:t>
            </a:r>
            <a:r>
              <a:rPr lang="ko-KR" altLang="en-US" sz="1200" dirty="0"/>
              <a:t>마감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8643" y="5797732"/>
            <a:ext cx="2507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10. </a:t>
            </a:r>
            <a:r>
              <a:rPr lang="ko-KR" altLang="en-US" sz="1200" dirty="0"/>
              <a:t>파트타이머 근로계약서 확인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771697" y="2887509"/>
            <a:ext cx="384036" cy="20061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3774481" y="3764552"/>
            <a:ext cx="425780" cy="212262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5" name="직사각형 64"/>
          <p:cNvSpPr/>
          <p:nvPr/>
        </p:nvSpPr>
        <p:spPr>
          <a:xfrm>
            <a:off x="3788592" y="5685920"/>
            <a:ext cx="476871" cy="212260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0" name="직사각형 69"/>
          <p:cNvSpPr/>
          <p:nvPr/>
        </p:nvSpPr>
        <p:spPr>
          <a:xfrm>
            <a:off x="7260133" y="1057284"/>
            <a:ext cx="1588752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 사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 </a:t>
            </a:r>
            <a:endParaRPr lang="en-US" altLang="ko-KR" sz="1333" b="1" dirty="0"/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8118077" y="1570509"/>
            <a:ext cx="0" cy="4500525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305287" y="4746539"/>
            <a:ext cx="5593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4279391" y="4826760"/>
            <a:ext cx="559339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51601" y="4494525"/>
            <a:ext cx="267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파트타이머 근로계약서 행사 입력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55114" y="4839726"/>
            <a:ext cx="231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8. </a:t>
            </a:r>
            <a:r>
              <a:rPr lang="ko-KR" altLang="en-US" sz="1200" dirty="0"/>
              <a:t>파트타이머 근로계약서 확인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771696" y="4674720"/>
            <a:ext cx="448863" cy="195479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2" name="직사각형 81"/>
          <p:cNvSpPr/>
          <p:nvPr/>
        </p:nvSpPr>
        <p:spPr>
          <a:xfrm>
            <a:off x="9961327" y="4654175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736D68-373A-76AF-BD0E-9DBA33046DA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713246-D2EF-6A80-4C79-90FA8FA43F0E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매니저 관리자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4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520281" y="6324929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175552" y="2494028"/>
            <a:ext cx="154609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99456" y="1183148"/>
            <a:ext cx="1396283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부서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78313" y="1183148"/>
            <a:ext cx="1396282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57169" y="1183148"/>
            <a:ext cx="1396281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매니저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관리자 등록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36024" y="1183148"/>
            <a:ext cx="1440159" cy="50405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근로계약서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서식 수정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018248" y="1687204"/>
            <a:ext cx="17651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6096000" y="1687204"/>
            <a:ext cx="0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8209369" y="1687204"/>
            <a:ext cx="0" cy="447792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1907860" y="1729720"/>
            <a:ext cx="0" cy="443541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48519" y="2318781"/>
            <a:ext cx="358143" cy="267126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178409" y="2423722"/>
            <a:ext cx="15460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01454" y="2318781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22385" y="212117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74804" y="3612520"/>
            <a:ext cx="3654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46059" y="2551915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관리자승인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148905" y="3714004"/>
            <a:ext cx="36543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03978" y="3524559"/>
            <a:ext cx="384043" cy="216024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834273" y="3365539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매니저 관리자 등록</a:t>
            </a:r>
            <a:r>
              <a:rPr lang="en-US" altLang="ko-KR" sz="1200" dirty="0"/>
              <a:t> / </a:t>
            </a:r>
            <a:r>
              <a:rPr lang="ko-KR" altLang="en-US" sz="1200" dirty="0"/>
              <a:t>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18374" y="3740583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매니저 관리자 목록 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202070" y="5021546"/>
            <a:ext cx="56924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176171" y="5123030"/>
            <a:ext cx="569242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017347" y="4936296"/>
            <a:ext cx="384043" cy="267128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214537" y="4734283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근로 계약서 서식 수정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1068" y="5092834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근로계약서 서식 수정 확인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52795" y="3514467"/>
            <a:ext cx="358143" cy="267127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1744215" y="4936297"/>
            <a:ext cx="358143" cy="267127"/>
          </a:xfrm>
          <a:prstGeom prst="rect">
            <a:avLst/>
          </a:prstGeom>
          <a:solidFill>
            <a:srgbClr val="003057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E506E7-2E70-9D9A-8ADE-BB02498FA674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5925B9-5D02-9EAF-0E45-072612085A37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7. </a:t>
            </a:r>
            <a:r>
              <a:rPr lang="ko-KR" altLang="en-US" sz="2400" b="1" dirty="0">
                <a:solidFill>
                  <a:srgbClr val="003057"/>
                </a:solidFill>
              </a:rPr>
              <a:t>순차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ko-KR" altLang="en-US" sz="1600" b="1" dirty="0">
                <a:solidFill>
                  <a:srgbClr val="003057"/>
                </a:solidFill>
              </a:rPr>
              <a:t>부서 관리자</a:t>
            </a:r>
            <a:r>
              <a:rPr lang="en-US" altLang="ko-KR" sz="1600" b="1" dirty="0">
                <a:solidFill>
                  <a:srgbClr val="003057"/>
                </a:solidFill>
              </a:rPr>
              <a:t>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6F784-6356-1C18-743B-8BF830A7E8BB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A3D0E-8C62-0DB8-3792-FE130ACF2F79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8. </a:t>
            </a:r>
            <a:r>
              <a:rPr lang="ko-KR" altLang="en-US" sz="2400" b="1" dirty="0">
                <a:solidFill>
                  <a:srgbClr val="003057"/>
                </a:solidFill>
              </a:rPr>
              <a:t>기능정의서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7EC8F-4553-6EFC-1B3D-076BC43A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0883"/>
            <a:ext cx="10524080" cy="55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2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21DF2-BE91-6E28-8278-889F3F5B4A57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3E88B-2C6D-29EA-0FB5-9FC2D53F4DB9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9. DB </a:t>
            </a:r>
            <a:r>
              <a:rPr lang="ko-KR" altLang="en-US" sz="2400" b="1" dirty="0">
                <a:solidFill>
                  <a:srgbClr val="003057"/>
                </a:solidFill>
              </a:rPr>
              <a:t>설계 </a:t>
            </a:r>
            <a:r>
              <a:rPr lang="en-US" altLang="ko-KR" sz="2400" b="1" dirty="0">
                <a:solidFill>
                  <a:srgbClr val="003057"/>
                </a:solidFill>
              </a:rPr>
              <a:t>(ERD)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C7D749-5A7C-20A4-6302-848E796B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6" y="711646"/>
            <a:ext cx="10826868" cy="56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DF78F-B8A2-8DDF-78CE-62C4EB0B06BF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9. Project Source Explorer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C9E3-5CD0-B4AB-F78B-EDE34F9BB089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FF696C-679A-E108-D029-CC44A2CB4F6F}"/>
              </a:ext>
            </a:extLst>
          </p:cNvPr>
          <p:cNvGrpSpPr/>
          <p:nvPr/>
        </p:nvGrpSpPr>
        <p:grpSpPr>
          <a:xfrm>
            <a:off x="919236" y="891330"/>
            <a:ext cx="10097561" cy="5456142"/>
            <a:chOff x="919236" y="891330"/>
            <a:chExt cx="10097561" cy="54561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921948-616A-A6DF-160E-B80DE2369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236" y="891330"/>
              <a:ext cx="2545080" cy="54561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4414D9-8320-28ED-5819-0E59ED0B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994" y="891330"/>
              <a:ext cx="2368845" cy="545614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C24B6F-1343-A9D9-D13B-CAE8291BB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838" y="891330"/>
              <a:ext cx="2743199" cy="54561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E9B93BA-79CE-B8FD-4728-B95FFB83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597" y="891330"/>
              <a:ext cx="2743200" cy="5456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1069024"/>
            <a:ext cx="4132449" cy="37979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로그인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9640F-B150-E85F-0353-2E63E24C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6" y="1005221"/>
            <a:ext cx="7157164" cy="30647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B664A-9F99-4642-A797-876E7DBA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8" y="3746204"/>
            <a:ext cx="7312547" cy="3064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274027" y="280244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로그인 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E3E6D3-A5FE-4371-26F5-A4EEAB83646A}"/>
              </a:ext>
            </a:extLst>
          </p:cNvPr>
          <p:cNvSpPr/>
          <p:nvPr/>
        </p:nvSpPr>
        <p:spPr>
          <a:xfrm>
            <a:off x="2265220" y="4654118"/>
            <a:ext cx="3318834" cy="15158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B20A4A9-CD8F-420B-822E-A4B544028FAA}"/>
              </a:ext>
            </a:extLst>
          </p:cNvPr>
          <p:cNvSpPr/>
          <p:nvPr/>
        </p:nvSpPr>
        <p:spPr>
          <a:xfrm>
            <a:off x="1827385" y="444128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885724" y="275569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FE5CA-14E4-CF08-05F4-5B4613B9B10D}"/>
              </a:ext>
            </a:extLst>
          </p:cNvPr>
          <p:cNvSpPr txBox="1"/>
          <p:nvPr/>
        </p:nvSpPr>
        <p:spPr>
          <a:xfrm>
            <a:off x="7776041" y="1330548"/>
            <a:ext cx="398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로그인 페이지를 관리자와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파트타이머의 </a:t>
            </a:r>
            <a:r>
              <a:rPr lang="en-US" altLang="ko-KR" dirty="0" err="1"/>
              <a:t>url</a:t>
            </a:r>
            <a:r>
              <a:rPr lang="ko-KR" altLang="en-US" dirty="0"/>
              <a:t>주소를 구분하였다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257601" y="348565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로그인 페이지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885763" y="344060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초기화면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65428" y="1105925"/>
            <a:ext cx="3257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</a:t>
            </a:r>
            <a:r>
              <a:rPr lang="ko-KR" altLang="en-US" dirty="0" err="1"/>
              <a:t>로그인시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로그인시</a:t>
            </a:r>
            <a:r>
              <a:rPr lang="ko-KR" altLang="en-US" dirty="0"/>
              <a:t> 근로계약서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페이지 강제 이동 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887469"/>
            <a:ext cx="3772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작성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최초 작성시에는 헤더 </a:t>
            </a:r>
            <a:endParaRPr lang="en-US" altLang="ko-KR" dirty="0"/>
          </a:p>
          <a:p>
            <a:r>
              <a:rPr lang="ko-KR" altLang="en-US" dirty="0"/>
              <a:t>    메뉴 비 활성화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입력폼</a:t>
            </a:r>
            <a:r>
              <a:rPr lang="ko-KR" altLang="en-US" dirty="0"/>
              <a:t> 항목 정규표현식으로</a:t>
            </a:r>
            <a:endParaRPr lang="en-US" altLang="ko-KR" dirty="0"/>
          </a:p>
          <a:p>
            <a:r>
              <a:rPr lang="ko-KR" altLang="en-US" dirty="0"/>
              <a:t>    특수 문자 및 요구사항 외 문자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입력 제한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76626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5" y="784621"/>
            <a:ext cx="2971458" cy="1017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6A498-2CB8-0D75-33BD-8D86B18D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" y="830517"/>
            <a:ext cx="2735012" cy="9051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B2726F-6EA6-4956-B751-0AE0618F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6" y="1853372"/>
            <a:ext cx="6566244" cy="439071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569645" y="1850994"/>
            <a:ext cx="6986248" cy="46030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5519728" y="1802167"/>
            <a:ext cx="1782688" cy="26633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B062C2-89E9-4569-D5BF-BF06E9AB79FD}"/>
              </a:ext>
            </a:extLst>
          </p:cNvPr>
          <p:cNvSpPr/>
          <p:nvPr/>
        </p:nvSpPr>
        <p:spPr>
          <a:xfrm>
            <a:off x="317769" y="178156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12A6B3-48D4-7E55-3265-33D4B9FEE37E}"/>
              </a:ext>
            </a:extLst>
          </p:cNvPr>
          <p:cNvSpPr/>
          <p:nvPr/>
        </p:nvSpPr>
        <p:spPr>
          <a:xfrm>
            <a:off x="2930119" y="4958305"/>
            <a:ext cx="2032499" cy="116255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56345" y="763398"/>
            <a:ext cx="7516032" cy="580924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latin typeface="+mn-ea"/>
              </a:rPr>
              <a:t>계획</a:t>
            </a:r>
            <a:endParaRPr lang="en-US" altLang="ko-KR" sz="13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1.  </a:t>
            </a:r>
            <a:r>
              <a:rPr lang="ko-KR" altLang="en-US" sz="1200" b="1" dirty="0">
                <a:latin typeface="+mn-ea"/>
              </a:rPr>
              <a:t>주제 및 목적</a:t>
            </a:r>
            <a:endParaRPr lang="en-US" altLang="ko-KR" sz="12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2.  </a:t>
            </a:r>
            <a:r>
              <a:rPr lang="ko-KR" altLang="en-US" sz="1200" b="1" dirty="0">
                <a:latin typeface="+mn-ea"/>
              </a:rPr>
              <a:t>개발환경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개발리소스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3.  </a:t>
            </a:r>
            <a:r>
              <a:rPr lang="ko-KR" altLang="en-US" sz="1200" b="1" dirty="0">
                <a:latin typeface="+mn-ea"/>
              </a:rPr>
              <a:t>작업분할 구조도 </a:t>
            </a:r>
            <a:r>
              <a:rPr lang="en-US" altLang="ko-KR" sz="1200" b="1" dirty="0">
                <a:latin typeface="+mn-ea"/>
              </a:rPr>
              <a:t>(WBS)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4.  </a:t>
            </a:r>
            <a:r>
              <a:rPr lang="ko-KR" altLang="en-US" sz="1200" b="1" dirty="0">
                <a:latin typeface="+mn-ea"/>
              </a:rPr>
              <a:t>작업일정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분석 및 설계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5.  </a:t>
            </a:r>
            <a:r>
              <a:rPr lang="ko-KR" altLang="en-US" sz="1200" b="1" dirty="0">
                <a:latin typeface="+mn-ea"/>
              </a:rPr>
              <a:t>요구사항 분석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6.  </a:t>
            </a:r>
            <a:r>
              <a:rPr lang="ko-KR" altLang="en-US" sz="1200" b="1" dirty="0" err="1">
                <a:latin typeface="+mn-ea"/>
              </a:rPr>
              <a:t>유스케이스</a:t>
            </a:r>
            <a:r>
              <a:rPr lang="ko-KR" altLang="en-US" sz="1200" b="1" dirty="0">
                <a:latin typeface="+mn-ea"/>
              </a:rPr>
              <a:t> 다이어그램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Usecase</a:t>
            </a:r>
            <a:r>
              <a:rPr lang="en-US" altLang="ko-KR" sz="1200" b="1" dirty="0">
                <a:latin typeface="+mn-ea"/>
              </a:rPr>
              <a:t>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7.  </a:t>
            </a:r>
            <a:r>
              <a:rPr lang="ko-KR" altLang="en-US" sz="1200" b="1" dirty="0" err="1">
                <a:latin typeface="+mn-ea"/>
              </a:rPr>
              <a:t>순차다이어그램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(Sequence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8.  </a:t>
            </a:r>
            <a:r>
              <a:rPr lang="ko-KR" altLang="en-US" sz="1200" b="1" dirty="0">
                <a:latin typeface="+mn-ea"/>
              </a:rPr>
              <a:t>기능정의서</a:t>
            </a: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9.</a:t>
            </a:r>
            <a:r>
              <a:rPr lang="ko-KR" altLang="en-US" sz="1200" b="1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설계</a:t>
            </a:r>
            <a:r>
              <a:rPr lang="en-US" altLang="ko-KR" sz="1200" b="1" dirty="0">
                <a:latin typeface="+mn-ea"/>
              </a:rPr>
              <a:t>(ERD)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10.  Project source Explorer</a:t>
            </a:r>
          </a:p>
          <a:p>
            <a:pPr indent="-380990"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구현 및 테스트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11.  UI </a:t>
            </a:r>
            <a:r>
              <a:rPr lang="ko-KR" altLang="en-US" sz="1200" b="1" dirty="0">
                <a:latin typeface="+mn-ea"/>
              </a:rPr>
              <a:t>시연 및 핵심 기능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12.  </a:t>
            </a:r>
            <a:r>
              <a:rPr lang="ko-KR" altLang="en-US" sz="1200" b="1" dirty="0">
                <a:latin typeface="+mn-ea"/>
              </a:rPr>
              <a:t>차후 개발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51FCDD-0417-C74C-1C02-5D5982C17E81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E8F65-4ED5-2562-5014-F00F0952430E}"/>
              </a:ext>
            </a:extLst>
          </p:cNvPr>
          <p:cNvSpPr txBox="1"/>
          <p:nvPr/>
        </p:nvSpPr>
        <p:spPr>
          <a:xfrm>
            <a:off x="605404" y="239440"/>
            <a:ext cx="190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FEF30A-39BF-968D-4F28-3683631D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4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메인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55919" y="955006"/>
            <a:ext cx="383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</a:t>
            </a:r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관리자 등급과 메뉴 상이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홈 아이콘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나의 행사보기 메뉴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할당된 행사 상세 정보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나의 근로계약서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근로계약서 수정 페이지 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65111" y="9104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66051" y="3846262"/>
            <a:ext cx="3199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 게시판</a:t>
            </a:r>
            <a:endParaRPr lang="en-US" altLang="ko-KR" dirty="0"/>
          </a:p>
          <a:p>
            <a:r>
              <a:rPr lang="ko-KR" altLang="en-US" dirty="0"/>
              <a:t>홈 화면에 공지사항 게시판과</a:t>
            </a:r>
            <a:endParaRPr lang="en-US" altLang="ko-KR" dirty="0"/>
          </a:p>
          <a:p>
            <a:r>
              <a:rPr lang="ko-KR" altLang="en-US" dirty="0"/>
              <a:t>행사 게시판의 최신 게시글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게시판 하단의 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버튼으로 각 게시판 리스트 </a:t>
            </a:r>
            <a:endParaRPr lang="en-US" altLang="ko-KR" dirty="0"/>
          </a:p>
          <a:p>
            <a:r>
              <a:rPr lang="ko-KR" altLang="en-US" dirty="0"/>
              <a:t>페이지로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9501" y="37250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E3AB3-37EA-31E3-6EEF-9CA88E25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1" y="839050"/>
            <a:ext cx="6964611" cy="3218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44893-453E-C06C-1958-1D96174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" y="3842611"/>
            <a:ext cx="6893615" cy="28551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4" y="784621"/>
            <a:ext cx="7056275" cy="223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AD7F92-A327-FC6A-8FF9-BF7DAED4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450" y="3929190"/>
            <a:ext cx="1047183" cy="3090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2097147" y="1301589"/>
            <a:ext cx="3998853" cy="5102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3816721" y="388221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7F71CE-D808-E5DA-14C9-2A5D46EDB341}"/>
              </a:ext>
            </a:extLst>
          </p:cNvPr>
          <p:cNvSpPr/>
          <p:nvPr/>
        </p:nvSpPr>
        <p:spPr>
          <a:xfrm>
            <a:off x="3889124" y="6008351"/>
            <a:ext cx="474275" cy="2348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A7A23-350B-453E-8C58-AEF385144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11" y="821564"/>
            <a:ext cx="7000408" cy="16228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8E505A-95AC-6703-3D6C-E0ECFCCCD2E6}"/>
              </a:ext>
            </a:extLst>
          </p:cNvPr>
          <p:cNvSpPr/>
          <p:nvPr/>
        </p:nvSpPr>
        <p:spPr>
          <a:xfrm>
            <a:off x="640071" y="794662"/>
            <a:ext cx="428165" cy="22348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379AA2-6698-0779-27EF-220BD9853132}"/>
              </a:ext>
            </a:extLst>
          </p:cNvPr>
          <p:cNvSpPr/>
          <p:nvPr/>
        </p:nvSpPr>
        <p:spPr>
          <a:xfrm>
            <a:off x="6232124" y="749392"/>
            <a:ext cx="1393795" cy="2687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26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08AA48F-3098-1BA6-CF01-068EAED7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971" y="3645033"/>
            <a:ext cx="3214806" cy="30069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CB684B-903C-644A-07C2-0FB3E833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96" y="3760552"/>
            <a:ext cx="2879024" cy="2802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F3334B-4296-326A-C3E8-617A486A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74" y="784622"/>
            <a:ext cx="2871662" cy="272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44918-0E9D-C8AF-CB4E-53D80F3A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83" y="754844"/>
            <a:ext cx="2661199" cy="274295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903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공지사항 및 행사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149701" y="1399517"/>
            <a:ext cx="3488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리스트 출력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 게시글 읽기만 가능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831628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60806" y="3862123"/>
            <a:ext cx="325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게시판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리스트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상세정보 읽기만 가능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804256" y="380306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9"/>
            <a:ext cx="2987015" cy="2802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3942059" y="721937"/>
            <a:ext cx="3278016" cy="2802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96CAFD6-CC54-6E42-5870-D317E039A761}"/>
              </a:ext>
            </a:extLst>
          </p:cNvPr>
          <p:cNvSpPr/>
          <p:nvPr/>
        </p:nvSpPr>
        <p:spPr>
          <a:xfrm>
            <a:off x="793112" y="3728222"/>
            <a:ext cx="2987015" cy="2879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3987366" y="3721900"/>
            <a:ext cx="3278016" cy="2879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426744" y="354771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FEB3D4-9947-E612-6FE9-2D62AFE12F46}"/>
              </a:ext>
            </a:extLst>
          </p:cNvPr>
          <p:cNvCxnSpPr>
            <a:stCxn id="10" idx="3"/>
          </p:cNvCxnSpPr>
          <p:nvPr/>
        </p:nvCxnSpPr>
        <p:spPr>
          <a:xfrm flipV="1">
            <a:off x="3549282" y="2028583"/>
            <a:ext cx="576709" cy="9774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6171DB5-DD18-B01B-BA90-B686F80D0D07}"/>
              </a:ext>
            </a:extLst>
          </p:cNvPr>
          <p:cNvCxnSpPr/>
          <p:nvPr/>
        </p:nvCxnSpPr>
        <p:spPr>
          <a:xfrm flipV="1">
            <a:off x="3577078" y="5112709"/>
            <a:ext cx="576709" cy="9774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0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CF184262-E192-6766-9A77-5C05CFAC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07" y="4015897"/>
            <a:ext cx="5162340" cy="24997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CA8F90-2FD5-CBBD-23D3-B2AA5678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6" y="730885"/>
            <a:ext cx="2941708" cy="307217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785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나의 근로계약서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89903" y="1399517"/>
            <a:ext cx="371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근로계약서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작성한 근로계약서 정보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수정하기 </a:t>
            </a:r>
            <a:r>
              <a:rPr lang="ko-KR" altLang="en-US" dirty="0" err="1"/>
              <a:t>클릭시</a:t>
            </a:r>
            <a:r>
              <a:rPr lang="ko-KR" altLang="en-US" dirty="0"/>
              <a:t> 안내문구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71830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25296" y="3302832"/>
            <a:ext cx="3488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수정하기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초기 화면처럼 헤더 비활성화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68746" y="324376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9"/>
            <a:ext cx="3074042" cy="31338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1713845" y="3922684"/>
            <a:ext cx="5572135" cy="2678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1334529" y="392268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3F4CE-6826-2004-AE52-6489CF7B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66" y="891803"/>
            <a:ext cx="3074042" cy="926329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1758C7A-C6F2-89E3-6A09-11347DE19BE7}"/>
              </a:ext>
            </a:extLst>
          </p:cNvPr>
          <p:cNvSpPr/>
          <p:nvPr/>
        </p:nvSpPr>
        <p:spPr>
          <a:xfrm>
            <a:off x="3905227" y="689504"/>
            <a:ext cx="3278016" cy="1347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65A4DC-F4CE-DA37-2C35-3B6328C59013}"/>
              </a:ext>
            </a:extLst>
          </p:cNvPr>
          <p:cNvCxnSpPr/>
          <p:nvPr/>
        </p:nvCxnSpPr>
        <p:spPr>
          <a:xfrm flipV="1">
            <a:off x="2443063" y="1979720"/>
            <a:ext cx="1867902" cy="15153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883B9A-1466-89E5-12FD-69ADF01F101D}"/>
              </a:ext>
            </a:extLst>
          </p:cNvPr>
          <p:cNvSpPr/>
          <p:nvPr/>
        </p:nvSpPr>
        <p:spPr>
          <a:xfrm>
            <a:off x="1693409" y="3493980"/>
            <a:ext cx="74965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9A46C92-720C-A2B4-1852-7F0C1399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4" y="834345"/>
            <a:ext cx="4040592" cy="19929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파트타이머 나의 행사보기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89903" y="1399517"/>
            <a:ext cx="3637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행사보기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관리자가 해당 파트타이머에게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행사를 입력하지 않으면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등록된 행사 없음 표시</a:t>
            </a:r>
            <a:endParaRPr lang="en-US" altLang="ko-KR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671830" y="135496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125296" y="3302832"/>
            <a:ext cx="2983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행사 입력 완료 후에는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해당 행사 세부사항 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68746" y="324376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854553" y="728259"/>
            <a:ext cx="4294712" cy="1917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26F99EA-A4EF-C2E8-4D2C-DFABAAC3294E}"/>
              </a:ext>
            </a:extLst>
          </p:cNvPr>
          <p:cNvSpPr/>
          <p:nvPr/>
        </p:nvSpPr>
        <p:spPr>
          <a:xfrm>
            <a:off x="873972" y="2978705"/>
            <a:ext cx="6228164" cy="30449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AC107-F2CA-53AF-C9F4-51AC9027B645}"/>
              </a:ext>
            </a:extLst>
          </p:cNvPr>
          <p:cNvSpPr/>
          <p:nvPr/>
        </p:nvSpPr>
        <p:spPr>
          <a:xfrm>
            <a:off x="433632" y="2978705"/>
            <a:ext cx="418694" cy="41555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02B38-8436-1C2B-6600-0FDAC24A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08" y="3160470"/>
            <a:ext cx="5528194" cy="25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6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매니저 관리자 메인 페이지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7965428" y="1105925"/>
            <a:ext cx="3892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관리자 </a:t>
            </a:r>
            <a:r>
              <a:rPr lang="ko-KR" altLang="en-US" dirty="0" err="1"/>
              <a:t>로그인시</a:t>
            </a:r>
            <a:r>
              <a:rPr lang="ko-KR" altLang="en-US" dirty="0"/>
              <a:t> 매니저 등급과</a:t>
            </a:r>
            <a:endParaRPr lang="en-US" altLang="ko-KR" dirty="0"/>
          </a:p>
          <a:p>
            <a:r>
              <a:rPr lang="ko-KR" altLang="en-US" dirty="0"/>
              <a:t>부서 관리자 등급과 메뉴 상이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홈 아이콘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 </a:t>
            </a:r>
            <a:r>
              <a:rPr lang="ko-KR" altLang="en-US" dirty="0" err="1"/>
              <a:t>클릭시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파트타이머 근로계약서 리스트 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FD5A63-7220-E65E-B73C-01226783F06B}"/>
              </a:ext>
            </a:extLst>
          </p:cNvPr>
          <p:cNvSpPr/>
          <p:nvPr/>
        </p:nvSpPr>
        <p:spPr>
          <a:xfrm>
            <a:off x="2203698" y="1897258"/>
            <a:ext cx="3441877" cy="15114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A2AC4E-580B-51D8-CA29-F308BD1CEF6A}"/>
              </a:ext>
            </a:extLst>
          </p:cNvPr>
          <p:cNvSpPr/>
          <p:nvPr/>
        </p:nvSpPr>
        <p:spPr>
          <a:xfrm>
            <a:off x="1827385" y="168251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3544419"/>
            <a:ext cx="3199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메인 화면 게시판</a:t>
            </a:r>
            <a:endParaRPr lang="en-US" altLang="ko-KR" dirty="0"/>
          </a:p>
          <a:p>
            <a:r>
              <a:rPr lang="ko-KR" altLang="en-US" dirty="0"/>
              <a:t>홈 화면에 공지사항 게시판과</a:t>
            </a:r>
            <a:endParaRPr lang="en-US" altLang="ko-KR" dirty="0"/>
          </a:p>
          <a:p>
            <a:r>
              <a:rPr lang="ko-KR" altLang="en-US" dirty="0"/>
              <a:t>행사 게시판의 최신 게시글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개씩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게시판 하단의 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버튼으로 각 게시판 리스트 </a:t>
            </a:r>
            <a:endParaRPr lang="en-US" altLang="ko-KR" dirty="0"/>
          </a:p>
          <a:p>
            <a:r>
              <a:rPr lang="ko-KR" altLang="en-US" dirty="0"/>
              <a:t>페이지로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342321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E3AB3-37EA-31E3-6EEF-9CA88E25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1" y="839050"/>
            <a:ext cx="6964611" cy="3218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44893-453E-C06C-1958-1D961742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" y="3842611"/>
            <a:ext cx="6893615" cy="28551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70689" y="667698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5BF0FB-3A84-F86B-99CF-D324CAD87AD5}"/>
              </a:ext>
            </a:extLst>
          </p:cNvPr>
          <p:cNvSpPr/>
          <p:nvPr/>
        </p:nvSpPr>
        <p:spPr>
          <a:xfrm>
            <a:off x="569644" y="784621"/>
            <a:ext cx="7056275" cy="223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3AFD76-9330-536B-E83E-77A0406ADC46}"/>
              </a:ext>
            </a:extLst>
          </p:cNvPr>
          <p:cNvSpPr/>
          <p:nvPr/>
        </p:nvSpPr>
        <p:spPr>
          <a:xfrm>
            <a:off x="1827385" y="1093373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AD7F92-A327-FC6A-8FF9-BF7DAED4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450" y="3929190"/>
            <a:ext cx="1047183" cy="3090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2097147" y="1301589"/>
            <a:ext cx="3998853" cy="5102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8E505A-95AC-6703-3D6C-E0ECFCCCD2E6}"/>
              </a:ext>
            </a:extLst>
          </p:cNvPr>
          <p:cNvSpPr/>
          <p:nvPr/>
        </p:nvSpPr>
        <p:spPr>
          <a:xfrm>
            <a:off x="640071" y="794662"/>
            <a:ext cx="428165" cy="22348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1B8C56-0474-ADE1-D7FD-B066B3F7BF7D}"/>
              </a:ext>
            </a:extLst>
          </p:cNvPr>
          <p:cNvSpPr/>
          <p:nvPr/>
        </p:nvSpPr>
        <p:spPr>
          <a:xfrm>
            <a:off x="3816721" y="388221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7F71CE-D808-E5DA-14C9-2A5D46EDB341}"/>
              </a:ext>
            </a:extLst>
          </p:cNvPr>
          <p:cNvSpPr/>
          <p:nvPr/>
        </p:nvSpPr>
        <p:spPr>
          <a:xfrm>
            <a:off x="3889124" y="6008351"/>
            <a:ext cx="474275" cy="2348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379AA2-6698-0779-27EF-220BD9853132}"/>
              </a:ext>
            </a:extLst>
          </p:cNvPr>
          <p:cNvSpPr/>
          <p:nvPr/>
        </p:nvSpPr>
        <p:spPr>
          <a:xfrm>
            <a:off x="6232124" y="749392"/>
            <a:ext cx="1393795" cy="2687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2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676890-216E-1876-A590-3BFBF221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4" y="705430"/>
            <a:ext cx="3597901" cy="3298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공지사항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이상 등급만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글쓰기 버튼 생성 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489693"/>
            <a:ext cx="35702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글쓰기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제목과 본문에 특수문자와 </a:t>
            </a:r>
            <a:endParaRPr lang="en-US" altLang="ko-KR" dirty="0"/>
          </a:p>
          <a:p>
            <a:r>
              <a:rPr lang="ko-KR" altLang="en-US" dirty="0"/>
              <a:t>   글자수 제한 </a:t>
            </a:r>
            <a:r>
              <a:rPr lang="en-US" altLang="ko-KR" sz="1800" dirty="0">
                <a:solidFill>
                  <a:schemeClr val="tx1"/>
                </a:solidFill>
                <a:ea typeface="나눔바른고딕 UltraLight" panose="00000300000000000000"/>
              </a:rPr>
              <a:t> </a:t>
            </a:r>
          </a:p>
          <a:p>
            <a:endParaRPr lang="en-US" altLang="ko-KR" sz="1800" dirty="0">
              <a:solidFill>
                <a:schemeClr val="tx1"/>
              </a:solidFill>
              <a:ea typeface="나눔바른고딕 UltraLight" panose="00000300000000000000"/>
            </a:endParaRPr>
          </a:p>
          <a:p>
            <a:r>
              <a:rPr lang="en-US" altLang="ko-KR" dirty="0"/>
              <a:t>-  </a:t>
            </a:r>
            <a:r>
              <a:rPr lang="ko-KR" altLang="en-US" dirty="0"/>
              <a:t>안내문구 출력 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43063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24800" y="1175055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96AAA4-51B3-A387-CAFA-3119168025CA}"/>
              </a:ext>
            </a:extLst>
          </p:cNvPr>
          <p:cNvGrpSpPr/>
          <p:nvPr/>
        </p:nvGrpSpPr>
        <p:grpSpPr>
          <a:xfrm>
            <a:off x="3711434" y="1818188"/>
            <a:ext cx="3838968" cy="3623828"/>
            <a:chOff x="3476331" y="2590546"/>
            <a:chExt cx="3838968" cy="36238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1BDC40-39EC-3D17-9607-27D16EA709D1}"/>
                </a:ext>
              </a:extLst>
            </p:cNvPr>
            <p:cNvSpPr/>
            <p:nvPr/>
          </p:nvSpPr>
          <p:spPr>
            <a:xfrm>
              <a:off x="3476331" y="2660022"/>
              <a:ext cx="418694" cy="425675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5435B3-F02B-57A2-7A82-82E718D7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8722" y="2686880"/>
              <a:ext cx="3496577" cy="352749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98D9401-3422-C77C-E495-F76FE68076FB}"/>
                </a:ext>
              </a:extLst>
            </p:cNvPr>
            <p:cNvSpPr/>
            <p:nvPr/>
          </p:nvSpPr>
          <p:spPr>
            <a:xfrm>
              <a:off x="3752419" y="2590546"/>
              <a:ext cx="3562880" cy="36149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65F687C-FBA2-3CF1-E72B-D1F2D933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50" y="3392040"/>
            <a:ext cx="3373585" cy="30935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1255314" y="3526210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7531" y="4337730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글 상세보기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상세보기시 해당 글쓴이만 </a:t>
            </a:r>
            <a:endParaRPr lang="en-US" altLang="ko-KR" dirty="0"/>
          </a:p>
          <a:p>
            <a:r>
              <a:rPr lang="ko-KR" altLang="en-US" dirty="0"/>
              <a:t>수정 및 삭제 버튼 생성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970450" y="33668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429188-DA1C-2F7C-592E-0EAADA1B1AAD}"/>
              </a:ext>
            </a:extLst>
          </p:cNvPr>
          <p:cNvSpPr/>
          <p:nvPr/>
        </p:nvSpPr>
        <p:spPr>
          <a:xfrm>
            <a:off x="2117076" y="6102597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808935-4ACF-B1CB-97B9-5211E772F6A2}"/>
              </a:ext>
            </a:extLst>
          </p:cNvPr>
          <p:cNvSpPr/>
          <p:nvPr/>
        </p:nvSpPr>
        <p:spPr>
          <a:xfrm>
            <a:off x="2719678" y="6107359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20764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8997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34A08E-37A2-F417-1C94-A35E1341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4" y="798871"/>
            <a:ext cx="3373585" cy="281387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행사 게시글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257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게시글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이상 등급만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글쓰기 버튼 생성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489693"/>
            <a:ext cx="35702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글쓰기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제목과 본문에 특수문자와 </a:t>
            </a:r>
            <a:endParaRPr lang="en-US" altLang="ko-KR" dirty="0"/>
          </a:p>
          <a:p>
            <a:r>
              <a:rPr lang="ko-KR" altLang="en-US" dirty="0"/>
              <a:t>   글자수 제한 </a:t>
            </a:r>
            <a:endParaRPr lang="en-US" altLang="ko-KR" dirty="0">
              <a:ea typeface="나눔바른고딕 UltraLight" panose="00000300000000000000"/>
            </a:endParaRPr>
          </a:p>
          <a:p>
            <a:endParaRPr lang="en-US" altLang="ko-KR" sz="1800" dirty="0">
              <a:solidFill>
                <a:schemeClr val="tx1"/>
              </a:solidFill>
              <a:ea typeface="나눔바른고딕 UltraLight" panose="00000300000000000000"/>
            </a:endParaRPr>
          </a:p>
          <a:p>
            <a:r>
              <a:rPr lang="en-US" altLang="ko-KR" dirty="0"/>
              <a:t>-  </a:t>
            </a:r>
            <a:r>
              <a:rPr lang="ko-KR" altLang="en-US" dirty="0"/>
              <a:t>안내문구 출력  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43063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60312" y="1192811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3711434" y="16923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16EE2A-2EC4-2A60-4F62-86209C96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29" y="1700521"/>
            <a:ext cx="3301056" cy="353379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987522" y="1622879"/>
            <a:ext cx="3562880" cy="3614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AB9658-D2F2-5B6E-B32E-0C3E1F70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34" y="3655739"/>
            <a:ext cx="3248839" cy="2930045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1255314" y="3526210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7531" y="4497528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행사 글 상세보기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 상세보기시 해당 글쓴이만 </a:t>
            </a:r>
            <a:endParaRPr lang="en-US" altLang="ko-KR" dirty="0"/>
          </a:p>
          <a:p>
            <a:r>
              <a:rPr lang="ko-KR" altLang="en-US" dirty="0"/>
              <a:t>수정 및 삭제 버튼 생성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970450" y="33668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429188-DA1C-2F7C-592E-0EAADA1B1AAD}"/>
              </a:ext>
            </a:extLst>
          </p:cNvPr>
          <p:cNvSpPr/>
          <p:nvPr/>
        </p:nvSpPr>
        <p:spPr>
          <a:xfrm>
            <a:off x="2159066" y="6276704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7808935-4ACF-B1CB-97B9-5211E772F6A2}"/>
              </a:ext>
            </a:extLst>
          </p:cNvPr>
          <p:cNvSpPr/>
          <p:nvPr/>
        </p:nvSpPr>
        <p:spPr>
          <a:xfrm>
            <a:off x="2715514" y="6274893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40757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21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5E1040-B545-E0A0-5424-AF4A9FB8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5" y="726447"/>
            <a:ext cx="3608466" cy="310616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파트타이머 관리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41CA6-0EEB-0473-A70F-434FCEAB3724}"/>
              </a:ext>
            </a:extLst>
          </p:cNvPr>
          <p:cNvSpPr txBox="1"/>
          <p:nvPr/>
        </p:nvSpPr>
        <p:spPr>
          <a:xfrm>
            <a:off x="8018696" y="1114803"/>
            <a:ext cx="3688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파트타이머 관리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당일 작성된 근로계약서만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57173" y="2276627"/>
            <a:ext cx="3757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상세보기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파트타이머에게 행사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입력의 행사 리스트에는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행사날짜가 당일인 행사만 표시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00623" y="221756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562880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D75FE9-6AF0-ABFB-5C90-6146CD28E7A3}"/>
              </a:ext>
            </a:extLst>
          </p:cNvPr>
          <p:cNvSpPr/>
          <p:nvPr/>
        </p:nvSpPr>
        <p:spPr>
          <a:xfrm>
            <a:off x="3660312" y="1192811"/>
            <a:ext cx="582190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4485092" y="12296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2C95A9-7546-EB8E-A94B-8C10F3ACB78D}"/>
              </a:ext>
            </a:extLst>
          </p:cNvPr>
          <p:cNvSpPr/>
          <p:nvPr/>
        </p:nvSpPr>
        <p:spPr>
          <a:xfrm>
            <a:off x="685745" y="3898032"/>
            <a:ext cx="4132449" cy="274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57173" y="4214998"/>
            <a:ext cx="3526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마감된 근로계약서 보기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급여 정보 입력 및 마감된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지난 근로계약서 리스트 출력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5C677F-BA5C-74F6-5A7F-A696DD4E1941}"/>
              </a:ext>
            </a:extLst>
          </p:cNvPr>
          <p:cNvSpPr/>
          <p:nvPr/>
        </p:nvSpPr>
        <p:spPr>
          <a:xfrm>
            <a:off x="492872" y="3752257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7F97B0-BFAB-5E8B-0687-9CD6F0885AF8}"/>
              </a:ext>
            </a:extLst>
          </p:cNvPr>
          <p:cNvSpPr/>
          <p:nvPr/>
        </p:nvSpPr>
        <p:spPr>
          <a:xfrm>
            <a:off x="7700623" y="415438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9AEAC-630B-9B21-C70C-F7EE90FC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78" y="1710035"/>
            <a:ext cx="3528624" cy="35825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987522" y="1622879"/>
            <a:ext cx="3562880" cy="3614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</p:cNvCxnSpPr>
          <p:nvPr/>
        </p:nvCxnSpPr>
        <p:spPr>
          <a:xfrm>
            <a:off x="2086252" y="1869952"/>
            <a:ext cx="2194443" cy="40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A99A3-71F8-7D7F-D1EE-78FAFF21885A}"/>
              </a:ext>
            </a:extLst>
          </p:cNvPr>
          <p:cNvSpPr/>
          <p:nvPr/>
        </p:nvSpPr>
        <p:spPr>
          <a:xfrm>
            <a:off x="888702" y="1718989"/>
            <a:ext cx="2511446" cy="2220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5547521" y="3930744"/>
            <a:ext cx="1030832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7D4078-CF86-9788-CD38-6B8D185C5BA6}"/>
              </a:ext>
            </a:extLst>
          </p:cNvPr>
          <p:cNvSpPr/>
          <p:nvPr/>
        </p:nvSpPr>
        <p:spPr>
          <a:xfrm>
            <a:off x="5547521" y="4770730"/>
            <a:ext cx="548479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F43E8-7D44-498E-C920-45A104162FEF}"/>
              </a:ext>
            </a:extLst>
          </p:cNvPr>
          <p:cNvSpPr/>
          <p:nvPr/>
        </p:nvSpPr>
        <p:spPr>
          <a:xfrm>
            <a:off x="2741256" y="1784412"/>
            <a:ext cx="418694" cy="85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BF0083-5178-1E46-F6AA-A95431195502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042617" y="1501891"/>
            <a:ext cx="908790" cy="2155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C43C705-CC91-2C6E-B0A5-011717EC6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19" y="4041803"/>
            <a:ext cx="3710399" cy="22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6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CCEBA9-5EEC-0580-7DCC-8EBF800A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6" y="726447"/>
            <a:ext cx="3825795" cy="31858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3" y="206033"/>
            <a:ext cx="756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관리자 파트타이머 관리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75312" y="1105925"/>
            <a:ext cx="3026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마감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할당된 근로계약서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상세보기 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26561" y="285644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47805" y="728258"/>
            <a:ext cx="3818276" cy="3120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3796" y="2909934"/>
            <a:ext cx="36519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마감 처리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 시간 및 종료 시간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시급 입력 후 예상 </a:t>
            </a:r>
            <a:r>
              <a:rPr lang="ko-KR" altLang="en-US" dirty="0" err="1"/>
              <a:t>총금액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마감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마감된 근로계약서로 저장</a:t>
            </a:r>
            <a:endParaRPr lang="en-US" altLang="ko-KR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EEA99A3-71F8-7D7F-D1EE-78FAFF21885A}"/>
              </a:ext>
            </a:extLst>
          </p:cNvPr>
          <p:cNvSpPr/>
          <p:nvPr/>
        </p:nvSpPr>
        <p:spPr>
          <a:xfrm>
            <a:off x="888702" y="2118486"/>
            <a:ext cx="2511446" cy="2220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5547521" y="3930744"/>
            <a:ext cx="1030832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7D4078-CF86-9788-CD38-6B8D185C5BA6}"/>
              </a:ext>
            </a:extLst>
          </p:cNvPr>
          <p:cNvSpPr/>
          <p:nvPr/>
        </p:nvSpPr>
        <p:spPr>
          <a:xfrm>
            <a:off x="5547521" y="4770730"/>
            <a:ext cx="548479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A8133-E764-86D7-3DAF-2492FE83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131" y="2747394"/>
            <a:ext cx="3997924" cy="371769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159949" y="2551751"/>
            <a:ext cx="4061105" cy="391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</p:cNvCxnSpPr>
          <p:nvPr/>
        </p:nvCxnSpPr>
        <p:spPr>
          <a:xfrm>
            <a:off x="2377791" y="2359517"/>
            <a:ext cx="2194443" cy="409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3141500" y="288331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31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F2ECBB6-6E67-B355-CD32-79355AFB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84" y="2581464"/>
            <a:ext cx="3318806" cy="39133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82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부서 관리자 근로계약서 서식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00623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13166" y="113255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 관리자일때 </a:t>
            </a:r>
            <a:r>
              <a:rPr lang="ko-KR" altLang="en-US" dirty="0" err="1"/>
              <a:t>해더</a:t>
            </a:r>
            <a:r>
              <a:rPr lang="ko-KR" altLang="en-US" dirty="0"/>
              <a:t> 메뉴 추가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26561" y="2856442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676781" y="728258"/>
            <a:ext cx="6835504" cy="1292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063796" y="2909934"/>
            <a:ext cx="3567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근로계약서 서식 수정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파트타이머에게 보여지는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근로계약서 서식을 수정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글자수 제한 및 특수문자 </a:t>
            </a:r>
            <a:r>
              <a:rPr lang="en-US" altLang="ko-KR" dirty="0"/>
              <a:t>&lt;&gt;’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입력 제한 문구 표시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1845390" y="2625574"/>
            <a:ext cx="4061105" cy="3913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1555464" y="25562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ED2E39-F049-EDD0-07A8-FB73AF892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2" y="845385"/>
            <a:ext cx="6391922" cy="1144212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6295614" y="761174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572234" y="1070254"/>
            <a:ext cx="2046742" cy="169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26161D6B-D0FB-AD0D-B625-9E3221562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15" y="5945129"/>
            <a:ext cx="2046743" cy="2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4AF95-1E6B-9404-D1A0-413DC28F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65" y="961560"/>
            <a:ext cx="11055294" cy="99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호텔 일용직 근로자</a:t>
            </a: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파트타이머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의 효율적인 관리 및 업무능력 향상과 </a:t>
            </a:r>
            <a:endParaRPr lang="en-US" altLang="ko-KR" sz="2400" dirty="0">
              <a:latin typeface="+mj-lt"/>
            </a:endParaRPr>
          </a:p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해당 호텔 부서와의 소통을 위한 호텔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근로자 정보 관리 웹사이트</a:t>
            </a:r>
            <a:endParaRPr lang="en-US" altLang="ko-KR" sz="20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CFDF6-5E90-C430-7025-83FA7EA1E6B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9D78-4FAF-846E-4056-061FBE665B25}"/>
              </a:ext>
            </a:extLst>
          </p:cNvPr>
          <p:cNvSpPr txBox="1"/>
          <p:nvPr/>
        </p:nvSpPr>
        <p:spPr>
          <a:xfrm>
            <a:off x="605403" y="239440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E9470-BFC0-08F2-E99B-D821345A9404}"/>
              </a:ext>
            </a:extLst>
          </p:cNvPr>
          <p:cNvSpPr txBox="1"/>
          <p:nvPr/>
        </p:nvSpPr>
        <p:spPr>
          <a:xfrm>
            <a:off x="783983" y="2172756"/>
            <a:ext cx="1099657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이용자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파트타이머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호텔의 협력 업체로부터 임의로 부여 받은 계정과 링크를 바탕으로 접속하게 되며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근로계약서 및 개인정보 등록 후 당일 행사의 전반적인 내용을 알 수 있고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게시판을 통해 해당 근무 부서의 스탠다드</a:t>
            </a:r>
            <a:r>
              <a:rPr lang="en-US" altLang="ko-KR" dirty="0"/>
              <a:t>, </a:t>
            </a:r>
            <a:r>
              <a:rPr lang="ko-KR" altLang="en-US" dirty="0"/>
              <a:t>정보 등을 숙지 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j-lt"/>
              </a:rPr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F2E4-F03E-F933-17D4-F396F4EE703F}"/>
              </a:ext>
            </a:extLst>
          </p:cNvPr>
          <p:cNvSpPr txBox="1"/>
          <p:nvPr/>
        </p:nvSpPr>
        <p:spPr>
          <a:xfrm>
            <a:off x="791672" y="4221093"/>
            <a:ext cx="10996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관리자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호텔 매니저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1100" b="1" dirty="0">
              <a:solidFill>
                <a:srgbClr val="003057"/>
              </a:solidFill>
            </a:endParaRPr>
          </a:p>
          <a:p>
            <a:r>
              <a:rPr lang="en-US" altLang="ko-KR" dirty="0"/>
              <a:t>  - </a:t>
            </a:r>
            <a:r>
              <a:rPr lang="ko-KR" altLang="en-US" dirty="0"/>
              <a:t>두개의 관리자 등급으로 나뉘며</a:t>
            </a:r>
            <a:r>
              <a:rPr lang="en-US" altLang="ko-KR" dirty="0"/>
              <a:t>,</a:t>
            </a:r>
            <a:r>
              <a:rPr lang="ko-KR" altLang="en-US" dirty="0"/>
              <a:t> 최고 등급의 관리자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r>
              <a:rPr lang="ko-KR" altLang="en-US" dirty="0"/>
              <a:t>은 각 매니저 관리자들의 계정을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삭제 및 생성 가능</a:t>
            </a:r>
            <a:r>
              <a:rPr lang="en-US" altLang="ko-KR" dirty="0"/>
              <a:t>, </a:t>
            </a:r>
            <a:r>
              <a:rPr lang="ko-KR" altLang="en-US" dirty="0"/>
              <a:t>이용자에게 보여지는 근로계약서 서식을 수정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및 행사 게시판의 글 삭제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수정을 하며 이용자의 근로계약서 정보를 관리하고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당일 행사의 행사 정보를 이용자에게 제공</a:t>
            </a:r>
            <a:r>
              <a:rPr lang="en-US" altLang="ko-KR" dirty="0"/>
              <a:t>, </a:t>
            </a:r>
            <a:r>
              <a:rPr lang="ko-KR" altLang="en-US" dirty="0">
                <a:latin typeface="+mj-lt"/>
              </a:rPr>
              <a:t>파트타이머의 근로 및 급여 정보 저장 관리 할 수 있다</a:t>
            </a:r>
            <a:r>
              <a:rPr lang="en-US" altLang="ko-KR" dirty="0">
                <a:latin typeface="+mj-lt"/>
              </a:rPr>
              <a:t>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DCA005-6DF2-F8B4-F0BB-63F2F5A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8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F4DACB0-2E24-0DFD-AFF8-95A59E95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97" y="3594105"/>
            <a:ext cx="3717611" cy="214696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82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부서 관리자 매니저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753890" y="107025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A71DC3-184D-D58A-78EF-B2DE8B2F6404}"/>
              </a:ext>
            </a:extLst>
          </p:cNvPr>
          <p:cNvSpPr txBox="1"/>
          <p:nvPr/>
        </p:nvSpPr>
        <p:spPr>
          <a:xfrm>
            <a:off x="8066433" y="113255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관리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부서장을 제외한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입력된 매니저 정보 출력 </a:t>
            </a:r>
            <a:endParaRPr lang="en-US" altLang="ko-KR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7782082" y="2240341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317477" y="68025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D27558-7494-6F91-D731-493A0DE050CB}"/>
              </a:ext>
            </a:extLst>
          </p:cNvPr>
          <p:cNvSpPr txBox="1"/>
          <p:nvPr/>
        </p:nvSpPr>
        <p:spPr>
          <a:xfrm>
            <a:off x="8119317" y="2293833"/>
            <a:ext cx="348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관리자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사번 </a:t>
            </a:r>
            <a:r>
              <a:rPr lang="ko-KR" altLang="en-US" dirty="0" err="1"/>
              <a:t>입력시</a:t>
            </a:r>
            <a:r>
              <a:rPr lang="ko-KR" altLang="en-US" dirty="0"/>
              <a:t> 중복체크</a:t>
            </a:r>
            <a:r>
              <a:rPr lang="en-US" altLang="ko-KR" dirty="0"/>
              <a:t>(ajax)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비밀번호 사번으로 자동 입력</a:t>
            </a: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723131" y="3138560"/>
            <a:ext cx="3719763" cy="2978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1BDC40-39EC-3D17-9607-27D16EA709D1}"/>
              </a:ext>
            </a:extLst>
          </p:cNvPr>
          <p:cNvSpPr/>
          <p:nvPr/>
        </p:nvSpPr>
        <p:spPr>
          <a:xfrm>
            <a:off x="1555464" y="25562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EFEF9-CADD-1D5B-E9BC-CA7F1AB1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8" y="925284"/>
            <a:ext cx="2921312" cy="4088907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19BA1DE-CDB3-1B34-E96C-7C38AD4DAF4E}"/>
              </a:ext>
            </a:extLst>
          </p:cNvPr>
          <p:cNvSpPr/>
          <p:nvPr/>
        </p:nvSpPr>
        <p:spPr>
          <a:xfrm>
            <a:off x="702955" y="808157"/>
            <a:ext cx="2901611" cy="4598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E3577A-5F8B-F847-CB1D-EECDC6049F79}"/>
              </a:ext>
            </a:extLst>
          </p:cNvPr>
          <p:cNvSpPr/>
          <p:nvPr/>
        </p:nvSpPr>
        <p:spPr>
          <a:xfrm>
            <a:off x="2805406" y="1937918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895A1A-DB14-6CE9-695D-46D780B7754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452129" y="1396823"/>
            <a:ext cx="616184" cy="695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1276FD-0183-FD49-FF25-B183FA7509C3}"/>
              </a:ext>
            </a:extLst>
          </p:cNvPr>
          <p:cNvSpPr/>
          <p:nvPr/>
        </p:nvSpPr>
        <p:spPr>
          <a:xfrm>
            <a:off x="2764683" y="1502128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2EE040-DD38-757D-E1AF-14799FA43E76}"/>
              </a:ext>
            </a:extLst>
          </p:cNvPr>
          <p:cNvCxnSpPr>
            <a:cxnSpLocks/>
          </p:cNvCxnSpPr>
          <p:nvPr/>
        </p:nvCxnSpPr>
        <p:spPr>
          <a:xfrm>
            <a:off x="3410361" y="1656668"/>
            <a:ext cx="1014469" cy="148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FF84F7-3C1F-F289-F4C7-7A2E96666E33}"/>
              </a:ext>
            </a:extLst>
          </p:cNvPr>
          <p:cNvSpPr/>
          <p:nvPr/>
        </p:nvSpPr>
        <p:spPr>
          <a:xfrm>
            <a:off x="3585037" y="2905219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3DE9A-2418-13BC-9E20-FF03F7D64DD6}"/>
              </a:ext>
            </a:extLst>
          </p:cNvPr>
          <p:cNvSpPr txBox="1"/>
          <p:nvPr/>
        </p:nvSpPr>
        <p:spPr>
          <a:xfrm>
            <a:off x="8172584" y="3760467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매니저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매니저 정보 삭제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CAD961-E45D-C601-D591-9D74E53A7A95}"/>
              </a:ext>
            </a:extLst>
          </p:cNvPr>
          <p:cNvSpPr/>
          <p:nvPr/>
        </p:nvSpPr>
        <p:spPr>
          <a:xfrm>
            <a:off x="3812001" y="706884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7E8581-4A24-6A0E-0F88-BD13DBD8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353" y="1116927"/>
            <a:ext cx="3079155" cy="1035176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E33E978-C20A-0476-0307-F884E042362C}"/>
              </a:ext>
            </a:extLst>
          </p:cNvPr>
          <p:cNvSpPr/>
          <p:nvPr/>
        </p:nvSpPr>
        <p:spPr>
          <a:xfrm>
            <a:off x="4109036" y="1002071"/>
            <a:ext cx="3391624" cy="1244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851159-38D3-C832-02DF-B311968F5417}"/>
              </a:ext>
            </a:extLst>
          </p:cNvPr>
          <p:cNvSpPr/>
          <p:nvPr/>
        </p:nvSpPr>
        <p:spPr>
          <a:xfrm>
            <a:off x="7821162" y="3702556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522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72F6C10-00C0-DEA5-D8FB-98E0F867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40" y="3523593"/>
            <a:ext cx="4839279" cy="259312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25919" y="784622"/>
            <a:ext cx="4132449" cy="542087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1E627-5716-109C-BFC7-560ACC52DEA1}"/>
              </a:ext>
            </a:extLst>
          </p:cNvPr>
          <p:cNvSpPr txBox="1"/>
          <p:nvPr/>
        </p:nvSpPr>
        <p:spPr>
          <a:xfrm>
            <a:off x="590762" y="206033"/>
            <a:ext cx="82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10. UI</a:t>
            </a:r>
            <a:r>
              <a:rPr lang="ko-KR" altLang="en-US" sz="2400" b="1" dirty="0">
                <a:solidFill>
                  <a:srgbClr val="003057"/>
                </a:solidFill>
              </a:rPr>
              <a:t>시연 및 핵심기능</a:t>
            </a:r>
            <a:r>
              <a:rPr lang="en-US" altLang="ko-KR" sz="2400" b="1" dirty="0">
                <a:solidFill>
                  <a:srgbClr val="003057"/>
                </a:solidFill>
              </a:rPr>
              <a:t> – </a:t>
            </a:r>
            <a:r>
              <a:rPr lang="ko-KR" altLang="en-US" sz="2400" b="1" dirty="0">
                <a:solidFill>
                  <a:srgbClr val="003057"/>
                </a:solidFill>
              </a:rPr>
              <a:t>에러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FEB9E-FE1D-3E34-00CE-8975ED7B660D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65307F-4473-C85F-573B-A9800103C052}"/>
              </a:ext>
            </a:extLst>
          </p:cNvPr>
          <p:cNvSpPr/>
          <p:nvPr/>
        </p:nvSpPr>
        <p:spPr>
          <a:xfrm>
            <a:off x="7875226" y="1765579"/>
            <a:ext cx="528266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B0BD25-C642-A2EE-2E39-C538C0259926}"/>
              </a:ext>
            </a:extLst>
          </p:cNvPr>
          <p:cNvSpPr/>
          <p:nvPr/>
        </p:nvSpPr>
        <p:spPr>
          <a:xfrm>
            <a:off x="8212544" y="1759111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C010B1-4B23-41B0-7E85-AC0836609882}"/>
              </a:ext>
            </a:extLst>
          </p:cNvPr>
          <p:cNvSpPr/>
          <p:nvPr/>
        </p:nvSpPr>
        <p:spPr>
          <a:xfrm>
            <a:off x="2620287" y="760370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3DE9A-2418-13BC-9E20-FF03F7D64DD6}"/>
              </a:ext>
            </a:extLst>
          </p:cNvPr>
          <p:cNvSpPr txBox="1"/>
          <p:nvPr/>
        </p:nvSpPr>
        <p:spPr>
          <a:xfrm>
            <a:off x="8017611" y="2175261"/>
            <a:ext cx="3324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에러 페이지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404</a:t>
            </a:r>
            <a:r>
              <a:rPr lang="ko-KR" altLang="en-US" dirty="0"/>
              <a:t>에러와 </a:t>
            </a:r>
            <a:r>
              <a:rPr lang="en-US" altLang="ko-KR" dirty="0"/>
              <a:t>500</a:t>
            </a:r>
            <a:r>
              <a:rPr lang="ko-KR" altLang="en-US" dirty="0"/>
              <a:t>에러에 대한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에러페이지 설정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8E24B5E-AE2A-19AC-815B-79AED7157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82" y="943779"/>
            <a:ext cx="4570324" cy="2593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0E1306-3153-FAF4-4612-C0225068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2" y="2352858"/>
            <a:ext cx="1692450" cy="1789308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8D9401-3422-C77C-E495-F76FE68076FB}"/>
              </a:ext>
            </a:extLst>
          </p:cNvPr>
          <p:cNvSpPr/>
          <p:nvPr/>
        </p:nvSpPr>
        <p:spPr>
          <a:xfrm>
            <a:off x="3044636" y="876709"/>
            <a:ext cx="4292614" cy="23708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8FF84F7-3C1F-F289-F4C7-7A2E96666E33}"/>
              </a:ext>
            </a:extLst>
          </p:cNvPr>
          <p:cNvSpPr/>
          <p:nvPr/>
        </p:nvSpPr>
        <p:spPr>
          <a:xfrm>
            <a:off x="2609431" y="3310755"/>
            <a:ext cx="418694" cy="42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②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0DDEF7E-B8AE-A7D1-0FC6-E40171CCC2FE}"/>
              </a:ext>
            </a:extLst>
          </p:cNvPr>
          <p:cNvSpPr/>
          <p:nvPr/>
        </p:nvSpPr>
        <p:spPr>
          <a:xfrm>
            <a:off x="3037281" y="3459378"/>
            <a:ext cx="4292209" cy="2418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0CBC7DA-E849-3027-80E7-D4292A356371}"/>
              </a:ext>
            </a:extLst>
          </p:cNvPr>
          <p:cNvSpPr/>
          <p:nvPr/>
        </p:nvSpPr>
        <p:spPr>
          <a:xfrm>
            <a:off x="926109" y="3247512"/>
            <a:ext cx="646723" cy="3090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8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B033A-A71F-11A0-46E6-42990BB4A824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11. </a:t>
            </a:r>
            <a:r>
              <a:rPr lang="ko-KR" altLang="en-US" sz="2400" b="1" dirty="0">
                <a:solidFill>
                  <a:srgbClr val="003057"/>
                </a:solidFill>
              </a:rPr>
              <a:t>차후 개발 내용</a:t>
            </a:r>
            <a:endParaRPr lang="en-US" altLang="ko-KR" sz="2400" b="1" dirty="0">
              <a:solidFill>
                <a:srgbClr val="003057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8E43FE-6C40-7BBE-9B26-45C9EDDD0C04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9DBD02-57DF-019A-821F-6F2EA2A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마감된 근로계약서 검색기능 추가</a:t>
            </a:r>
            <a:r>
              <a:rPr lang="en-US" altLang="ko-KR" dirty="0"/>
              <a:t>(</a:t>
            </a:r>
            <a:r>
              <a:rPr lang="ko-KR" altLang="en-US" dirty="0"/>
              <a:t>데이터 활용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Cookies</a:t>
            </a:r>
            <a:r>
              <a:rPr lang="ko-KR" altLang="en-US" dirty="0"/>
              <a:t> 활용한 공지사항 팝업 특정시간 동안 띄우지 않기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파트타이머 근로계약서 작성시 이름검색기능을 추가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기존 작성 정보 있으면 개인정보 불러오기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622" y="1391767"/>
            <a:ext cx="10179340" cy="759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Hotel LMS Manager System</a:t>
            </a:r>
          </a:p>
          <a:p>
            <a:pPr marL="0" indent="0">
              <a:buNone/>
            </a:pPr>
            <a:r>
              <a:rPr lang="ko-KR" altLang="en-US" sz="1500" dirty="0"/>
              <a:t>기존 실무에서 사용되는 </a:t>
            </a:r>
            <a:r>
              <a:rPr lang="en-US" altLang="ko-KR" sz="1700" dirty="0"/>
              <a:t>Hotel LMS Manager System </a:t>
            </a:r>
            <a:r>
              <a:rPr lang="ko-KR" altLang="en-US" sz="1700" dirty="0"/>
              <a:t>사이트를 참조하였다</a:t>
            </a:r>
            <a:r>
              <a:rPr lang="en-US" altLang="ko-KR" sz="1700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27FBD-BFE5-2E92-F186-D75F78260E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16F3-E02A-857E-DA92-3C1025EB2F7B}"/>
              </a:ext>
            </a:extLst>
          </p:cNvPr>
          <p:cNvSpPr txBox="1"/>
          <p:nvPr/>
        </p:nvSpPr>
        <p:spPr>
          <a:xfrm>
            <a:off x="605403" y="2444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4E3AB5-2D1F-A0AD-2B59-4E00953E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65" y="2334462"/>
            <a:ext cx="4726497" cy="286135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D91182-2258-F1D9-638A-F72B2DE6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2334462"/>
            <a:ext cx="4726497" cy="28613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992FD-0B71-C5B4-CE5F-2C9E0384562A}"/>
              </a:ext>
            </a:extLst>
          </p:cNvPr>
          <p:cNvSpPr txBox="1"/>
          <p:nvPr/>
        </p:nvSpPr>
        <p:spPr>
          <a:xfrm>
            <a:off x="897622" y="83889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참조 사이트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7C575-7E92-6303-B38A-7768F4F9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 bwMode="auto">
          <a:xfrm>
            <a:off x="986011" y="97234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OS</a:t>
            </a:r>
          </a:p>
        </p:txBody>
      </p:sp>
      <p:sp>
        <p:nvSpPr>
          <p:cNvPr id="4" name="사각형: 둥근 모서리 3"/>
          <p:cNvSpPr/>
          <p:nvPr/>
        </p:nvSpPr>
        <p:spPr bwMode="auto">
          <a:xfrm>
            <a:off x="2804579" y="999287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Windows 10 Home</a:t>
            </a:r>
          </a:p>
        </p:txBody>
      </p:sp>
      <p:sp>
        <p:nvSpPr>
          <p:cNvPr id="6" name="사각형: 둥근 모서리 5"/>
          <p:cNvSpPr/>
          <p:nvPr/>
        </p:nvSpPr>
        <p:spPr bwMode="auto">
          <a:xfrm>
            <a:off x="978606" y="167863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WAS</a:t>
            </a:r>
          </a:p>
        </p:txBody>
      </p:sp>
      <p:sp>
        <p:nvSpPr>
          <p:cNvPr id="7" name="사각형: 둥근 모서리 6"/>
          <p:cNvSpPr/>
          <p:nvPr/>
        </p:nvSpPr>
        <p:spPr bwMode="auto">
          <a:xfrm>
            <a:off x="2804582" y="1701274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Apache Tomcat 9.0.31</a:t>
            </a:r>
          </a:p>
        </p:txBody>
      </p:sp>
      <p:sp>
        <p:nvSpPr>
          <p:cNvPr id="9" name="사각형: 둥근 모서리 8"/>
          <p:cNvSpPr/>
          <p:nvPr/>
        </p:nvSpPr>
        <p:spPr bwMode="auto">
          <a:xfrm>
            <a:off x="995539" y="238492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DBMS</a:t>
            </a:r>
          </a:p>
        </p:txBody>
      </p:sp>
      <p:sp>
        <p:nvSpPr>
          <p:cNvPr id="10" name="사각형: 둥근 모서리 9"/>
          <p:cNvSpPr/>
          <p:nvPr/>
        </p:nvSpPr>
        <p:spPr bwMode="auto">
          <a:xfrm>
            <a:off x="2804583" y="2403261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 lvl="1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Oracle XE 11g</a:t>
            </a:r>
          </a:p>
        </p:txBody>
      </p:sp>
      <p:sp>
        <p:nvSpPr>
          <p:cNvPr id="12" name="사각형: 둥근 모서리 11"/>
          <p:cNvSpPr/>
          <p:nvPr/>
        </p:nvSpPr>
        <p:spPr bwMode="auto">
          <a:xfrm>
            <a:off x="995539" y="309121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Language</a:t>
            </a:r>
          </a:p>
        </p:txBody>
      </p:sp>
      <p:sp>
        <p:nvSpPr>
          <p:cNvPr id="13" name="사각형: 둥근 모서리 12"/>
          <p:cNvSpPr/>
          <p:nvPr/>
        </p:nvSpPr>
        <p:spPr bwMode="auto">
          <a:xfrm>
            <a:off x="2804582" y="3105248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 Platform 8, JSP &amp; Servlet </a:t>
            </a:r>
          </a:p>
        </p:txBody>
      </p:sp>
      <p:sp>
        <p:nvSpPr>
          <p:cNvPr id="15" name="사각형: 둥근 모서리 14"/>
          <p:cNvSpPr/>
          <p:nvPr/>
        </p:nvSpPr>
        <p:spPr bwMode="auto">
          <a:xfrm>
            <a:off x="995539" y="450379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WEB</a:t>
            </a:r>
          </a:p>
        </p:txBody>
      </p:sp>
      <p:sp>
        <p:nvSpPr>
          <p:cNvPr id="16" name="사각형: 둥근 모서리 15"/>
          <p:cNvSpPr/>
          <p:nvPr/>
        </p:nvSpPr>
        <p:spPr bwMode="auto">
          <a:xfrm>
            <a:off x="2804582" y="4510810"/>
            <a:ext cx="8159749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HTML5, CSS/CSS3, JavaScript</a:t>
            </a:r>
          </a:p>
        </p:txBody>
      </p:sp>
      <p:sp>
        <p:nvSpPr>
          <p:cNvPr id="18" name="사각형: 둥근 모서리 17"/>
          <p:cNvSpPr/>
          <p:nvPr/>
        </p:nvSpPr>
        <p:spPr bwMode="auto">
          <a:xfrm>
            <a:off x="995539" y="379750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Model</a:t>
            </a:r>
          </a:p>
        </p:txBody>
      </p:sp>
      <p:sp>
        <p:nvSpPr>
          <p:cNvPr id="19" name="사각형: 둥근 모서리 18"/>
          <p:cNvSpPr/>
          <p:nvPr/>
        </p:nvSpPr>
        <p:spPr bwMode="auto">
          <a:xfrm>
            <a:off x="2804587" y="3808823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MVC model </a:t>
            </a:r>
            <a:r>
              <a:rPr lang="en-US" altLang="ko-KR" sz="1600">
                <a:solidFill>
                  <a:srgbClr val="3F3F48"/>
                </a:solidFill>
                <a:latin typeface="+mn-ea"/>
              </a:rPr>
              <a:t>(model 2)</a:t>
            </a:r>
            <a:endParaRPr lang="en-US" altLang="ko-KR" sz="16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21" name="사각형: 둥근 모서리 20"/>
          <p:cNvSpPr/>
          <p:nvPr/>
        </p:nvSpPr>
        <p:spPr bwMode="auto">
          <a:xfrm>
            <a:off x="2804582" y="5916375"/>
            <a:ext cx="8159749" cy="4688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JavaScript jquery-3.4.1,  jquery-ui-1.12.1, cos-26Dec2008</a:t>
            </a:r>
          </a:p>
        </p:txBody>
      </p:sp>
      <p:sp>
        <p:nvSpPr>
          <p:cNvPr id="22" name="사각형: 둥근 모서리 21"/>
          <p:cNvSpPr/>
          <p:nvPr/>
        </p:nvSpPr>
        <p:spPr bwMode="auto">
          <a:xfrm>
            <a:off x="995539" y="591637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Open</a:t>
            </a:r>
          </a:p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Source</a:t>
            </a:r>
          </a:p>
        </p:txBody>
      </p:sp>
      <p:sp>
        <p:nvSpPr>
          <p:cNvPr id="24" name="사각형: 둥근 모서리 23"/>
          <p:cNvSpPr/>
          <p:nvPr/>
        </p:nvSpPr>
        <p:spPr bwMode="auto">
          <a:xfrm>
            <a:off x="995539" y="521008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Tool</a:t>
            </a:r>
          </a:p>
        </p:txBody>
      </p:sp>
      <p:sp>
        <p:nvSpPr>
          <p:cNvPr id="25" name="사각형: 둥근 모서리 24"/>
          <p:cNvSpPr/>
          <p:nvPr/>
        </p:nvSpPr>
        <p:spPr bwMode="auto">
          <a:xfrm>
            <a:off x="2804581" y="5212797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Eclipse IDE for Enterprise Java Developers, </a:t>
            </a:r>
            <a:r>
              <a:rPr lang="en-US" altLang="ko-KR" sz="1600" dirty="0" err="1">
                <a:solidFill>
                  <a:srgbClr val="3F3F48"/>
                </a:solidFill>
                <a:latin typeface="+mn-ea"/>
              </a:rPr>
              <a:t>eXERD</a:t>
            </a: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 (E-R Modeling Tool)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32788C-E0D3-5C47-C092-177B98CDD09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1F18-F2A0-18BE-0361-4496BEE6A80D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2. </a:t>
            </a:r>
            <a:r>
              <a:rPr lang="ko-KR" altLang="en-US" sz="2400" b="1" dirty="0">
                <a:solidFill>
                  <a:srgbClr val="003057"/>
                </a:solidFill>
              </a:rPr>
              <a:t>개발 환경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17CE50-841A-B104-E567-65EC46C8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AE4F21-7F5A-6A06-1AB1-0B71FD46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7" y="529351"/>
            <a:ext cx="11137084" cy="597401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62536C-1BDD-F7F7-8D25-E5445C9F4AA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D44FE-A298-6224-8D40-E8FEE7B3FCB9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3. </a:t>
            </a:r>
            <a:r>
              <a:rPr lang="ko-KR" altLang="en-US" sz="2400" b="1" dirty="0">
                <a:solidFill>
                  <a:srgbClr val="003057"/>
                </a:solidFill>
              </a:rPr>
              <a:t>작업분할구조도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CA4C2B-FFEE-CEC3-9C11-AFCAD950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4CA83-2E8C-5C02-92BA-7806CF3248C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866780-320E-B60F-BB7A-46C728DE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76" y="724529"/>
            <a:ext cx="6715109" cy="591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0F59F-26BE-8E05-BCE5-26FF871D95F6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4. Gantt Chart</a:t>
            </a:r>
            <a:r>
              <a:rPr lang="ko-KR" altLang="en-US" sz="2400" b="1" dirty="0">
                <a:solidFill>
                  <a:srgbClr val="003057"/>
                </a:solidFill>
              </a:rPr>
              <a:t>를 이용한 일정관리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C376F-BDCB-2050-4CC5-622F47BE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1)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파트타이머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097" y="1555036"/>
            <a:ext cx="11296437" cy="516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로그인시</a:t>
            </a:r>
            <a:r>
              <a:rPr lang="ko-KR" altLang="en-US" dirty="0"/>
              <a:t> 다른 정보들은 볼 수 없고 근로계약서 작성 후 다른 기능을 이용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작성시 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  <a:r>
              <a:rPr lang="en-US" altLang="ko-KR" dirty="0"/>
              <a:t>, </a:t>
            </a:r>
            <a:r>
              <a:rPr lang="ko-KR" altLang="en-US" dirty="0"/>
              <a:t>은행명은 필수 입력사항이다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행사 게시판은 읽기만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 후 수정 가능하며 매니저 관리자의 근로계약서 관리리스트에 표시된다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초기에 나의 행사보기에는 할당된 행사가 없으며 매니저 관리자에서 해당 파트타이머에게 행사 등록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 해당 파트타이머에게 등록된 행사의 세부내용이 나타난다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파트타이머의 근로계약서가 마감된 후에는 근로계약서 정보가 따로 저장된 후 특정 시간 후에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기존 근로계약서 및 </a:t>
            </a:r>
            <a:r>
              <a:rPr lang="en-US" altLang="ko-KR" dirty="0"/>
              <a:t>ID</a:t>
            </a:r>
            <a:r>
              <a:rPr lang="ko-KR" altLang="en-US" dirty="0"/>
              <a:t> 정보는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파트타이머가 본인의 근로계약서를 수정하고 </a:t>
            </a:r>
            <a:r>
              <a:rPr lang="ko-KR" altLang="en-US" dirty="0" err="1"/>
              <a:t>있을때에는</a:t>
            </a:r>
            <a:r>
              <a:rPr lang="ko-KR" altLang="en-US" dirty="0"/>
              <a:t> 매니저 관리자가 마감처리를 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6D4856-1111-6761-C0AE-AC27391D0F95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FB6AC-70D7-9AB2-FEEB-71EB0B6FA6DF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5833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공지사항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관리에서는 근로계약서를 작성한 파트타이머의 근로계약서만 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관리의 근로계약서 리스트는 오늘날짜로 작성된 근로계약서만 나타나며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마감 및 당일 작성되지 않은 근로계약서는 지난 근로계약서 리스트에서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상세보기가 가능하고 급여 정보</a:t>
            </a:r>
            <a:r>
              <a:rPr lang="en-US" altLang="ko-KR" dirty="0"/>
              <a:t>, </a:t>
            </a:r>
            <a:r>
              <a:rPr lang="ko-KR" altLang="en-US" dirty="0"/>
              <a:t>행사 입력은 수정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해당근로계약서가 수정 중이면 상세보기 및 수정이 불가능하다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2)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매니저 관리자</a:t>
            </a:r>
          </a:p>
        </p:txBody>
      </p:sp>
    </p:spTree>
    <p:extLst>
      <p:ext uri="{BB962C8B-B14F-4D97-AF65-F5344CB8AC3E}">
        <p14:creationId xmlns:p14="http://schemas.microsoft.com/office/powerpoint/2010/main" val="397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1550</Words>
  <Application>Microsoft Office PowerPoint</Application>
  <PresentationFormat>와이드스크린</PresentationFormat>
  <Paragraphs>421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가는안상수체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qer2735@gmail.com</cp:lastModifiedBy>
  <cp:revision>79</cp:revision>
  <dcterms:created xsi:type="dcterms:W3CDTF">2022-06-24T01:49:59Z</dcterms:created>
  <dcterms:modified xsi:type="dcterms:W3CDTF">2022-07-11T13:16:39Z</dcterms:modified>
</cp:coreProperties>
</file>