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77" r:id="rId4"/>
    <p:sldId id="260" r:id="rId5"/>
    <p:sldId id="259" r:id="rId6"/>
    <p:sldId id="262" r:id="rId7"/>
    <p:sldId id="265" r:id="rId8"/>
    <p:sldId id="266" r:id="rId9"/>
    <p:sldId id="267" r:id="rId10"/>
    <p:sldId id="278" r:id="rId11"/>
    <p:sldId id="270" r:id="rId12"/>
    <p:sldId id="271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517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6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9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8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3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2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9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0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ABC9-0721-4807-B170-F037F21BCBCB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4584D-8976-4E11-9809-0C40E8894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2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50478" y="1940879"/>
            <a:ext cx="9319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rgbClr val="003057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Hotel </a:t>
            </a:r>
            <a:r>
              <a:rPr lang="en-US" altLang="ko-KR" sz="4000" b="1" i="0" dirty="0" err="1">
                <a:solidFill>
                  <a:srgbClr val="003057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Parttimer</a:t>
            </a:r>
            <a:r>
              <a:rPr lang="en-US" altLang="ko-KR" sz="4000" b="1" i="0" dirty="0">
                <a:solidFill>
                  <a:srgbClr val="003057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Management System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665386" y="1645589"/>
            <a:ext cx="5007557" cy="0"/>
          </a:xfrm>
          <a:prstGeom prst="line">
            <a:avLst/>
          </a:prstGeom>
          <a:ln w="76200">
            <a:solidFill>
              <a:srgbClr val="517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00633" y="3061582"/>
            <a:ext cx="4983590" cy="0"/>
          </a:xfrm>
          <a:prstGeom prst="line">
            <a:avLst/>
          </a:prstGeom>
          <a:ln w="76200">
            <a:solidFill>
              <a:srgbClr val="517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64918" y="4763360"/>
            <a:ext cx="5297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20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20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20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20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5442" y="5176178"/>
            <a:ext cx="867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3057"/>
                </a:solidFill>
              </a:rPr>
              <a:t>정보처리산업기사 과정평가형 자바 개발자 양성과정 박동규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D619BC-6273-F443-A955-58AF6A05DB1E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430" y="1456344"/>
            <a:ext cx="11430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부서관리자는 매니저 급 관리자를 등록 삭제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매니저 관리자 등록 시 최초 비밀번호는 사번으로 생성된다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부서 관리자 역시 매니저 관리자의 모든 권한을 갖고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서식에서는 근로계약서의 서식을 수정 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2FBBA-4120-01F6-B072-D5CDEACD1D0C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43CAC-C184-C062-E9CD-FC90A0AE0362}"/>
              </a:ext>
            </a:extLst>
          </p:cNvPr>
          <p:cNvSpPr txBox="1"/>
          <p:nvPr/>
        </p:nvSpPr>
        <p:spPr>
          <a:xfrm>
            <a:off x="590763" y="206033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5. </a:t>
            </a:r>
            <a:r>
              <a:rPr lang="ko-KR" altLang="en-US" sz="2400" b="1" dirty="0">
                <a:solidFill>
                  <a:srgbClr val="003057"/>
                </a:solidFill>
              </a:rPr>
              <a:t>요구사항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69F-D32E-798F-4056-8D324F8A1ACB}"/>
              </a:ext>
            </a:extLst>
          </p:cNvPr>
          <p:cNvSpPr txBox="1"/>
          <p:nvPr/>
        </p:nvSpPr>
        <p:spPr>
          <a:xfrm>
            <a:off x="541371" y="861966"/>
            <a:ext cx="27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3)</a:t>
            </a:r>
            <a:r>
              <a:rPr lang="ko-KR" altLang="en-US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 부서 관리자</a:t>
            </a:r>
          </a:p>
        </p:txBody>
      </p:sp>
    </p:spTree>
    <p:extLst>
      <p:ext uri="{BB962C8B-B14F-4D97-AF65-F5344CB8AC3E}">
        <p14:creationId xmlns:p14="http://schemas.microsoft.com/office/powerpoint/2010/main" val="167341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22058C-AFC7-DE1D-21EB-7E443A0BBFE2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A5370-698D-C75E-DEA4-1C9DD3E3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20" y="939567"/>
            <a:ext cx="9839422" cy="536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05840D-96A9-0311-9602-B5164585AF5A}"/>
              </a:ext>
            </a:extLst>
          </p:cNvPr>
          <p:cNvSpPr txBox="1"/>
          <p:nvPr/>
        </p:nvSpPr>
        <p:spPr>
          <a:xfrm>
            <a:off x="590763" y="206033"/>
            <a:ext cx="680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6. </a:t>
            </a:r>
            <a:r>
              <a:rPr lang="ko-KR" altLang="en-US" sz="2400" b="1" dirty="0" err="1">
                <a:solidFill>
                  <a:srgbClr val="003057"/>
                </a:solidFill>
              </a:rPr>
              <a:t>유스케이스</a:t>
            </a:r>
            <a:r>
              <a:rPr lang="ko-KR" altLang="en-US" sz="2400" b="1" dirty="0">
                <a:solidFill>
                  <a:srgbClr val="003057"/>
                </a:solidFill>
              </a:rPr>
              <a:t> 다이어그램</a:t>
            </a:r>
            <a:r>
              <a:rPr lang="en-US" altLang="ko-KR" sz="1600" b="1" dirty="0">
                <a:solidFill>
                  <a:srgbClr val="003057"/>
                </a:solidFill>
              </a:rPr>
              <a:t>(</a:t>
            </a:r>
            <a:r>
              <a:rPr lang="en-US" altLang="ko-KR" sz="1600" b="1" dirty="0" err="1">
                <a:solidFill>
                  <a:srgbClr val="003057"/>
                </a:solidFill>
              </a:rPr>
              <a:t>usecase</a:t>
            </a:r>
            <a:r>
              <a:rPr lang="en-US" altLang="ko-KR" sz="1600" b="1" dirty="0">
                <a:solidFill>
                  <a:srgbClr val="003057"/>
                </a:solidFill>
              </a:rPr>
              <a:t> diagram)</a:t>
            </a:r>
            <a:endParaRPr lang="ko-KR" altLang="en-US" sz="2400" b="1" dirty="0">
              <a:solidFill>
                <a:srgbClr val="003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32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264352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건의 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게시판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03861" y="6448252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7.  </a:t>
            </a:r>
            <a:r>
              <a:rPr lang="ko-KR" altLang="en-US" sz="2400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7381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67" b="1" dirty="0"/>
              <a:t>파트타이머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023659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로그인</a:t>
            </a:r>
            <a:r>
              <a:rPr lang="en-US" altLang="ko-KR" sz="1333" b="1" dirty="0"/>
              <a:t>/</a:t>
            </a:r>
            <a:r>
              <a:rPr lang="ko-KR" altLang="en-US" sz="1333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71797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근로계약서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작성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68075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공지사항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16213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행사 </a:t>
            </a:r>
            <a:endParaRPr lang="en-US" altLang="ko-KR" sz="1333" b="1" dirty="0"/>
          </a:p>
          <a:p>
            <a:pPr algn="ctr"/>
            <a:r>
              <a:rPr lang="ko-KR" altLang="en-US" sz="1333" b="1" dirty="0"/>
              <a:t>게시판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19936" y="980728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나의 </a:t>
            </a:r>
            <a:endParaRPr lang="en-US" altLang="ko-KR" sz="1333" b="1" dirty="0"/>
          </a:p>
          <a:p>
            <a:pPr algn="ctr"/>
            <a:r>
              <a:rPr lang="ko-KR" altLang="en-US" sz="1333" b="1" dirty="0" err="1"/>
              <a:t>행사보기</a:t>
            </a:r>
            <a:endParaRPr lang="ko-KR" altLang="en-US" sz="1333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3494834" y="1496829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51845" y="1508787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07435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999989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744405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248128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496267" y="1484785"/>
            <a:ext cx="0" cy="482453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1185283" y="2550908"/>
            <a:ext cx="21264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15413" y="2487109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1159379" y="2652390"/>
            <a:ext cx="215231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11691" y="2487109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871536" y="2257328"/>
            <a:ext cx="88998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3. </a:t>
            </a:r>
            <a:r>
              <a:rPr lang="ko-KR" altLang="en-US" sz="1333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91478" y="2631127"/>
            <a:ext cx="174759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4. </a:t>
            </a:r>
            <a:r>
              <a:rPr lang="ko-KR" altLang="en-US" sz="1333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709911" y="3184155"/>
            <a:ext cx="888527" cy="6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311690" y="3137769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678035" y="3224446"/>
            <a:ext cx="860001" cy="386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80568" y="3073902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241607" y="2800136"/>
            <a:ext cx="163538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5. </a:t>
            </a:r>
            <a:r>
              <a:rPr lang="ko-KR" altLang="en-US" sz="1333" dirty="0"/>
              <a:t>근로계약서 등록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47264" y="3347884"/>
            <a:ext cx="208129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6. </a:t>
            </a:r>
            <a:r>
              <a:rPr lang="ko-KR" altLang="en-US" sz="1200" dirty="0"/>
              <a:t>근로계약서 확인 및 등록</a:t>
            </a:r>
          </a:p>
        </p:txBody>
      </p:sp>
      <p:cxnSp>
        <p:nvCxnSpPr>
          <p:cNvPr id="57" name="직선 화살표 연결선 56"/>
          <p:cNvCxnSpPr>
            <a:stCxn id="58" idx="3"/>
          </p:cNvCxnSpPr>
          <p:nvPr/>
        </p:nvCxnSpPr>
        <p:spPr>
          <a:xfrm flipV="1">
            <a:off x="4922079" y="3909097"/>
            <a:ext cx="908368" cy="26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538036" y="3827349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59" name="직선 화살표 연결선 58"/>
          <p:cNvCxnSpPr>
            <a:endCxn id="58" idx="3"/>
          </p:cNvCxnSpPr>
          <p:nvPr/>
        </p:nvCxnSpPr>
        <p:spPr>
          <a:xfrm flipH="1" flipV="1">
            <a:off x="4922079" y="3935361"/>
            <a:ext cx="1105192" cy="359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807968" y="3805998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4969771" y="4541008"/>
            <a:ext cx="206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558447" y="4478443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4943872" y="4642492"/>
            <a:ext cx="2064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056107" y="4477210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329888" y="4299697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9. </a:t>
            </a:r>
            <a:r>
              <a:rPr lang="ko-KR" altLang="en-US" sz="1200" dirty="0"/>
              <a:t>공지사항 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209528" y="4612297"/>
            <a:ext cx="24397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 </a:t>
            </a:r>
            <a:endParaRPr lang="ko-KR" altLang="en-US" sz="1333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4944245" y="5075086"/>
            <a:ext cx="3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559829" y="5011287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4918347" y="5176570"/>
            <a:ext cx="336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8304245" y="5011287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097973" y="4834319"/>
            <a:ext cx="178927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11. </a:t>
            </a:r>
            <a:r>
              <a:rPr lang="ko-KR" altLang="en-US" sz="1333" dirty="0" err="1"/>
              <a:t>행사정보</a:t>
            </a:r>
            <a:r>
              <a:rPr lang="ko-KR" altLang="en-US" sz="1333" dirty="0"/>
              <a:t> 게시판</a:t>
            </a:r>
            <a:r>
              <a:rPr lang="en-US" altLang="ko-KR" sz="1333" dirty="0"/>
              <a:t> </a:t>
            </a:r>
            <a:endParaRPr lang="ko-KR" altLang="en-US" sz="1333" dirty="0"/>
          </a:p>
        </p:txBody>
      </p:sp>
      <p:sp>
        <p:nvSpPr>
          <p:cNvPr id="77" name="TextBox 76"/>
          <p:cNvSpPr txBox="1"/>
          <p:nvPr/>
        </p:nvSpPr>
        <p:spPr>
          <a:xfrm>
            <a:off x="5977614" y="5146374"/>
            <a:ext cx="333937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12. </a:t>
            </a:r>
            <a:r>
              <a:rPr lang="ko-KR" altLang="en-US" sz="1333" dirty="0"/>
              <a:t>근로계약서 작성 확인 후 </a:t>
            </a:r>
            <a:r>
              <a:rPr lang="ko-KR" altLang="en-US" sz="1333" dirty="0" err="1"/>
              <a:t>행사게시판</a:t>
            </a:r>
            <a:r>
              <a:rPr lang="en-US" altLang="ko-KR" sz="1333" dirty="0"/>
              <a:t> </a:t>
            </a:r>
            <a:endParaRPr lang="ko-KR" altLang="en-US" sz="1333" dirty="0"/>
          </a:p>
        </p:txBody>
      </p:sp>
      <p:sp>
        <p:nvSpPr>
          <p:cNvPr id="61" name="TextBox 60"/>
          <p:cNvSpPr txBox="1"/>
          <p:nvPr/>
        </p:nvSpPr>
        <p:spPr>
          <a:xfrm>
            <a:off x="5285207" y="3481500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 err="1"/>
              <a:t>행사보기</a:t>
            </a:r>
            <a:r>
              <a:rPr lang="ko-KR" altLang="en-US" sz="1200" dirty="0"/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37808" y="4009774"/>
            <a:ext cx="3853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8. </a:t>
            </a:r>
            <a:r>
              <a:rPr lang="ko-KR" altLang="en-US" sz="1100" dirty="0"/>
              <a:t>매니저 관리자 해당 행사 입력 확인 및 행사 보기 확인 </a:t>
            </a:r>
          </a:p>
        </p:txBody>
      </p:sp>
      <p:cxnSp>
        <p:nvCxnSpPr>
          <p:cNvPr id="83" name="직선 화살표 연결선 82"/>
          <p:cNvCxnSpPr>
            <a:stCxn id="84" idx="3"/>
          </p:cNvCxnSpPr>
          <p:nvPr/>
        </p:nvCxnSpPr>
        <p:spPr>
          <a:xfrm flipV="1">
            <a:off x="4952769" y="5723158"/>
            <a:ext cx="4647060" cy="335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568726" y="5648726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4952758" y="5824642"/>
            <a:ext cx="4621173" cy="507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552384" y="5659359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141263" y="5493236"/>
            <a:ext cx="272702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13. </a:t>
            </a:r>
            <a:r>
              <a:rPr lang="ko-KR" altLang="en-US" sz="1333" dirty="0" err="1"/>
              <a:t>건의게시판</a:t>
            </a:r>
            <a:r>
              <a:rPr lang="ko-KR" altLang="en-US" sz="1333" dirty="0"/>
              <a:t> 작성</a:t>
            </a:r>
            <a:r>
              <a:rPr lang="en-US" altLang="ko-KR" sz="1333" dirty="0"/>
              <a:t>, </a:t>
            </a:r>
            <a:r>
              <a:rPr lang="ko-KR" altLang="en-US" sz="1333" dirty="0"/>
              <a:t>수정</a:t>
            </a:r>
            <a:r>
              <a:rPr lang="en-US" altLang="ko-KR" sz="1333" dirty="0"/>
              <a:t>, </a:t>
            </a:r>
            <a:r>
              <a:rPr lang="ko-KR" altLang="en-US" sz="1333" dirty="0"/>
              <a:t>삭제</a:t>
            </a:r>
            <a:r>
              <a:rPr lang="en-US" altLang="ko-KR" sz="1333" dirty="0"/>
              <a:t>  </a:t>
            </a:r>
            <a:endParaRPr lang="ko-KR" altLang="en-US" sz="1333" dirty="0"/>
          </a:p>
        </p:txBody>
      </p:sp>
      <p:sp>
        <p:nvSpPr>
          <p:cNvPr id="88" name="TextBox 87"/>
          <p:cNvSpPr txBox="1"/>
          <p:nvPr/>
        </p:nvSpPr>
        <p:spPr>
          <a:xfrm>
            <a:off x="5439157" y="5866804"/>
            <a:ext cx="242245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14. </a:t>
            </a:r>
            <a:r>
              <a:rPr lang="ko-KR" altLang="en-US" sz="1333" dirty="0"/>
              <a:t>근로계약서 작성 확인 후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99723" y="153509"/>
            <a:ext cx="384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756B5F"/>
                </a:solidFill>
              </a:rPr>
              <a:t>(</a:t>
            </a:r>
            <a:r>
              <a:rPr lang="ko-KR" altLang="en-US" sz="1600" b="1" dirty="0">
                <a:solidFill>
                  <a:srgbClr val="756B5F"/>
                </a:solidFill>
              </a:rPr>
              <a:t>파트타이머</a:t>
            </a:r>
            <a:r>
              <a:rPr lang="en-US" altLang="ko-KR" sz="1600" b="1" dirty="0">
                <a:solidFill>
                  <a:srgbClr val="756B5F"/>
                </a:solidFill>
              </a:rPr>
              <a:t> mode sequence diagram)</a:t>
            </a:r>
            <a:endParaRPr lang="ko-KR" altLang="en-US" sz="1600" b="1" dirty="0">
              <a:solidFill>
                <a:srgbClr val="756B5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18600" y="4604760"/>
            <a:ext cx="310854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10. </a:t>
            </a:r>
            <a:r>
              <a:rPr lang="ko-KR" altLang="en-US" sz="1333" dirty="0"/>
              <a:t>근로계약서 작성 확인 후 공지사항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066DC24-4EF2-E8F3-E9B1-B3B5783C3399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2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03861" y="6448252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9723" y="153509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756B5F"/>
                </a:solidFill>
              </a:rPr>
              <a:t>(</a:t>
            </a:r>
            <a:r>
              <a:rPr lang="ko-KR" altLang="en-US" sz="1600" b="1" dirty="0">
                <a:solidFill>
                  <a:srgbClr val="756B5F"/>
                </a:solidFill>
              </a:rPr>
              <a:t>매니저 관리자</a:t>
            </a:r>
            <a:r>
              <a:rPr lang="en-US" altLang="ko-KR" sz="1600" b="1" dirty="0">
                <a:solidFill>
                  <a:srgbClr val="756B5F"/>
                </a:solidFill>
              </a:rPr>
              <a:t> mode sequence diagram)</a:t>
            </a:r>
            <a:endParaRPr lang="ko-KR" altLang="en-US" sz="16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7.  </a:t>
            </a:r>
            <a:r>
              <a:rPr lang="ko-KR" altLang="en-US" sz="2400" b="1" dirty="0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133117" y="1249142"/>
            <a:ext cx="9419923" cy="4978722"/>
            <a:chOff x="899592" y="1197232"/>
            <a:chExt cx="7064942" cy="4978722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매니저</a:t>
              </a:r>
              <a:endParaRPr lang="en-US" altLang="ko-KR" sz="1333" b="1" dirty="0"/>
            </a:p>
            <a:p>
              <a:pPr algn="ctr"/>
              <a:r>
                <a:rPr lang="ko-KR" altLang="en-US" sz="1333" b="1" dirty="0"/>
                <a:t>관리자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04264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로그인</a:t>
              </a:r>
              <a:r>
                <a:rPr lang="en-US" altLang="ko-KR" sz="1333" b="1" dirty="0"/>
                <a:t>/</a:t>
              </a:r>
              <a:r>
                <a:rPr lang="ko-KR" altLang="en-US" sz="1333" b="1" dirty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29207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근로계약서</a:t>
              </a:r>
              <a:endParaRPr lang="en-US" altLang="ko-KR" sz="1333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25909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파트타이머 리스트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44454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파트타이머</a:t>
              </a:r>
              <a:endParaRPr lang="en-US" altLang="ko-KR" sz="1333" b="1" dirty="0"/>
            </a:p>
            <a:p>
              <a:pPr algn="ctr"/>
              <a:r>
                <a:rPr lang="ko-KR" altLang="en-US" sz="1333" b="1" dirty="0" err="1"/>
                <a:t>근무기록</a:t>
              </a:r>
              <a:endParaRPr lang="ko-KR" altLang="en-US" sz="1333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323198" y="1209107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건의사항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164303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989246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85948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683239" y="1713163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604494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50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7490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1. </a:t>
              </a:r>
              <a:r>
                <a:rPr lang="ko-KR" altLang="en-US" sz="1333" dirty="0"/>
                <a:t>로그인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410164" y="2751385"/>
              <a:ext cx="4437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7"/>
              <a:ext cx="924772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2. </a:t>
              </a:r>
              <a:r>
                <a:rPr lang="ko-KR" altLang="en-US" sz="1333" dirty="0"/>
                <a:t>관리자승인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2390739" y="2852869"/>
              <a:ext cx="4437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2861171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14067" y="2383835"/>
              <a:ext cx="1701427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3. </a:t>
              </a:r>
              <a:r>
                <a:rPr lang="ko-KR" altLang="en-US" sz="1333" dirty="0"/>
                <a:t>근로계약서 보기 및 삭제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13357" y="2907734"/>
              <a:ext cx="1528303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4. </a:t>
              </a:r>
              <a:r>
                <a:rPr lang="ko-KR" altLang="en-US" sz="1333" dirty="0"/>
                <a:t>근로계약서 목록 확인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2356705" y="3450199"/>
              <a:ext cx="12366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2337280" y="3551683"/>
              <a:ext cx="12366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370206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77864" y="3088507"/>
              <a:ext cx="2288126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5. </a:t>
              </a:r>
              <a:r>
                <a:rPr lang="ko-KR" altLang="en-US" sz="1333" dirty="0"/>
                <a:t>공지사항 작성</a:t>
              </a:r>
              <a:r>
                <a:rPr lang="en-US" altLang="ko-KR" sz="1333" dirty="0"/>
                <a:t> / </a:t>
              </a:r>
              <a:r>
                <a:rPr lang="ko-KR" altLang="en-US" sz="1333" dirty="0"/>
                <a:t>수정 </a:t>
              </a:r>
              <a:r>
                <a:rPr lang="en-US" altLang="ko-KR" sz="1333" dirty="0"/>
                <a:t>/ </a:t>
              </a:r>
              <a:r>
                <a:rPr lang="ko-KR" altLang="en-US" sz="1333" dirty="0"/>
                <a:t>조회 </a:t>
              </a:r>
              <a:r>
                <a:rPr lang="en-US" altLang="ko-KR" sz="1333" dirty="0"/>
                <a:t>/ </a:t>
              </a:r>
              <a:r>
                <a:rPr lang="ko-KR" altLang="en-US" sz="1333" dirty="0"/>
                <a:t>삭제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415674" y="3574056"/>
              <a:ext cx="1399663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6. </a:t>
              </a:r>
              <a:r>
                <a:rPr lang="ko-KR" altLang="en-US" sz="1333" dirty="0"/>
                <a:t>공지사항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2377525" y="4095363"/>
              <a:ext cx="22556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2358100" y="4196847"/>
              <a:ext cx="22556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4655512" y="4000823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2416766" y="4629932"/>
              <a:ext cx="28652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2397344" y="4731416"/>
              <a:ext cx="286527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496061" y="454727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01053" y="4387917"/>
              <a:ext cx="1891383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9. </a:t>
              </a:r>
              <a:r>
                <a:rPr lang="ko-KR" altLang="en-US" sz="1333" dirty="0"/>
                <a:t>건의사항 작성 </a:t>
              </a:r>
              <a:r>
                <a:rPr lang="en-US" altLang="ko-KR" sz="1333" dirty="0"/>
                <a:t>/ </a:t>
              </a:r>
              <a:r>
                <a:rPr lang="ko-KR" altLang="en-US" sz="1333" dirty="0"/>
                <a:t>수정 </a:t>
              </a:r>
              <a:r>
                <a:rPr lang="en-US" altLang="ko-KR" sz="1333" dirty="0"/>
                <a:t>/ </a:t>
              </a:r>
              <a:r>
                <a:rPr lang="ko-KR" altLang="en-US" sz="1333" dirty="0"/>
                <a:t>삭제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722485"/>
              <a:ext cx="1515079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10. </a:t>
              </a:r>
              <a:r>
                <a:rPr lang="ko-KR" altLang="en-US" sz="1333" dirty="0"/>
                <a:t>건의사항 목록  확인</a:t>
              </a: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2379902" y="5785950"/>
              <a:ext cx="50876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2360480" y="5887434"/>
              <a:ext cx="50876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477109" y="5751125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32323" y="5533496"/>
              <a:ext cx="2650005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13. </a:t>
              </a:r>
              <a:r>
                <a:rPr lang="ko-KR" altLang="en-US" sz="1333" dirty="0"/>
                <a:t>파트타이머 </a:t>
              </a:r>
              <a:r>
                <a:rPr lang="ko-KR" altLang="en-US" sz="1333" dirty="0" err="1"/>
                <a:t>근무기록</a:t>
              </a:r>
              <a:r>
                <a:rPr lang="ko-KR" altLang="en-US" sz="1333" dirty="0"/>
                <a:t> 확인 </a:t>
              </a:r>
              <a:r>
                <a:rPr lang="en-US" altLang="ko-KR" sz="1333" dirty="0"/>
                <a:t>/ </a:t>
              </a:r>
              <a:r>
                <a:rPr lang="ko-KR" altLang="en-US" sz="1333" dirty="0"/>
                <a:t>수정 </a:t>
              </a:r>
              <a:r>
                <a:rPr lang="en-US" altLang="ko-KR" sz="1333" dirty="0"/>
                <a:t>/ </a:t>
              </a:r>
              <a:r>
                <a:rPr lang="ko-KR" altLang="en-US" sz="1333" dirty="0"/>
                <a:t>삭제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26236" y="5878500"/>
              <a:ext cx="1989967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14. </a:t>
              </a:r>
              <a:r>
                <a:rPr lang="ko-KR" altLang="en-US" sz="1333" dirty="0"/>
                <a:t>파트타이머 근무 기록 결과 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79354" y="3892408"/>
              <a:ext cx="175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7. </a:t>
              </a:r>
              <a:r>
                <a:rPr lang="ko-KR" altLang="en-US" sz="1200" dirty="0"/>
                <a:t>행사 정보 등록 </a:t>
              </a:r>
              <a:r>
                <a:rPr lang="en-US" altLang="ko-KR" sz="1200" dirty="0"/>
                <a:t>/ </a:t>
              </a:r>
              <a:r>
                <a:rPr lang="ko-KR" altLang="en-US" sz="1200" dirty="0"/>
                <a:t>수정</a:t>
              </a:r>
              <a:r>
                <a:rPr lang="en-US" altLang="ko-KR" sz="1200" dirty="0"/>
                <a:t> / </a:t>
              </a:r>
              <a:r>
                <a:rPr lang="ko-KR" altLang="en-US" sz="12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68978" y="4219816"/>
              <a:ext cx="13143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8. </a:t>
              </a:r>
              <a:r>
                <a:rPr lang="ko-KR" altLang="en-US" sz="1200" dirty="0"/>
                <a:t>행사 정보 목록 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2731496" y="2668813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6" name="직사각형 55"/>
          <p:cNvSpPr/>
          <p:nvPr/>
        </p:nvSpPr>
        <p:spPr>
          <a:xfrm>
            <a:off x="2695921" y="3355140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8" name="직사각형 57"/>
          <p:cNvSpPr/>
          <p:nvPr/>
        </p:nvSpPr>
        <p:spPr>
          <a:xfrm>
            <a:off x="2705497" y="3964446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63" name="직사각형 62"/>
          <p:cNvSpPr/>
          <p:nvPr/>
        </p:nvSpPr>
        <p:spPr>
          <a:xfrm>
            <a:off x="2710640" y="4560270"/>
            <a:ext cx="364256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65" name="직사각형 64"/>
          <p:cNvSpPr/>
          <p:nvPr/>
        </p:nvSpPr>
        <p:spPr>
          <a:xfrm>
            <a:off x="2626810" y="5801181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70" name="직사각형 69"/>
          <p:cNvSpPr/>
          <p:nvPr/>
        </p:nvSpPr>
        <p:spPr>
          <a:xfrm>
            <a:off x="5843081" y="1212934"/>
            <a:ext cx="960107" cy="504056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333" b="1" dirty="0"/>
              <a:t>행사 </a:t>
            </a:r>
            <a:endParaRPr lang="en-US" altLang="ko-KR" sz="1333" b="1" dirty="0"/>
          </a:p>
          <a:p>
            <a:pPr algn="ctr"/>
            <a:r>
              <a:rPr lang="ko-KR" altLang="en-US" sz="1333" b="1" dirty="0" err="1"/>
              <a:t>정보보기</a:t>
            </a:r>
            <a:endParaRPr lang="ko-KR" altLang="en-US" sz="1333" b="1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6323134" y="1768186"/>
            <a:ext cx="0" cy="4320000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3282210" y="5302076"/>
            <a:ext cx="5084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3256314" y="5382297"/>
            <a:ext cx="50849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46369" y="5011446"/>
            <a:ext cx="236314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11. </a:t>
            </a:r>
            <a:r>
              <a:rPr lang="ko-KR" altLang="en-US" sz="1333" dirty="0"/>
              <a:t>파트타이머 리스트  삭제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49882" y="5356647"/>
            <a:ext cx="213231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/>
              <a:t>12. </a:t>
            </a:r>
            <a:r>
              <a:rPr lang="ko-KR" altLang="en-US" sz="1333" dirty="0"/>
              <a:t>파트타이머 삭제 확인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692649" y="5191786"/>
            <a:ext cx="364256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82" name="직사각형 81"/>
          <p:cNvSpPr/>
          <p:nvPr/>
        </p:nvSpPr>
        <p:spPr>
          <a:xfrm>
            <a:off x="8578309" y="5188750"/>
            <a:ext cx="384043" cy="216024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736D68-373A-76AF-BD0E-9DBA33046DAF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4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03861" y="6448252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99723" y="153509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756B5F"/>
                </a:solidFill>
              </a:rPr>
              <a:t>(</a:t>
            </a:r>
            <a:r>
              <a:rPr lang="ko-KR" altLang="en-US" sz="1600" b="1" dirty="0">
                <a:solidFill>
                  <a:srgbClr val="756B5F"/>
                </a:solidFill>
              </a:rPr>
              <a:t>부서 관리자 </a:t>
            </a:r>
            <a:r>
              <a:rPr lang="en-US" altLang="ko-KR" sz="1600" b="1" dirty="0">
                <a:solidFill>
                  <a:srgbClr val="756B5F"/>
                </a:solidFill>
              </a:rPr>
              <a:t>mode sequence diagram)</a:t>
            </a:r>
            <a:endParaRPr lang="ko-KR" altLang="en-US" sz="16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756B5F"/>
                </a:solidFill>
              </a:rPr>
              <a:t>7.  </a:t>
            </a:r>
            <a:r>
              <a:rPr lang="ko-KR" altLang="en-US" sz="2400" b="1" dirty="0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199456" y="1197232"/>
            <a:ext cx="6720747" cy="4824056"/>
            <a:chOff x="899592" y="1197232"/>
            <a:chExt cx="504056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부서</a:t>
              </a:r>
              <a:endParaRPr lang="en-US" altLang="ko-KR" sz="1333" b="1" dirty="0"/>
            </a:p>
            <a:p>
              <a:pPr algn="ctr"/>
              <a:r>
                <a:rPr lang="ko-KR" altLang="en-US" sz="1333" b="1" dirty="0"/>
                <a:t>관리자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로그인</a:t>
              </a:r>
              <a:r>
                <a:rPr lang="en-US" altLang="ko-KR" sz="1333" b="1" dirty="0"/>
                <a:t>/</a:t>
              </a:r>
              <a:r>
                <a:rPr lang="ko-KR" altLang="en-US" sz="1333" b="1" dirty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매니저 </a:t>
              </a:r>
              <a:endParaRPr lang="en-US" altLang="ko-KR" sz="1333" b="1" dirty="0"/>
            </a:p>
            <a:p>
              <a:pPr algn="ctr"/>
              <a:r>
                <a:rPr lang="ko-KR" altLang="en-US" sz="1333" b="1" dirty="0"/>
                <a:t>관리자 등록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/>
                <a:t>근로계약서 수정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333" b="1" dirty="0" err="1"/>
                <a:t>시급관리</a:t>
              </a:r>
              <a:endParaRPr lang="ko-KR" altLang="en-US" sz="1333" b="1" dirty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667490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1. </a:t>
              </a:r>
              <a:r>
                <a:rPr lang="ko-KR" altLang="en-US" sz="1333" dirty="0"/>
                <a:t>로그인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24772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2. </a:t>
              </a:r>
              <a:r>
                <a:rPr lang="ko-KR" altLang="en-US" sz="1333" dirty="0"/>
                <a:t>관리자승인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2193148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3. </a:t>
              </a:r>
              <a:r>
                <a:rPr lang="ko-KR" altLang="en-US" sz="1333" dirty="0"/>
                <a:t>매니저 관리자 등록</a:t>
              </a:r>
              <a:r>
                <a:rPr lang="en-US" altLang="ko-KR" sz="1333" dirty="0"/>
                <a:t> / </a:t>
              </a:r>
              <a:r>
                <a:rPr lang="ko-KR" altLang="en-US" sz="1333" dirty="0"/>
                <a:t>수정 </a:t>
              </a:r>
              <a:r>
                <a:rPr lang="en-US" altLang="ko-KR" sz="1333" dirty="0"/>
                <a:t>/ </a:t>
              </a:r>
              <a:r>
                <a:rPr lang="ko-KR" altLang="en-US" sz="1333" dirty="0"/>
                <a:t>삭제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82748" y="2843937"/>
              <a:ext cx="1444145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4. </a:t>
              </a:r>
              <a:r>
                <a:rPr lang="ko-KR" altLang="en-US" sz="1333" dirty="0"/>
                <a:t>매니저 관리자 목록 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42314" y="3162936"/>
              <a:ext cx="1271021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5. </a:t>
              </a:r>
              <a:r>
                <a:rPr lang="ko-KR" altLang="en-US" sz="1333" dirty="0"/>
                <a:t>근로 계약서 수정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528303" cy="297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33" dirty="0"/>
                <a:t>6. </a:t>
              </a:r>
              <a:r>
                <a:rPr lang="ko-KR" altLang="en-US" sz="1333" dirty="0"/>
                <a:t>근로계약서 수정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33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25977" y="3807012"/>
              <a:ext cx="770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7. </a:t>
              </a:r>
              <a:r>
                <a:rPr lang="ko-KR" altLang="en-US" sz="1200" dirty="0" err="1"/>
                <a:t>시급관리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770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8. </a:t>
              </a:r>
              <a:r>
                <a:rPr lang="ko-KR" altLang="en-US" sz="1200" dirty="0"/>
                <a:t>시급 설정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487489" y="2636914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6" name="직사각형 55"/>
          <p:cNvSpPr/>
          <p:nvPr/>
        </p:nvSpPr>
        <p:spPr>
          <a:xfrm>
            <a:off x="1513393" y="3364950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58" name="직사각형 57"/>
          <p:cNvSpPr/>
          <p:nvPr/>
        </p:nvSpPr>
        <p:spPr>
          <a:xfrm>
            <a:off x="1513393" y="3953962"/>
            <a:ext cx="358143" cy="26712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33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E506E7-2E70-9D9A-8ADE-BB02498FA674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3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373" y="107341"/>
            <a:ext cx="391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756B5F"/>
                </a:solidFill>
              </a:rPr>
              <a:t>8.  </a:t>
            </a:r>
            <a:r>
              <a:rPr lang="ko-KR" altLang="en-US" sz="2400" b="1" dirty="0">
                <a:solidFill>
                  <a:srgbClr val="756B5F"/>
                </a:solidFill>
              </a:rPr>
              <a:t>기능정의서 및 설계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66F784-6356-1C18-743B-8BF830A7E8BB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2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>
          <a:xfrm>
            <a:off x="956345" y="763398"/>
            <a:ext cx="7516032" cy="5809246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300" b="1" dirty="0">
                <a:latin typeface="+mn-ea"/>
              </a:rPr>
              <a:t>계획</a:t>
            </a:r>
            <a:endParaRPr lang="en-US" altLang="ko-KR" sz="1300" b="1" dirty="0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1.  </a:t>
            </a:r>
            <a:r>
              <a:rPr lang="ko-KR" altLang="en-US" sz="1200" b="1" dirty="0">
                <a:latin typeface="+mn-ea"/>
              </a:rPr>
              <a:t>주제 및 목적</a:t>
            </a:r>
            <a:endParaRPr lang="en-US" altLang="ko-KR" sz="1200" b="1" dirty="0"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2.  </a:t>
            </a:r>
            <a:r>
              <a:rPr lang="ko-KR" altLang="en-US" sz="1200" b="1" dirty="0">
                <a:latin typeface="+mn-ea"/>
              </a:rPr>
              <a:t>개발환경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개발리소스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3.  </a:t>
            </a:r>
            <a:r>
              <a:rPr lang="ko-KR" altLang="en-US" sz="1200" b="1" dirty="0">
                <a:latin typeface="+mn-ea"/>
              </a:rPr>
              <a:t>작업분할 구조도 </a:t>
            </a:r>
            <a:r>
              <a:rPr lang="en-US" altLang="ko-KR" sz="1200" b="1" dirty="0">
                <a:latin typeface="+mn-ea"/>
              </a:rPr>
              <a:t>(WBS)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4.  </a:t>
            </a:r>
            <a:r>
              <a:rPr lang="ko-KR" altLang="en-US" sz="1200" b="1" dirty="0">
                <a:latin typeface="+mn-ea"/>
              </a:rPr>
              <a:t>작업일정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250000"/>
              </a:lnSpc>
              <a:defRPr/>
            </a:pPr>
            <a:r>
              <a:rPr lang="ko-KR" altLang="en-US" sz="1300" b="1" dirty="0">
                <a:latin typeface="+mn-ea"/>
              </a:rPr>
              <a:t>분석 및 설계</a:t>
            </a:r>
            <a:endParaRPr lang="en-US" altLang="ko-KR" sz="13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5.  </a:t>
            </a:r>
            <a:r>
              <a:rPr lang="ko-KR" altLang="en-US" sz="1200" b="1" dirty="0">
                <a:latin typeface="+mn-ea"/>
              </a:rPr>
              <a:t>요구사항 분석</a:t>
            </a:r>
            <a:endParaRPr lang="en-US" altLang="ko-KR" sz="12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6.  </a:t>
            </a:r>
            <a:r>
              <a:rPr lang="ko-KR" altLang="en-US" sz="1200" b="1" dirty="0" err="1">
                <a:latin typeface="+mn-ea"/>
              </a:rPr>
              <a:t>유스케이스</a:t>
            </a:r>
            <a:r>
              <a:rPr lang="ko-KR" altLang="en-US" sz="1200" b="1" dirty="0">
                <a:latin typeface="+mn-ea"/>
              </a:rPr>
              <a:t> 다이어그램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en-US" altLang="ko-KR" sz="1200" b="1" dirty="0" err="1">
                <a:latin typeface="+mn-ea"/>
              </a:rPr>
              <a:t>Usecase</a:t>
            </a:r>
            <a:r>
              <a:rPr lang="en-US" altLang="ko-KR" sz="1200" b="1" dirty="0">
                <a:latin typeface="+mn-ea"/>
              </a:rPr>
              <a:t> Diagram)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7.  </a:t>
            </a:r>
            <a:r>
              <a:rPr lang="ko-KR" altLang="en-US" sz="1200" b="1" dirty="0" err="1">
                <a:latin typeface="+mn-ea"/>
              </a:rPr>
              <a:t>순차다이어그램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(Sequence Diagram)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8.  </a:t>
            </a:r>
            <a:r>
              <a:rPr lang="ko-KR" altLang="en-US" sz="1200" b="1" dirty="0">
                <a:latin typeface="+mn-ea"/>
              </a:rPr>
              <a:t>기능정의서</a:t>
            </a:r>
            <a:r>
              <a:rPr lang="en-US" altLang="ko-KR" sz="1200" b="1" dirty="0">
                <a:latin typeface="+mn-ea"/>
              </a:rPr>
              <a:t> 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9.</a:t>
            </a:r>
            <a:r>
              <a:rPr lang="ko-KR" altLang="en-US" sz="1200" b="1" dirty="0">
                <a:latin typeface="+mn-ea"/>
              </a:rPr>
              <a:t>   </a:t>
            </a:r>
            <a:r>
              <a:rPr lang="en-US" altLang="ko-KR" sz="1200" b="1" dirty="0">
                <a:latin typeface="+mn-ea"/>
              </a:rPr>
              <a:t>DB</a:t>
            </a:r>
            <a:r>
              <a:rPr lang="ko-KR" altLang="en-US" sz="1200" b="1" dirty="0">
                <a:latin typeface="+mn-ea"/>
              </a:rPr>
              <a:t>설계</a:t>
            </a:r>
            <a:r>
              <a:rPr lang="en-US" altLang="ko-KR" sz="1200" b="1" dirty="0">
                <a:latin typeface="+mn-ea"/>
              </a:rPr>
              <a:t>(ERD)</a:t>
            </a: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10.  Project source Explorer</a:t>
            </a:r>
          </a:p>
          <a:p>
            <a:pPr indent="-380990">
              <a:lnSpc>
                <a:spcPct val="250000"/>
              </a:lnSpc>
              <a:defRPr/>
            </a:pPr>
            <a:r>
              <a:rPr lang="ko-KR" altLang="en-US" sz="1300" b="1" dirty="0">
                <a:latin typeface="+mn-ea"/>
              </a:rPr>
              <a:t>구현 및 테스트</a:t>
            </a:r>
            <a:endParaRPr lang="en-US" altLang="ko-KR" sz="13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11.  UI </a:t>
            </a:r>
            <a:r>
              <a:rPr lang="ko-KR" altLang="en-US" sz="1200" b="1" dirty="0">
                <a:latin typeface="+mn-ea"/>
              </a:rPr>
              <a:t>시연 및 핵심 기능</a:t>
            </a:r>
            <a:endParaRPr lang="en-US" altLang="ko-KR" sz="1200" b="1" dirty="0">
              <a:latin typeface="+mn-ea"/>
            </a:endParaRPr>
          </a:p>
          <a:p>
            <a:pPr marL="0" indent="0">
              <a:lnSpc>
                <a:spcPct val="180000"/>
              </a:lnSpc>
              <a:buNone/>
              <a:defRPr/>
            </a:pPr>
            <a:r>
              <a:rPr lang="en-US" altLang="ko-KR" sz="1200" b="1" dirty="0">
                <a:latin typeface="+mn-ea"/>
              </a:rPr>
              <a:t>        12.  </a:t>
            </a:r>
            <a:r>
              <a:rPr lang="ko-KR" altLang="en-US" sz="1200" b="1" dirty="0">
                <a:latin typeface="+mn-ea"/>
              </a:rPr>
              <a:t>차후 개발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내용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51FCDD-0417-C74C-1C02-5D5982C17E81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E8F65-4ED5-2562-5014-F00F0952430E}"/>
              </a:ext>
            </a:extLst>
          </p:cNvPr>
          <p:cNvSpPr txBox="1"/>
          <p:nvPr/>
        </p:nvSpPr>
        <p:spPr>
          <a:xfrm>
            <a:off x="605404" y="239440"/>
            <a:ext cx="190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3057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5174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4AF95-1E6B-9404-D1A0-413DC28F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65" y="961560"/>
            <a:ext cx="11055294" cy="99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+mj-lt"/>
              </a:rPr>
              <a:t>호텔 일용직 근로자</a:t>
            </a:r>
            <a:r>
              <a:rPr lang="en-US" altLang="ko-KR" sz="2400" dirty="0">
                <a:latin typeface="+mj-lt"/>
              </a:rPr>
              <a:t>(</a:t>
            </a:r>
            <a:r>
              <a:rPr lang="ko-KR" altLang="en-US" sz="2400" dirty="0">
                <a:latin typeface="+mj-lt"/>
              </a:rPr>
              <a:t>파트타이머</a:t>
            </a:r>
            <a:r>
              <a:rPr lang="en-US" altLang="ko-KR" sz="2400" dirty="0">
                <a:latin typeface="+mj-lt"/>
              </a:rPr>
              <a:t>)</a:t>
            </a:r>
            <a:r>
              <a:rPr lang="ko-KR" altLang="en-US" sz="2400" dirty="0">
                <a:latin typeface="+mj-lt"/>
              </a:rPr>
              <a:t>의 효율적인 관리 및 업무능력 향상과 </a:t>
            </a:r>
            <a:endParaRPr lang="en-US" altLang="ko-KR" sz="2400" dirty="0">
              <a:latin typeface="+mj-lt"/>
            </a:endParaRPr>
          </a:p>
          <a:p>
            <a:pPr marL="0" indent="0">
              <a:buNone/>
            </a:pPr>
            <a:r>
              <a:rPr lang="ko-KR" altLang="en-US" sz="2400" dirty="0">
                <a:latin typeface="+mj-lt"/>
              </a:rPr>
              <a:t>해당 호텔 부서와의 소통을 위한 호텔</a:t>
            </a:r>
            <a:r>
              <a:rPr lang="en-US" altLang="ko-KR" sz="2400" dirty="0">
                <a:latin typeface="+mj-lt"/>
              </a:rPr>
              <a:t>, </a:t>
            </a:r>
            <a:r>
              <a:rPr lang="ko-KR" altLang="en-US" sz="2400" dirty="0">
                <a:latin typeface="+mj-lt"/>
              </a:rPr>
              <a:t>근로자 정보 관리 웹사이트</a:t>
            </a:r>
            <a:endParaRPr lang="en-US" altLang="ko-KR" sz="2000" dirty="0">
              <a:latin typeface="+mj-lt"/>
            </a:endParaRPr>
          </a:p>
          <a:p>
            <a:pPr marL="0" indent="0">
              <a:buNone/>
            </a:pPr>
            <a:endParaRPr lang="ko-KR" altLang="en-US" sz="1600" dirty="0"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2CFDF6-5E90-C430-7025-83FA7EA1E6BF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9D78-4FAF-846E-4056-061FBE665B25}"/>
              </a:ext>
            </a:extLst>
          </p:cNvPr>
          <p:cNvSpPr txBox="1"/>
          <p:nvPr/>
        </p:nvSpPr>
        <p:spPr>
          <a:xfrm>
            <a:off x="605403" y="239440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1. </a:t>
            </a:r>
            <a:r>
              <a:rPr lang="ko-KR" altLang="en-US" sz="2400" b="1" dirty="0">
                <a:solidFill>
                  <a:srgbClr val="003057"/>
                </a:solidFill>
              </a:rPr>
              <a:t>주제 및 목적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E9470-BFC0-08F2-E99B-D821345A9404}"/>
              </a:ext>
            </a:extLst>
          </p:cNvPr>
          <p:cNvSpPr txBox="1"/>
          <p:nvPr/>
        </p:nvSpPr>
        <p:spPr>
          <a:xfrm>
            <a:off x="783983" y="2172756"/>
            <a:ext cx="10996571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057"/>
                </a:solidFill>
              </a:rPr>
              <a:t>이용자 </a:t>
            </a:r>
            <a:r>
              <a:rPr lang="en-US" altLang="ko-KR" b="1" dirty="0">
                <a:solidFill>
                  <a:srgbClr val="003057"/>
                </a:solidFill>
              </a:rPr>
              <a:t>(</a:t>
            </a:r>
            <a:r>
              <a:rPr lang="ko-KR" altLang="en-US" b="1" dirty="0">
                <a:solidFill>
                  <a:srgbClr val="003057"/>
                </a:solidFill>
              </a:rPr>
              <a:t>파트타이머</a:t>
            </a:r>
            <a:r>
              <a:rPr lang="en-US" altLang="ko-KR" b="1" dirty="0">
                <a:solidFill>
                  <a:srgbClr val="003057"/>
                </a:solidFill>
              </a:rPr>
              <a:t>)</a:t>
            </a:r>
          </a:p>
          <a:p>
            <a:endParaRPr lang="en-US" altLang="ko-KR" sz="5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호텔의 협력 업체로부터 임의로 부여 받은 계정과 링크를 바탕으로 접속하게 되며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</a:t>
            </a:r>
            <a:r>
              <a:rPr lang="ko-KR" altLang="en-US" dirty="0"/>
              <a:t> 근로계약서 및 개인정보 등록 후 당일 행사의 전반적인 내용을 알 수 있고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공지사항 게시판을 통해 해당 근무 부서의 스탠다드</a:t>
            </a:r>
            <a:r>
              <a:rPr lang="en-US" altLang="ko-KR" dirty="0"/>
              <a:t>, </a:t>
            </a:r>
            <a:r>
              <a:rPr lang="ko-KR" altLang="en-US" dirty="0"/>
              <a:t>정보 등을 숙지 할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j-lt"/>
              </a:rPr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FF2E4-F03E-F933-17D4-F396F4EE703F}"/>
              </a:ext>
            </a:extLst>
          </p:cNvPr>
          <p:cNvSpPr txBox="1"/>
          <p:nvPr/>
        </p:nvSpPr>
        <p:spPr>
          <a:xfrm>
            <a:off x="791672" y="4221093"/>
            <a:ext cx="109965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057"/>
                </a:solidFill>
              </a:rPr>
              <a:t>관리자 </a:t>
            </a:r>
            <a:r>
              <a:rPr lang="en-US" altLang="ko-KR" b="1" dirty="0">
                <a:solidFill>
                  <a:srgbClr val="003057"/>
                </a:solidFill>
              </a:rPr>
              <a:t>(</a:t>
            </a:r>
            <a:r>
              <a:rPr lang="ko-KR" altLang="en-US" b="1" dirty="0">
                <a:solidFill>
                  <a:srgbClr val="003057"/>
                </a:solidFill>
              </a:rPr>
              <a:t>호텔 매니저</a:t>
            </a:r>
            <a:r>
              <a:rPr lang="en-US" altLang="ko-KR" b="1" dirty="0">
                <a:solidFill>
                  <a:srgbClr val="003057"/>
                </a:solidFill>
              </a:rPr>
              <a:t>)</a:t>
            </a:r>
          </a:p>
          <a:p>
            <a:endParaRPr lang="en-US" altLang="ko-KR" sz="1100" b="1" dirty="0">
              <a:solidFill>
                <a:srgbClr val="003057"/>
              </a:solidFill>
            </a:endParaRPr>
          </a:p>
          <a:p>
            <a:r>
              <a:rPr lang="en-US" altLang="ko-KR" dirty="0"/>
              <a:t>  - </a:t>
            </a:r>
            <a:r>
              <a:rPr lang="ko-KR" altLang="en-US" dirty="0"/>
              <a:t>두개의 관리자 등급으로 나뉘며</a:t>
            </a:r>
            <a:r>
              <a:rPr lang="en-US" altLang="ko-KR" dirty="0"/>
              <a:t>,</a:t>
            </a:r>
            <a:r>
              <a:rPr lang="ko-KR" altLang="en-US" dirty="0"/>
              <a:t> 최고 등급의 관리자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r>
              <a:rPr lang="ko-KR" altLang="en-US" dirty="0"/>
              <a:t>은 각 매니저 관리자들의 계정을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 삭제 및 생성 가능</a:t>
            </a:r>
            <a:r>
              <a:rPr lang="en-US" altLang="ko-KR" dirty="0"/>
              <a:t>, </a:t>
            </a:r>
            <a:r>
              <a:rPr lang="ko-KR" altLang="en-US" dirty="0"/>
              <a:t>이용자에게 보여지는 근로계약서 서식을 수정 할 수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</a:t>
            </a:r>
            <a:r>
              <a:rPr lang="ko-KR" altLang="en-US" dirty="0"/>
              <a:t>공지사항 및 행사 게시판의 글 삭제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</a:t>
            </a:r>
            <a:r>
              <a:rPr lang="ko-KR" altLang="en-US" dirty="0"/>
              <a:t>수정을 하며 이용자의 근로계약서 정보를 관리하고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당일 행사의 행사 정보를 이용자에게 제공</a:t>
            </a:r>
            <a:r>
              <a:rPr lang="en-US" altLang="ko-KR" dirty="0"/>
              <a:t>, </a:t>
            </a:r>
            <a:r>
              <a:rPr lang="ko-KR" altLang="en-US" dirty="0">
                <a:latin typeface="+mj-lt"/>
              </a:rPr>
              <a:t>파트타이머의 근로 및 급여 정보 저장 관리 할 수 있다</a:t>
            </a:r>
            <a:r>
              <a:rPr lang="en-US" altLang="ko-KR" dirty="0">
                <a:latin typeface="+mj-lt"/>
              </a:rPr>
              <a:t>.</a:t>
            </a:r>
            <a:r>
              <a:rPr lang="ko-KR" altLang="en-US" dirty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48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622" y="1391767"/>
            <a:ext cx="10179340" cy="759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Hotel LMS Manager System</a:t>
            </a:r>
          </a:p>
          <a:p>
            <a:pPr marL="0" indent="0">
              <a:buNone/>
            </a:pPr>
            <a:r>
              <a:rPr lang="ko-KR" altLang="en-US" sz="1500" dirty="0"/>
              <a:t>기존 실무에서 사용되는 </a:t>
            </a:r>
            <a:r>
              <a:rPr lang="en-US" altLang="ko-KR" sz="1700" dirty="0"/>
              <a:t>Hotel LMS Manager System </a:t>
            </a:r>
            <a:r>
              <a:rPr lang="ko-KR" altLang="en-US" sz="1700" dirty="0"/>
              <a:t>사이트를 참조하였다</a:t>
            </a:r>
            <a:r>
              <a:rPr lang="en-US" altLang="ko-KR" sz="1700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D27FBD-BFE5-2E92-F186-D75F78260EE2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116F3-E02A-857E-DA92-3C1025EB2F7B}"/>
              </a:ext>
            </a:extLst>
          </p:cNvPr>
          <p:cNvSpPr txBox="1"/>
          <p:nvPr/>
        </p:nvSpPr>
        <p:spPr>
          <a:xfrm>
            <a:off x="605403" y="244498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1. </a:t>
            </a:r>
            <a:r>
              <a:rPr lang="ko-KR" altLang="en-US" sz="2400" b="1" dirty="0">
                <a:solidFill>
                  <a:srgbClr val="003057"/>
                </a:solidFill>
              </a:rPr>
              <a:t>주제 및 목적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4E3AB5-2D1F-A0AD-2B59-4E00953E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465" y="2334462"/>
            <a:ext cx="4726497" cy="286135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D91182-2258-F1D9-638A-F72B2DE6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22" y="2334462"/>
            <a:ext cx="4726497" cy="286135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C992FD-0B71-C5B4-CE5F-2C9E0384562A}"/>
              </a:ext>
            </a:extLst>
          </p:cNvPr>
          <p:cNvSpPr txBox="1"/>
          <p:nvPr/>
        </p:nvSpPr>
        <p:spPr>
          <a:xfrm>
            <a:off x="897622" y="838899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057"/>
                </a:solidFill>
              </a:rPr>
              <a:t>참조 사이트</a:t>
            </a:r>
          </a:p>
        </p:txBody>
      </p:sp>
    </p:spTree>
    <p:extLst>
      <p:ext uri="{BB962C8B-B14F-4D97-AF65-F5344CB8AC3E}">
        <p14:creationId xmlns:p14="http://schemas.microsoft.com/office/powerpoint/2010/main" val="401518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/>
          <p:cNvSpPr/>
          <p:nvPr/>
        </p:nvSpPr>
        <p:spPr bwMode="auto">
          <a:xfrm>
            <a:off x="986011" y="97234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OS</a:t>
            </a:r>
          </a:p>
        </p:txBody>
      </p:sp>
      <p:sp>
        <p:nvSpPr>
          <p:cNvPr id="4" name="사각형: 둥근 모서리 3"/>
          <p:cNvSpPr/>
          <p:nvPr/>
        </p:nvSpPr>
        <p:spPr bwMode="auto">
          <a:xfrm>
            <a:off x="2804579" y="999287"/>
            <a:ext cx="8159751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996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Windows 10 Home</a:t>
            </a:r>
          </a:p>
        </p:txBody>
      </p:sp>
      <p:sp>
        <p:nvSpPr>
          <p:cNvPr id="6" name="사각형: 둥근 모서리 5"/>
          <p:cNvSpPr/>
          <p:nvPr/>
        </p:nvSpPr>
        <p:spPr bwMode="auto">
          <a:xfrm>
            <a:off x="978606" y="167863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WAS</a:t>
            </a:r>
          </a:p>
        </p:txBody>
      </p:sp>
      <p:sp>
        <p:nvSpPr>
          <p:cNvPr id="7" name="사각형: 둥근 모서리 6"/>
          <p:cNvSpPr/>
          <p:nvPr/>
        </p:nvSpPr>
        <p:spPr bwMode="auto">
          <a:xfrm>
            <a:off x="2804582" y="1701274"/>
            <a:ext cx="8159751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996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Apache Tomcat 9.0.31</a:t>
            </a:r>
          </a:p>
        </p:txBody>
      </p:sp>
      <p:sp>
        <p:nvSpPr>
          <p:cNvPr id="9" name="사각형: 둥근 모서리 8"/>
          <p:cNvSpPr/>
          <p:nvPr/>
        </p:nvSpPr>
        <p:spPr bwMode="auto">
          <a:xfrm>
            <a:off x="995539" y="238492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DBMS</a:t>
            </a:r>
          </a:p>
        </p:txBody>
      </p:sp>
      <p:sp>
        <p:nvSpPr>
          <p:cNvPr id="10" name="사각형: 둥근 모서리 9"/>
          <p:cNvSpPr/>
          <p:nvPr/>
        </p:nvSpPr>
        <p:spPr bwMode="auto">
          <a:xfrm>
            <a:off x="2804583" y="2403261"/>
            <a:ext cx="8159750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996" lvl="1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Oracle XE 11g</a:t>
            </a:r>
          </a:p>
        </p:txBody>
      </p:sp>
      <p:sp>
        <p:nvSpPr>
          <p:cNvPr id="12" name="사각형: 둥근 모서리 11"/>
          <p:cNvSpPr/>
          <p:nvPr/>
        </p:nvSpPr>
        <p:spPr bwMode="auto">
          <a:xfrm>
            <a:off x="995539" y="309121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Language</a:t>
            </a:r>
          </a:p>
        </p:txBody>
      </p:sp>
      <p:sp>
        <p:nvSpPr>
          <p:cNvPr id="13" name="사각형: 둥근 모서리 12"/>
          <p:cNvSpPr/>
          <p:nvPr/>
        </p:nvSpPr>
        <p:spPr bwMode="auto">
          <a:xfrm>
            <a:off x="2804582" y="3105248"/>
            <a:ext cx="8159749" cy="43338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Java Platform 8, JSP &amp; Servlet </a:t>
            </a:r>
          </a:p>
        </p:txBody>
      </p:sp>
      <p:sp>
        <p:nvSpPr>
          <p:cNvPr id="15" name="사각형: 둥근 모서리 14"/>
          <p:cNvSpPr/>
          <p:nvPr/>
        </p:nvSpPr>
        <p:spPr bwMode="auto">
          <a:xfrm>
            <a:off x="995539" y="450379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WEB</a:t>
            </a:r>
          </a:p>
        </p:txBody>
      </p:sp>
      <p:sp>
        <p:nvSpPr>
          <p:cNvPr id="16" name="사각형: 둥근 모서리 15"/>
          <p:cNvSpPr/>
          <p:nvPr/>
        </p:nvSpPr>
        <p:spPr bwMode="auto">
          <a:xfrm>
            <a:off x="2804582" y="4510810"/>
            <a:ext cx="8159749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HTML5, CSS/CSS3, JavaScript</a:t>
            </a:r>
          </a:p>
        </p:txBody>
      </p:sp>
      <p:sp>
        <p:nvSpPr>
          <p:cNvPr id="18" name="사각형: 둥근 모서리 17"/>
          <p:cNvSpPr/>
          <p:nvPr/>
        </p:nvSpPr>
        <p:spPr bwMode="auto">
          <a:xfrm>
            <a:off x="995539" y="379750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Model</a:t>
            </a:r>
          </a:p>
        </p:txBody>
      </p:sp>
      <p:sp>
        <p:nvSpPr>
          <p:cNvPr id="19" name="사각형: 둥근 모서리 18"/>
          <p:cNvSpPr/>
          <p:nvPr/>
        </p:nvSpPr>
        <p:spPr bwMode="auto">
          <a:xfrm>
            <a:off x="2804587" y="3808823"/>
            <a:ext cx="8159750" cy="4318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MVC model </a:t>
            </a:r>
            <a:r>
              <a:rPr lang="en-US" altLang="ko-KR" sz="1600">
                <a:solidFill>
                  <a:srgbClr val="3F3F48"/>
                </a:solidFill>
                <a:latin typeface="+mn-ea"/>
              </a:rPr>
              <a:t>(model 2)</a:t>
            </a:r>
            <a:endParaRPr lang="en-US" altLang="ko-KR" sz="16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21" name="사각형: 둥근 모서리 20"/>
          <p:cNvSpPr/>
          <p:nvPr/>
        </p:nvSpPr>
        <p:spPr bwMode="auto">
          <a:xfrm>
            <a:off x="2804582" y="5916375"/>
            <a:ext cx="8159749" cy="4688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JavaScript jquery-3.4.1,  jquery-ui-1.12.1, cos-26Dec2008</a:t>
            </a:r>
          </a:p>
        </p:txBody>
      </p:sp>
      <p:sp>
        <p:nvSpPr>
          <p:cNvPr id="22" name="사각형: 둥근 모서리 21"/>
          <p:cNvSpPr/>
          <p:nvPr/>
        </p:nvSpPr>
        <p:spPr bwMode="auto">
          <a:xfrm>
            <a:off x="995539" y="591637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Open</a:t>
            </a:r>
          </a:p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Source</a:t>
            </a:r>
          </a:p>
        </p:txBody>
      </p:sp>
      <p:sp>
        <p:nvSpPr>
          <p:cNvPr id="24" name="사각형: 둥근 모서리 23"/>
          <p:cNvSpPr/>
          <p:nvPr/>
        </p:nvSpPr>
        <p:spPr bwMode="auto">
          <a:xfrm>
            <a:off x="995539" y="5210085"/>
            <a:ext cx="1404000" cy="468000"/>
          </a:xfrm>
          <a:prstGeom prst="round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 b="1" spc="-133" dirty="0">
                <a:solidFill>
                  <a:schemeClr val="bg1"/>
                </a:solidFill>
                <a:latin typeface="+mn-ea"/>
              </a:rPr>
              <a:t>Tool</a:t>
            </a:r>
          </a:p>
        </p:txBody>
      </p:sp>
      <p:sp>
        <p:nvSpPr>
          <p:cNvPr id="25" name="사각형: 둥근 모서리 24"/>
          <p:cNvSpPr/>
          <p:nvPr/>
        </p:nvSpPr>
        <p:spPr bwMode="auto">
          <a:xfrm>
            <a:off x="2804581" y="5212797"/>
            <a:ext cx="8159749" cy="43338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30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994">
              <a:defRPr/>
            </a:pP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Eclipse IDE for Enterprise Java Developers, </a:t>
            </a:r>
            <a:r>
              <a:rPr lang="en-US" altLang="ko-KR" sz="1600" dirty="0" err="1">
                <a:solidFill>
                  <a:srgbClr val="3F3F48"/>
                </a:solidFill>
                <a:latin typeface="+mn-ea"/>
              </a:rPr>
              <a:t>eXERD</a:t>
            </a:r>
            <a:r>
              <a:rPr lang="en-US" altLang="ko-KR" sz="1600" dirty="0">
                <a:solidFill>
                  <a:srgbClr val="3F3F48"/>
                </a:solidFill>
                <a:latin typeface="+mn-ea"/>
              </a:rPr>
              <a:t> (E-R Modeling Tool)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32788C-E0D3-5C47-C092-177B98CDD098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91F18-F2A0-18BE-0361-4496BEE6A80D}"/>
              </a:ext>
            </a:extLst>
          </p:cNvPr>
          <p:cNvSpPr txBox="1"/>
          <p:nvPr/>
        </p:nvSpPr>
        <p:spPr>
          <a:xfrm>
            <a:off x="605403" y="193698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2. </a:t>
            </a:r>
            <a:r>
              <a:rPr lang="ko-KR" altLang="en-US" sz="2400" b="1" dirty="0">
                <a:solidFill>
                  <a:srgbClr val="003057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97058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75AE4F21-7F5A-6A06-1AB1-0B71FD46B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37" y="529351"/>
            <a:ext cx="11137084" cy="597401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62536C-1BDD-F7F7-8D25-E5445C9F4AA8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7D44FE-A298-6224-8D40-E8FEE7B3FCB9}"/>
              </a:ext>
            </a:extLst>
          </p:cNvPr>
          <p:cNvSpPr txBox="1"/>
          <p:nvPr/>
        </p:nvSpPr>
        <p:spPr>
          <a:xfrm>
            <a:off x="605403" y="193698"/>
            <a:ext cx="3807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3. </a:t>
            </a:r>
            <a:r>
              <a:rPr lang="ko-KR" altLang="en-US" sz="2400" b="1" dirty="0">
                <a:solidFill>
                  <a:srgbClr val="003057"/>
                </a:solidFill>
              </a:rPr>
              <a:t>작업분할구조도</a:t>
            </a:r>
          </a:p>
        </p:txBody>
      </p:sp>
    </p:spTree>
    <p:extLst>
      <p:ext uri="{BB962C8B-B14F-4D97-AF65-F5344CB8AC3E}">
        <p14:creationId xmlns:p14="http://schemas.microsoft.com/office/powerpoint/2010/main" val="335222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34CA83-2E8C-5C02-92BA-7806CF3248CF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866780-320E-B60F-BB7A-46C728DE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76" y="724529"/>
            <a:ext cx="6715109" cy="5918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F0F59F-26BE-8E05-BCE5-26FF871D95F6}"/>
              </a:ext>
            </a:extLst>
          </p:cNvPr>
          <p:cNvSpPr txBox="1"/>
          <p:nvPr/>
        </p:nvSpPr>
        <p:spPr>
          <a:xfrm>
            <a:off x="605403" y="193698"/>
            <a:ext cx="528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4. Gantt Chart</a:t>
            </a:r>
            <a:r>
              <a:rPr lang="ko-KR" altLang="en-US" sz="2400" b="1" dirty="0">
                <a:solidFill>
                  <a:srgbClr val="003057"/>
                </a:solidFill>
              </a:rPr>
              <a:t>를 이용한 일정관리</a:t>
            </a:r>
          </a:p>
        </p:txBody>
      </p:sp>
    </p:spTree>
    <p:extLst>
      <p:ext uri="{BB962C8B-B14F-4D97-AF65-F5344CB8AC3E}">
        <p14:creationId xmlns:p14="http://schemas.microsoft.com/office/powerpoint/2010/main" val="265404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1371" y="861966"/>
            <a:ext cx="27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1)</a:t>
            </a:r>
            <a:r>
              <a:rPr lang="ko-KR" altLang="en-US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 파트타이머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097" y="1555036"/>
            <a:ext cx="11296437" cy="5166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최초 </a:t>
            </a:r>
            <a:r>
              <a:rPr lang="ko-KR" altLang="en-US" dirty="0" err="1"/>
              <a:t>로그인시</a:t>
            </a:r>
            <a:r>
              <a:rPr lang="ko-KR" altLang="en-US" dirty="0"/>
              <a:t> 다른 정보들은 볼 수 없고 근로계약서 작성 후 다른 기능을 이용 할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작성시 이름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입금계좌</a:t>
            </a:r>
            <a:r>
              <a:rPr lang="en-US" altLang="ko-KR" dirty="0"/>
              <a:t>, </a:t>
            </a:r>
            <a:r>
              <a:rPr lang="ko-KR" altLang="en-US" dirty="0"/>
              <a:t>은행명은 필수 입력사항이다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공지사항</a:t>
            </a:r>
            <a:r>
              <a:rPr lang="en-US" altLang="ko-KR" dirty="0"/>
              <a:t>, </a:t>
            </a:r>
            <a:r>
              <a:rPr lang="ko-KR" altLang="en-US" dirty="0"/>
              <a:t>행사 게시판은 읽기만 가능하다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작성 후 수정 가능하며 매니저 관리자의 근로계약서 관리리스트에 표시된다</a:t>
            </a:r>
            <a:r>
              <a:rPr lang="en-US" altLang="ko-KR" dirty="0"/>
              <a:t>,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초기에 나의 행사보기에는 할당된 행사가 없으며 매니저 관리자에서 해당 파트타이머에게 행사 등록 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 해당 파트타이머에게 등록된 행사의 세부내용이 나타난다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파트타이머의 근로계약서가 마감된 후에는 근로계약서 정보가 따로 저장된 후 특정 시간 후에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기존 근로계약서 및 </a:t>
            </a:r>
            <a:r>
              <a:rPr lang="en-US" altLang="ko-KR" dirty="0"/>
              <a:t>ID</a:t>
            </a:r>
            <a:r>
              <a:rPr lang="ko-KR" altLang="en-US" dirty="0"/>
              <a:t> 정보는 삭제된다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파트타이머가 본인의 근로계약서를 수정하고 </a:t>
            </a:r>
            <a:r>
              <a:rPr lang="ko-KR" altLang="en-US" dirty="0" err="1"/>
              <a:t>있을때에는</a:t>
            </a:r>
            <a:r>
              <a:rPr lang="ko-KR" altLang="en-US" dirty="0"/>
              <a:t> 매니저 관리자가 마감처리를 할 수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6D4856-1111-6761-C0AE-AC27391D0F95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FB6AC-70D7-9AB2-FEEB-71EB0B6FA6DF}"/>
              </a:ext>
            </a:extLst>
          </p:cNvPr>
          <p:cNvSpPr txBox="1"/>
          <p:nvPr/>
        </p:nvSpPr>
        <p:spPr>
          <a:xfrm>
            <a:off x="605403" y="193698"/>
            <a:ext cx="528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5. </a:t>
            </a:r>
            <a:r>
              <a:rPr lang="ko-KR" altLang="en-US" sz="2400" b="1" dirty="0">
                <a:solidFill>
                  <a:srgbClr val="003057"/>
                </a:solidFill>
              </a:rPr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58333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1430" y="1456344"/>
            <a:ext cx="114304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공지사항 게시판에서 게시글 읽기</a:t>
            </a:r>
            <a:r>
              <a:rPr lang="en-US" altLang="ko-KR" dirty="0"/>
              <a:t>, </a:t>
            </a:r>
            <a:r>
              <a:rPr lang="ko-KR" altLang="en-US" dirty="0"/>
              <a:t>수정 및 삭제가 가능하다</a:t>
            </a:r>
            <a:r>
              <a:rPr lang="en-US" altLang="ko-KR" dirty="0"/>
              <a:t>. 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행사 게시판에서 게시글 읽기</a:t>
            </a:r>
            <a:r>
              <a:rPr lang="en-US" altLang="ko-KR" dirty="0"/>
              <a:t>, </a:t>
            </a:r>
            <a:r>
              <a:rPr lang="ko-KR" altLang="en-US" dirty="0"/>
              <a:t>수정 및 삭제가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 관리에서는 근로계약서를 작성한 파트타이머의 근로계약서만 나타난다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파트타이머 관리의 근로계약서 리스트는 오늘날짜로 작성된 근로계약서만 나타나며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마감 및 당일 작성되지 않은 근로계약서는 지난 근로계약서 리스트에서 나타난다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근로계약서 상세보기가 가능하고 급여 정보</a:t>
            </a:r>
            <a:r>
              <a:rPr lang="en-US" altLang="ko-KR" dirty="0"/>
              <a:t>, </a:t>
            </a:r>
            <a:r>
              <a:rPr lang="ko-KR" altLang="en-US" dirty="0"/>
              <a:t>행사 입력은 수정 가능하다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 해당근로계약서가 수정 중이면 상세보기 및 수정이 불가능하다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2FBBA-4120-01F6-B072-D5CDEACD1D0C}"/>
              </a:ext>
            </a:extLst>
          </p:cNvPr>
          <p:cNvSpPr/>
          <p:nvPr/>
        </p:nvSpPr>
        <p:spPr>
          <a:xfrm>
            <a:off x="0" y="0"/>
            <a:ext cx="234892" cy="6858000"/>
          </a:xfrm>
          <a:prstGeom prst="rect">
            <a:avLst/>
          </a:prstGeom>
          <a:solidFill>
            <a:srgbClr val="51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43CAC-C184-C062-E9CD-FC90A0AE0362}"/>
              </a:ext>
            </a:extLst>
          </p:cNvPr>
          <p:cNvSpPr txBox="1"/>
          <p:nvPr/>
        </p:nvSpPr>
        <p:spPr>
          <a:xfrm>
            <a:off x="590763" y="206033"/>
            <a:ext cx="297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3057"/>
                </a:solidFill>
              </a:rPr>
              <a:t>5. </a:t>
            </a:r>
            <a:r>
              <a:rPr lang="ko-KR" altLang="en-US" sz="2400" b="1" dirty="0">
                <a:solidFill>
                  <a:srgbClr val="003057"/>
                </a:solidFill>
              </a:rPr>
              <a:t>요구사항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69F-D32E-798F-4056-8D324F8A1ACB}"/>
              </a:ext>
            </a:extLst>
          </p:cNvPr>
          <p:cNvSpPr txBox="1"/>
          <p:nvPr/>
        </p:nvSpPr>
        <p:spPr>
          <a:xfrm>
            <a:off x="541371" y="861966"/>
            <a:ext cx="275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2)</a:t>
            </a:r>
            <a:r>
              <a:rPr lang="ko-KR" altLang="en-US" sz="2000" b="1" dirty="0">
                <a:solidFill>
                  <a:srgbClr val="003057"/>
                </a:solidFill>
                <a:ea typeface="한컴 윤고딕 230" panose="02020603020101020101" pitchFamily="18" charset="-127"/>
              </a:rPr>
              <a:t> 매니저 관리자</a:t>
            </a:r>
          </a:p>
        </p:txBody>
      </p:sp>
    </p:spTree>
    <p:extLst>
      <p:ext uri="{BB962C8B-B14F-4D97-AF65-F5344CB8AC3E}">
        <p14:creationId xmlns:p14="http://schemas.microsoft.com/office/powerpoint/2010/main" val="39790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855</Words>
  <Application>Microsoft Office PowerPoint</Application>
  <PresentationFormat>와이드스크린</PresentationFormat>
  <Paragraphs>181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가는안상수체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qer2735@gmail.com</cp:lastModifiedBy>
  <cp:revision>51</cp:revision>
  <dcterms:created xsi:type="dcterms:W3CDTF">2022-06-24T01:49:59Z</dcterms:created>
  <dcterms:modified xsi:type="dcterms:W3CDTF">2022-07-08T09:15:27Z</dcterms:modified>
</cp:coreProperties>
</file>