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7" autoAdjust="0"/>
    <p:restoredTop sz="94660"/>
  </p:normalViewPr>
  <p:slideViewPr>
    <p:cSldViewPr snapToGrid="0">
      <p:cViewPr>
        <p:scale>
          <a:sx n="90" d="100"/>
          <a:sy n="90" d="100"/>
        </p:scale>
        <p:origin x="-6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6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9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8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3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2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9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0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ABC9-0721-4807-B170-F037F21BCBCB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2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pay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1371" y="107341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5.  </a:t>
            </a:r>
            <a:r>
              <a:rPr lang="ko-KR" altLang="en-US" sz="2400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1371" y="601909"/>
            <a:ext cx="2756329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ko-KR" altLang="en-US" sz="2667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매니저 관리자</a:t>
            </a:r>
            <a:r>
              <a:rPr lang="en-US" altLang="ko-KR" sz="2667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endParaRPr lang="ko-KR" altLang="en-US" sz="2667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2" y="1137578"/>
            <a:ext cx="114304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메인화면에서 행사 정보 글로 </a:t>
            </a:r>
            <a:r>
              <a:rPr lang="ko-KR" altLang="en-US" dirty="0" err="1" smtClean="0"/>
              <a:t>정보글</a:t>
            </a:r>
            <a:r>
              <a:rPr lang="ko-KR" altLang="en-US" dirty="0" smtClean="0"/>
              <a:t> 디테일 </a:t>
            </a:r>
            <a:r>
              <a:rPr lang="ko-KR" altLang="en-US" dirty="0" err="1" smtClean="0"/>
              <a:t>접속시</a:t>
            </a:r>
            <a:r>
              <a:rPr lang="ko-KR" altLang="en-US" dirty="0" smtClean="0"/>
              <a:t> 수정 및 삭제 가능 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건의사항에서 </a:t>
            </a:r>
            <a:r>
              <a:rPr lang="ko-KR" altLang="en-US" dirty="0" err="1" smtClean="0"/>
              <a:t>해당글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답글쓰기</a:t>
            </a:r>
            <a:r>
              <a:rPr lang="ko-KR" altLang="en-US" dirty="0" smtClean="0"/>
              <a:t> 기능이 있고 삭제 및 글쓰기 기능이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공지사항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근무 정보 게시판에서 </a:t>
            </a:r>
            <a:r>
              <a:rPr lang="ko-KR" altLang="en-US" dirty="0" err="1" smtClean="0"/>
              <a:t>글작성</a:t>
            </a:r>
            <a:r>
              <a:rPr lang="ko-KR" altLang="en-US" dirty="0" smtClean="0"/>
              <a:t> 가능 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행사 정보 등록 및 삭제 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파트타이머가 근로 계약서 작성 해야 파트타이머 리스트에 뜬다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파트타이머 리스트 게시판에서는 해당 파트타이머 별로 근무 투입 행사 지정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색상으로 구분한다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근로계약서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삭제 가능하다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파트타이머 근무 기록 등록 게시판에선 행사 종료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파트타이머 근무 </a:t>
            </a:r>
            <a:r>
              <a:rPr lang="ko-KR" altLang="en-US" dirty="0" err="1" smtClean="0"/>
              <a:t>종료시</a:t>
            </a:r>
            <a:r>
              <a:rPr lang="ko-KR" altLang="en-US" dirty="0" smtClean="0"/>
              <a:t> 해당 파트타이머 디테일 접속해서 근무시간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시급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점수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동의란</a:t>
            </a:r>
            <a:r>
              <a:rPr lang="ko-KR" altLang="en-US" dirty="0" smtClean="0"/>
              <a:t> 서명 </a:t>
            </a:r>
            <a:r>
              <a:rPr lang="ko-KR" altLang="en-US" dirty="0" err="1" smtClean="0"/>
              <a:t>입력받음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err="1" smtClean="0"/>
              <a:t>근무기록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작성완료후</a:t>
            </a:r>
            <a:r>
              <a:rPr lang="ko-KR" altLang="en-US" dirty="0" smtClean="0"/>
              <a:t> 해당 파트타이머의 파트타이머 리스트에서 수정 및 삭제 </a:t>
            </a:r>
            <a:r>
              <a:rPr lang="ko-KR" altLang="en-US" dirty="0" err="1" smtClean="0"/>
              <a:t>불가상태로</a:t>
            </a:r>
            <a:endParaRPr lang="en-US" altLang="ko-KR" dirty="0"/>
          </a:p>
          <a:p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9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1371" y="107341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5.  </a:t>
            </a:r>
            <a:r>
              <a:rPr lang="ko-KR" altLang="en-US" sz="2400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1371" y="601909"/>
            <a:ext cx="2756329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ko-KR" altLang="en-US" sz="2667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부서 관리자</a:t>
            </a:r>
            <a:r>
              <a:rPr lang="en-US" altLang="ko-KR" sz="2667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endParaRPr lang="ko-KR" altLang="en-US" sz="2667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072" y="1137578"/>
            <a:ext cx="11430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부서관리자는 매니저 급 관리자를 등록 삭제 수정 </a:t>
            </a:r>
            <a:r>
              <a:rPr lang="ko-KR" altLang="en-US" dirty="0" err="1" smtClean="0"/>
              <a:t>할수있다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시급정보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??? </a:t>
            </a:r>
            <a:r>
              <a:rPr lang="ko-KR" altLang="en-US" dirty="0" smtClean="0"/>
              <a:t>근로제한시간</a:t>
            </a:r>
            <a:r>
              <a:rPr lang="en-US" altLang="ko-KR" dirty="0" smtClean="0"/>
              <a:t>? </a:t>
            </a:r>
            <a:r>
              <a:rPr lang="ko-KR" altLang="en-US" dirty="0" smtClean="0"/>
              <a:t>등 기준을 </a:t>
            </a:r>
            <a:r>
              <a:rPr lang="ko-KR" altLang="en-US" dirty="0" err="1" smtClean="0"/>
              <a:t>등록할수있다</a:t>
            </a:r>
            <a:r>
              <a:rPr lang="en-US" altLang="ko-KR" dirty="0" smtClean="0"/>
              <a:t>. ??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파트타이머에게</a:t>
            </a:r>
            <a:r>
              <a:rPr lang="ko-KR" altLang="en-US" dirty="0" smtClean="0"/>
              <a:t> 보여지는 근로계약서를 수정 할 수 있다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근로계약서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파트타이머는 근로계약서 작성 불가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82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55097" y="1581702"/>
            <a:ext cx="7970344" cy="2401433"/>
            <a:chOff x="479351" y="996979"/>
            <a:chExt cx="5977758" cy="209157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47820" y="996979"/>
              <a:ext cx="1254733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133" b="1" dirty="0" smtClean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파트타이머</a:t>
              </a:r>
              <a:endParaRPr lang="ko-KR" altLang="en-US" sz="2133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843805" y="996979"/>
              <a:ext cx="1251998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985106" y="996979"/>
              <a:ext cx="1084597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b="1" dirty="0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9351" y="1721427"/>
              <a:ext cx="1920856" cy="136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80990" algn="ctr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rgbClr val="464646"/>
                  </a:solidFill>
                  <a:latin typeface="+mn-ea"/>
                </a:rPr>
                <a:t>계정 정보 관리</a:t>
              </a:r>
              <a:endParaRPr lang="en-US" altLang="ko-KR" sz="1600" b="1" dirty="0" smtClean="0">
                <a:solidFill>
                  <a:srgbClr val="464646"/>
                </a:solidFill>
                <a:latin typeface="+mn-ea"/>
              </a:endParaRPr>
            </a:p>
            <a:p>
              <a:pPr marL="380990" algn="ctr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rgbClr val="464646"/>
                  </a:solidFill>
                  <a:latin typeface="+mn-ea"/>
                </a:rPr>
                <a:t>공지사항</a:t>
              </a:r>
              <a:endParaRPr lang="en-US" altLang="ko-KR" sz="1600" b="1" dirty="0" smtClean="0">
                <a:solidFill>
                  <a:srgbClr val="464646"/>
                </a:solidFill>
                <a:latin typeface="+mn-ea"/>
              </a:endParaRPr>
            </a:p>
            <a:p>
              <a:pPr marL="380990" algn="ctr"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solidFill>
                    <a:srgbClr val="464646"/>
                  </a:solidFill>
                  <a:latin typeface="+mn-ea"/>
                </a:rPr>
                <a:t>홈 화면의 </a:t>
              </a:r>
              <a:r>
                <a:rPr lang="ko-KR" altLang="en-US" sz="1600" b="1" dirty="0" err="1" smtClean="0">
                  <a:solidFill>
                    <a:srgbClr val="464646"/>
                  </a:solidFill>
                  <a:latin typeface="+mn-ea"/>
                </a:rPr>
                <a:t>행사목록</a:t>
              </a:r>
              <a:endParaRPr lang="en-US" altLang="ko-KR" sz="1600" b="1" dirty="0" smtClean="0">
                <a:solidFill>
                  <a:srgbClr val="464646"/>
                </a:solidFill>
                <a:latin typeface="+mn-ea"/>
              </a:endParaRPr>
            </a:p>
            <a:p>
              <a:pPr marL="380990" algn="ctr"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+mn-ea"/>
                </a:rPr>
                <a:t>건의사항 게시판</a:t>
              </a:r>
              <a:endParaRPr lang="en-US" altLang="ko-KR" sz="1600" b="1" dirty="0" smtClean="0">
                <a:solidFill>
                  <a:srgbClr val="464646"/>
                </a:solidFill>
                <a:latin typeface="+mn-ea"/>
              </a:endParaRPr>
            </a:p>
            <a:p>
              <a:pPr marL="380990" algn="ctr"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solidFill>
                    <a:srgbClr val="464646"/>
                  </a:solidFill>
                  <a:latin typeface="+mn-ea"/>
                </a:rPr>
                <a:t>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+mn-ea"/>
                </a:rPr>
                <a:t>근로계약서 작성</a:t>
              </a:r>
              <a:endParaRPr lang="en-US" altLang="ko-KR" sz="1600" b="1" dirty="0" smtClean="0">
                <a:solidFill>
                  <a:srgbClr val="464646"/>
                </a:solidFill>
                <a:latin typeface="+mn-ea"/>
              </a:endParaRPr>
            </a:p>
            <a:p>
              <a:pPr marL="380990" algn="ctr">
                <a:buFont typeface="Arial" panose="020B0604020202020204" pitchFamily="34" charset="0"/>
                <a:buChar char="•"/>
              </a:pPr>
              <a:endParaRPr lang="ko-KR" altLang="en-US" sz="16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1371" y="107341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5.  </a:t>
            </a:r>
            <a:r>
              <a:rPr lang="ko-KR" altLang="en-US" sz="2400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3397" y="620689"/>
            <a:ext cx="206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77033" y="4490378"/>
            <a:ext cx="6425115" cy="1728569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333" b="1" dirty="0">
                <a:solidFill>
                  <a:schemeClr val="tx1"/>
                </a:solidFill>
              </a:rPr>
              <a:t>▷ 용어정리</a:t>
            </a:r>
            <a:endParaRPr lang="en-US" altLang="ko-KR" sz="1333" b="1" dirty="0">
              <a:solidFill>
                <a:schemeClr val="tx1"/>
              </a:solidFill>
            </a:endParaRPr>
          </a:p>
          <a:p>
            <a:endParaRPr lang="en-US" altLang="ko-KR" sz="1333" b="1" dirty="0">
              <a:solidFill>
                <a:schemeClr val="tx1"/>
              </a:solidFill>
            </a:endParaRPr>
          </a:p>
          <a:p>
            <a:pPr marL="228594" indent="-228594">
              <a:buFontTx/>
              <a:buChar char="-"/>
            </a:pPr>
            <a:r>
              <a:rPr lang="ko-KR" altLang="en-US" sz="1333" b="1" dirty="0">
                <a:solidFill>
                  <a:schemeClr val="tx1"/>
                </a:solidFill>
              </a:rPr>
              <a:t>이용자 </a:t>
            </a:r>
            <a:r>
              <a:rPr lang="en-US" altLang="ko-KR" sz="1333" b="1" dirty="0">
                <a:solidFill>
                  <a:schemeClr val="tx1"/>
                </a:solidFill>
              </a:rPr>
              <a:t>: </a:t>
            </a:r>
            <a:r>
              <a:rPr lang="ko-KR" altLang="en-US" sz="1333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333" b="1" dirty="0">
              <a:solidFill>
                <a:schemeClr val="tx1"/>
              </a:solidFill>
            </a:endParaRPr>
          </a:p>
          <a:p>
            <a:pPr marL="228594" indent="-228594">
              <a:buFontTx/>
              <a:buChar char="-"/>
            </a:pPr>
            <a:r>
              <a:rPr lang="ko-KR" altLang="en-US" sz="1333" b="1" dirty="0">
                <a:solidFill>
                  <a:schemeClr val="tx1"/>
                </a:solidFill>
              </a:rPr>
              <a:t>관리자 </a:t>
            </a:r>
            <a:r>
              <a:rPr lang="en-US" altLang="ko-KR" sz="1333" b="1" dirty="0">
                <a:solidFill>
                  <a:schemeClr val="tx1"/>
                </a:solidFill>
              </a:rPr>
              <a:t>: </a:t>
            </a:r>
            <a:r>
              <a:rPr lang="ko-KR" altLang="en-US" sz="1333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333" b="1" dirty="0">
              <a:solidFill>
                <a:schemeClr val="tx1"/>
              </a:solidFill>
            </a:endParaRPr>
          </a:p>
          <a:p>
            <a:pPr marL="228594" indent="-228594">
              <a:buFontTx/>
              <a:buChar char="-"/>
            </a:pPr>
            <a:r>
              <a:rPr lang="ko-KR" altLang="en-US" sz="1333" b="1" dirty="0">
                <a:solidFill>
                  <a:schemeClr val="tx1"/>
                </a:solidFill>
              </a:rPr>
              <a:t>비회원 </a:t>
            </a:r>
            <a:r>
              <a:rPr lang="en-US" altLang="ko-KR" sz="1333" b="1" dirty="0">
                <a:solidFill>
                  <a:schemeClr val="tx1"/>
                </a:solidFill>
              </a:rPr>
              <a:t>: </a:t>
            </a:r>
            <a:r>
              <a:rPr lang="ko-KR" altLang="en-US" sz="1333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333" b="1" dirty="0">
              <a:solidFill>
                <a:schemeClr val="tx1"/>
              </a:solidFill>
            </a:endParaRPr>
          </a:p>
          <a:p>
            <a:pPr marL="228594" indent="-228594">
              <a:buFontTx/>
              <a:buChar char="-"/>
            </a:pPr>
            <a:r>
              <a:rPr lang="ko-KR" altLang="en-US" sz="1333" b="1" dirty="0">
                <a:solidFill>
                  <a:schemeClr val="tx1"/>
                </a:solidFill>
              </a:rPr>
              <a:t>회 원 </a:t>
            </a:r>
            <a:r>
              <a:rPr lang="en-US" altLang="ko-KR" sz="1333" b="1" dirty="0">
                <a:solidFill>
                  <a:schemeClr val="tx1"/>
                </a:solidFill>
              </a:rPr>
              <a:t>: </a:t>
            </a:r>
            <a:r>
              <a:rPr lang="ko-KR" altLang="en-US" sz="1333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333" b="1" dirty="0">
                <a:solidFill>
                  <a:schemeClr val="tx1"/>
                </a:solidFill>
              </a:rPr>
              <a:t>, </a:t>
            </a:r>
            <a:r>
              <a:rPr lang="ko-KR" altLang="en-US" sz="1333" b="1" dirty="0">
                <a:solidFill>
                  <a:schemeClr val="tx1"/>
                </a:solidFill>
              </a:rPr>
              <a:t>네 등급으로 구분된다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52699" y="2388076"/>
            <a:ext cx="3022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algn="ctr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64646"/>
                </a:solidFill>
                <a:latin typeface="+mn-ea"/>
              </a:rPr>
              <a:t>공지사항 글쓰기 삭제</a:t>
            </a:r>
            <a:endParaRPr lang="en-US" altLang="ko-KR" sz="1600" b="1" dirty="0" smtClean="0">
              <a:solidFill>
                <a:srgbClr val="464646"/>
              </a:solidFill>
              <a:latin typeface="+mn-ea"/>
            </a:endParaRPr>
          </a:p>
          <a:p>
            <a:pPr marL="380990" algn="ctr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rgbClr val="464646"/>
                </a:solidFill>
                <a:latin typeface="+mn-ea"/>
              </a:rPr>
              <a:t>행사 목록 </a:t>
            </a:r>
            <a:endParaRPr lang="en-US" altLang="ko-KR" sz="1600" b="1" dirty="0" smtClean="0">
              <a:solidFill>
                <a:srgbClr val="464646"/>
              </a:solidFill>
              <a:latin typeface="+mn-ea"/>
            </a:endParaRPr>
          </a:p>
          <a:p>
            <a:pPr marL="380990" algn="ctr"/>
            <a:endParaRPr lang="en-US" altLang="ko-KR" sz="1600" b="1" dirty="0" smtClean="0">
              <a:solidFill>
                <a:srgbClr val="464646"/>
              </a:solidFill>
              <a:latin typeface="+mn-ea"/>
            </a:endParaRPr>
          </a:p>
          <a:p>
            <a:pPr marL="380990" algn="ctr"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49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367808" y="15350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756B5F"/>
                </a:solidFill>
              </a:rPr>
              <a:t>(</a:t>
            </a:r>
            <a:r>
              <a:rPr lang="en-US" altLang="ko-KR" sz="16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600" b="1" dirty="0">
                <a:solidFill>
                  <a:srgbClr val="756B5F"/>
                </a:solidFill>
              </a:rPr>
              <a:t> diagram)</a:t>
            </a:r>
            <a:endParaRPr lang="ko-KR" altLang="en-US" sz="16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6.  </a:t>
            </a:r>
            <a:r>
              <a:rPr lang="ko-KR" altLang="en-US" sz="2400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sz="2400" b="1" dirty="0">
                <a:solidFill>
                  <a:srgbClr val="756B5F"/>
                </a:solidFill>
              </a:rPr>
              <a:t> 다이어그램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90" y="732127"/>
            <a:ext cx="9691556" cy="58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264352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건의 </a:t>
            </a:r>
            <a:endParaRPr lang="en-US" altLang="ko-KR" sz="1333" b="1" dirty="0" smtClean="0"/>
          </a:p>
          <a:p>
            <a:pPr algn="ctr"/>
            <a:r>
              <a:rPr lang="ko-KR" altLang="en-US" sz="1333" b="1" dirty="0" smtClean="0"/>
              <a:t>게시판</a:t>
            </a:r>
            <a:endParaRPr lang="ko-KR" altLang="en-US" sz="1333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1171473" y="2028949"/>
            <a:ext cx="90625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03861" y="6448252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7.  </a:t>
            </a:r>
            <a:r>
              <a:rPr lang="ko-KR" altLang="en-US" sz="2400" b="1" dirty="0">
                <a:solidFill>
                  <a:srgbClr val="756B5F"/>
                </a:solidFill>
              </a:rPr>
              <a:t>순차 다이어그램</a:t>
            </a:r>
            <a:endParaRPr lang="ko-KR" altLang="en-US" sz="2400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7381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67" b="1" dirty="0" smtClean="0"/>
              <a:t>파트타이머</a:t>
            </a:r>
            <a:endParaRPr lang="ko-KR" altLang="en-US" sz="1467" b="1" dirty="0"/>
          </a:p>
        </p:txBody>
      </p:sp>
      <p:sp>
        <p:nvSpPr>
          <p:cNvPr id="6" name="직사각형 5"/>
          <p:cNvSpPr/>
          <p:nvPr/>
        </p:nvSpPr>
        <p:spPr>
          <a:xfrm>
            <a:off x="1775520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23659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로그인</a:t>
            </a:r>
            <a:r>
              <a:rPr lang="en-US" altLang="ko-KR" sz="1333" b="1" dirty="0"/>
              <a:t>/</a:t>
            </a:r>
            <a:r>
              <a:rPr lang="ko-KR" altLang="en-US" sz="1333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71797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근로계약서</a:t>
            </a:r>
            <a:endParaRPr lang="en-US" altLang="ko-KR" sz="1333" b="1" dirty="0" smtClean="0"/>
          </a:p>
          <a:p>
            <a:pPr algn="ctr"/>
            <a:r>
              <a:rPr lang="ko-KR" altLang="en-US" sz="1333" b="1" dirty="0" smtClean="0"/>
              <a:t>작성</a:t>
            </a:r>
            <a:endParaRPr lang="ko-KR" altLang="en-US" sz="1333" b="1" dirty="0"/>
          </a:p>
        </p:txBody>
      </p:sp>
      <p:sp>
        <p:nvSpPr>
          <p:cNvPr id="9" name="직사각형 8"/>
          <p:cNvSpPr/>
          <p:nvPr/>
        </p:nvSpPr>
        <p:spPr>
          <a:xfrm>
            <a:off x="6768075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공지사항</a:t>
            </a:r>
            <a:endParaRPr lang="ko-KR" altLang="en-US" sz="1333" b="1" dirty="0"/>
          </a:p>
        </p:txBody>
      </p:sp>
      <p:sp>
        <p:nvSpPr>
          <p:cNvPr id="10" name="직사각형 9"/>
          <p:cNvSpPr/>
          <p:nvPr/>
        </p:nvSpPr>
        <p:spPr>
          <a:xfrm>
            <a:off x="8016213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행사 </a:t>
            </a:r>
            <a:endParaRPr lang="en-US" altLang="ko-KR" sz="1333" b="1" dirty="0" smtClean="0"/>
          </a:p>
          <a:p>
            <a:pPr algn="ctr"/>
            <a:r>
              <a:rPr lang="ko-KR" altLang="en-US" sz="1333" b="1" dirty="0" smtClean="0"/>
              <a:t>게시판</a:t>
            </a:r>
            <a:endParaRPr lang="ko-KR" altLang="en-US" sz="1333" b="1" dirty="0"/>
          </a:p>
        </p:txBody>
      </p:sp>
      <p:sp>
        <p:nvSpPr>
          <p:cNvPr id="11" name="직사각형 10"/>
          <p:cNvSpPr/>
          <p:nvPr/>
        </p:nvSpPr>
        <p:spPr>
          <a:xfrm>
            <a:off x="5519936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나의 </a:t>
            </a:r>
            <a:endParaRPr lang="en-US" altLang="ko-KR" sz="1333" b="1" dirty="0" smtClean="0"/>
          </a:p>
          <a:p>
            <a:pPr algn="ctr"/>
            <a:r>
              <a:rPr lang="ko-KR" altLang="en-US" sz="1333" b="1" dirty="0" err="1" smtClean="0"/>
              <a:t>행사보기</a:t>
            </a:r>
            <a:endParaRPr lang="ko-KR" altLang="en-US" sz="1333" b="1" dirty="0"/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2255573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503712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51845" y="1508787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7435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999989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744405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248128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96267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01236" y="1844824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211150" y="1916832"/>
            <a:ext cx="8524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063552" y="1844824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1424" y="1564535"/>
            <a:ext cx="140455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1. </a:t>
            </a:r>
            <a:r>
              <a:rPr lang="ko-KR" altLang="en-US" sz="1333" dirty="0"/>
              <a:t>회원정보입력</a:t>
            </a:r>
            <a:endParaRPr lang="ko-KR" altLang="en-US" sz="1333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1185283" y="2550908"/>
            <a:ext cx="21264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5221" y="2042006"/>
            <a:ext cx="140455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2. </a:t>
            </a:r>
            <a:r>
              <a:rPr lang="ko-KR" altLang="en-US" sz="1333" dirty="0"/>
              <a:t>회원정보확인</a:t>
            </a:r>
            <a:endParaRPr lang="ko-KR" altLang="en-US" sz="1333" dirty="0"/>
          </a:p>
        </p:txBody>
      </p:sp>
      <p:sp>
        <p:nvSpPr>
          <p:cNvPr id="41" name="직사각형 40"/>
          <p:cNvSpPr/>
          <p:nvPr/>
        </p:nvSpPr>
        <p:spPr>
          <a:xfrm>
            <a:off x="815413" y="2487109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159379" y="2652390"/>
            <a:ext cx="215231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11691" y="2487109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71536" y="2257328"/>
            <a:ext cx="88998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3. </a:t>
            </a:r>
            <a:r>
              <a:rPr lang="ko-KR" altLang="en-US" sz="1333" dirty="0"/>
              <a:t>로그인</a:t>
            </a:r>
            <a:endParaRPr lang="ko-KR" altLang="en-US" sz="1333" dirty="0"/>
          </a:p>
        </p:txBody>
      </p:sp>
      <p:sp>
        <p:nvSpPr>
          <p:cNvPr id="48" name="TextBox 47"/>
          <p:cNvSpPr txBox="1"/>
          <p:nvPr/>
        </p:nvSpPr>
        <p:spPr>
          <a:xfrm>
            <a:off x="1391478" y="2631127"/>
            <a:ext cx="174759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4</a:t>
            </a:r>
            <a:r>
              <a:rPr lang="en-US" altLang="ko-KR" sz="1333" dirty="0"/>
              <a:t>. </a:t>
            </a:r>
            <a:r>
              <a:rPr lang="ko-KR" altLang="en-US" sz="1333" dirty="0"/>
              <a:t>회원정보확인승인</a:t>
            </a:r>
            <a:endParaRPr lang="ko-KR" altLang="en-US" sz="1333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709911" y="3184155"/>
            <a:ext cx="888527" cy="6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11690" y="3137769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678035" y="3224446"/>
            <a:ext cx="860001" cy="386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80568" y="3073902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241607" y="2800136"/>
            <a:ext cx="163538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5. </a:t>
            </a:r>
            <a:r>
              <a:rPr lang="ko-KR" altLang="en-US" sz="1333" dirty="0" smtClean="0"/>
              <a:t>근로계약서 등록</a:t>
            </a:r>
            <a:endParaRPr lang="ko-KR" altLang="en-US" sz="1333" dirty="0"/>
          </a:p>
        </p:txBody>
      </p:sp>
      <p:sp>
        <p:nvSpPr>
          <p:cNvPr id="54" name="TextBox 53"/>
          <p:cNvSpPr txBox="1"/>
          <p:nvPr/>
        </p:nvSpPr>
        <p:spPr>
          <a:xfrm>
            <a:off x="3247264" y="3347884"/>
            <a:ext cx="208129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6. </a:t>
            </a:r>
            <a:r>
              <a:rPr lang="ko-KR" altLang="en-US" sz="1200" dirty="0" smtClean="0"/>
              <a:t>근로계약서 확인 및 등록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>
            <a:stCxn id="58" idx="3"/>
          </p:cNvCxnSpPr>
          <p:nvPr/>
        </p:nvCxnSpPr>
        <p:spPr>
          <a:xfrm flipV="1">
            <a:off x="4922079" y="3909097"/>
            <a:ext cx="908368" cy="26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538036" y="3827349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59" name="직선 화살표 연결선 58"/>
          <p:cNvCxnSpPr>
            <a:endCxn id="58" idx="3"/>
          </p:cNvCxnSpPr>
          <p:nvPr/>
        </p:nvCxnSpPr>
        <p:spPr>
          <a:xfrm flipH="1" flipV="1">
            <a:off x="4922079" y="3935361"/>
            <a:ext cx="1105192" cy="359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807968" y="3805998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969771" y="4541008"/>
            <a:ext cx="206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558447" y="4478443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4943872" y="4642492"/>
            <a:ext cx="206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056107" y="4477210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29888" y="4299697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9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공지사항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209528" y="4612297"/>
            <a:ext cx="24397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/>
              <a:t> </a:t>
            </a:r>
            <a:endParaRPr lang="ko-KR" altLang="en-US" sz="1333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944245" y="5075086"/>
            <a:ext cx="3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559829" y="5011287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4918347" y="5176570"/>
            <a:ext cx="336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8304245" y="5011287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097973" y="4834319"/>
            <a:ext cx="178927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/>
              <a:t>11. </a:t>
            </a:r>
            <a:r>
              <a:rPr lang="ko-KR" altLang="en-US" sz="1333" dirty="0" err="1" smtClean="0"/>
              <a:t>행사정보</a:t>
            </a:r>
            <a:r>
              <a:rPr lang="ko-KR" altLang="en-US" sz="1333" dirty="0"/>
              <a:t> </a:t>
            </a:r>
            <a:r>
              <a:rPr lang="ko-KR" altLang="en-US" sz="1333" dirty="0" smtClean="0"/>
              <a:t>게시판</a:t>
            </a:r>
            <a:r>
              <a:rPr lang="en-US" altLang="ko-KR" sz="1333" dirty="0" smtClean="0"/>
              <a:t> </a:t>
            </a:r>
            <a:endParaRPr lang="ko-KR" altLang="en-US" sz="1333" dirty="0"/>
          </a:p>
        </p:txBody>
      </p:sp>
      <p:sp>
        <p:nvSpPr>
          <p:cNvPr id="77" name="TextBox 76"/>
          <p:cNvSpPr txBox="1"/>
          <p:nvPr/>
        </p:nvSpPr>
        <p:spPr>
          <a:xfrm>
            <a:off x="5977614" y="5146374"/>
            <a:ext cx="333937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/>
              <a:t>12. </a:t>
            </a:r>
            <a:r>
              <a:rPr lang="ko-KR" altLang="en-US" sz="1333" dirty="0" smtClean="0"/>
              <a:t>근로계약서 작성 확인 후 </a:t>
            </a:r>
            <a:r>
              <a:rPr lang="ko-KR" altLang="en-US" sz="1333" dirty="0" err="1" smtClean="0"/>
              <a:t>행사게시판</a:t>
            </a:r>
            <a:r>
              <a:rPr lang="en-US" altLang="ko-KR" sz="1333" dirty="0" smtClean="0"/>
              <a:t> </a:t>
            </a:r>
            <a:endParaRPr lang="ko-KR" altLang="en-US" sz="1333" dirty="0"/>
          </a:p>
        </p:txBody>
      </p:sp>
      <p:sp>
        <p:nvSpPr>
          <p:cNvPr id="61" name="TextBox 60"/>
          <p:cNvSpPr txBox="1"/>
          <p:nvPr/>
        </p:nvSpPr>
        <p:spPr>
          <a:xfrm>
            <a:off x="5285207" y="3481500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en-US" altLang="ko-KR" sz="1200" dirty="0"/>
              <a:t>. </a:t>
            </a:r>
            <a:r>
              <a:rPr lang="ko-KR" altLang="en-US" sz="1200" dirty="0" err="1" smtClean="0"/>
              <a:t>행사보기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837808" y="4009774"/>
            <a:ext cx="385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8. </a:t>
            </a:r>
            <a:r>
              <a:rPr lang="ko-KR" altLang="en-US" sz="1100" dirty="0" smtClean="0"/>
              <a:t>매니저 관리자 해당 행사 입력 확인 및 행사 보기 확인 </a:t>
            </a:r>
            <a:endParaRPr lang="ko-KR" altLang="en-US" sz="1100" dirty="0"/>
          </a:p>
        </p:txBody>
      </p:sp>
      <p:cxnSp>
        <p:nvCxnSpPr>
          <p:cNvPr id="83" name="직선 화살표 연결선 82"/>
          <p:cNvCxnSpPr>
            <a:stCxn id="84" idx="3"/>
          </p:cNvCxnSpPr>
          <p:nvPr/>
        </p:nvCxnSpPr>
        <p:spPr>
          <a:xfrm flipV="1">
            <a:off x="4952769" y="5723158"/>
            <a:ext cx="4647060" cy="33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568726" y="5648726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4952758" y="5824642"/>
            <a:ext cx="4621173" cy="507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552384" y="5659359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141263" y="5493236"/>
            <a:ext cx="272702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/>
              <a:t>13. </a:t>
            </a:r>
            <a:r>
              <a:rPr lang="ko-KR" altLang="en-US" sz="1333" dirty="0" err="1" smtClean="0"/>
              <a:t>건의게시판</a:t>
            </a:r>
            <a:r>
              <a:rPr lang="ko-KR" altLang="en-US" sz="1333" dirty="0" smtClean="0"/>
              <a:t> 작성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수정</a:t>
            </a:r>
            <a:r>
              <a:rPr lang="en-US" altLang="ko-KR" sz="1333" dirty="0" smtClean="0"/>
              <a:t>, </a:t>
            </a:r>
            <a:r>
              <a:rPr lang="ko-KR" altLang="en-US" sz="1333" dirty="0" smtClean="0"/>
              <a:t>삭제</a:t>
            </a:r>
            <a:r>
              <a:rPr lang="en-US" altLang="ko-KR" sz="1333" dirty="0" smtClean="0"/>
              <a:t>  </a:t>
            </a:r>
            <a:endParaRPr lang="ko-KR" altLang="en-US" sz="1333" dirty="0"/>
          </a:p>
        </p:txBody>
      </p:sp>
      <p:sp>
        <p:nvSpPr>
          <p:cNvPr id="88" name="TextBox 87"/>
          <p:cNvSpPr txBox="1"/>
          <p:nvPr/>
        </p:nvSpPr>
        <p:spPr>
          <a:xfrm>
            <a:off x="5439157" y="5866804"/>
            <a:ext cx="242245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/>
              <a:t>14. </a:t>
            </a:r>
            <a:r>
              <a:rPr lang="ko-KR" altLang="en-US" sz="1333" dirty="0" smtClean="0"/>
              <a:t>근로계약서 작성 확인 후 </a:t>
            </a:r>
            <a:endParaRPr lang="ko-KR" altLang="en-US" sz="1333" dirty="0"/>
          </a:p>
        </p:txBody>
      </p:sp>
      <p:sp>
        <p:nvSpPr>
          <p:cNvPr id="71" name="TextBox 70"/>
          <p:cNvSpPr txBox="1"/>
          <p:nvPr/>
        </p:nvSpPr>
        <p:spPr>
          <a:xfrm>
            <a:off x="3599723" y="153509"/>
            <a:ext cx="384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600" b="1" dirty="0" smtClean="0">
                <a:solidFill>
                  <a:srgbClr val="756B5F"/>
                </a:solidFill>
              </a:rPr>
              <a:t>파트타이머</a:t>
            </a:r>
            <a:r>
              <a:rPr lang="en-US" altLang="ko-KR" sz="1600" b="1" dirty="0" smtClean="0">
                <a:solidFill>
                  <a:srgbClr val="756B5F"/>
                </a:solidFill>
              </a:rPr>
              <a:t> </a:t>
            </a:r>
            <a:r>
              <a:rPr lang="en-US" altLang="ko-KR" sz="1600" b="1" dirty="0">
                <a:solidFill>
                  <a:srgbClr val="756B5F"/>
                </a:solidFill>
              </a:rPr>
              <a:t>mode sequence diagram)</a:t>
            </a:r>
            <a:endParaRPr lang="ko-KR" altLang="en-US" sz="16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2393589" y="1706808"/>
            <a:ext cx="108012" cy="384043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231229" y="1508787"/>
            <a:ext cx="13003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1.1 id</a:t>
            </a:r>
            <a:r>
              <a:rPr lang="ko-KR" altLang="en-US" sz="1333" dirty="0"/>
              <a:t>중복체크</a:t>
            </a:r>
            <a:endParaRPr lang="ko-KR" altLang="en-US" sz="1333" dirty="0"/>
          </a:p>
        </p:txBody>
      </p:sp>
      <p:sp>
        <p:nvSpPr>
          <p:cNvPr id="79" name="직사각형 78"/>
          <p:cNvSpPr/>
          <p:nvPr/>
        </p:nvSpPr>
        <p:spPr>
          <a:xfrm>
            <a:off x="2255573" y="1876723"/>
            <a:ext cx="384043" cy="152227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218600" y="4604760"/>
            <a:ext cx="310854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/>
              <a:t>10. </a:t>
            </a:r>
            <a:r>
              <a:rPr lang="ko-KR" altLang="en-US" sz="1333" dirty="0" smtClean="0"/>
              <a:t>근로계약서 작성 확인 후 공지사항</a:t>
            </a:r>
            <a:endParaRPr lang="ko-KR" altLang="en-US" sz="1333" dirty="0"/>
          </a:p>
        </p:txBody>
      </p:sp>
    </p:spTree>
    <p:extLst>
      <p:ext uri="{BB962C8B-B14F-4D97-AF65-F5344CB8AC3E}">
        <p14:creationId xmlns:p14="http://schemas.microsoft.com/office/powerpoint/2010/main" val="29148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03861" y="6448252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9723" y="153509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600" b="1" dirty="0" smtClean="0">
                <a:solidFill>
                  <a:srgbClr val="756B5F"/>
                </a:solidFill>
              </a:rPr>
              <a:t>매니저 관리자</a:t>
            </a:r>
            <a:r>
              <a:rPr lang="en-US" altLang="ko-KR" sz="1600" b="1" dirty="0" smtClean="0">
                <a:solidFill>
                  <a:srgbClr val="756B5F"/>
                </a:solidFill>
              </a:rPr>
              <a:t> </a:t>
            </a:r>
            <a:r>
              <a:rPr lang="en-US" altLang="ko-KR" sz="1600" b="1" dirty="0">
                <a:solidFill>
                  <a:srgbClr val="756B5F"/>
                </a:solidFill>
              </a:rPr>
              <a:t>mode sequence diagram)</a:t>
            </a:r>
            <a:endParaRPr lang="ko-KR" altLang="en-US" sz="16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7.  </a:t>
            </a:r>
            <a:r>
              <a:rPr lang="ko-KR" altLang="en-US" sz="2400" b="1" dirty="0">
                <a:solidFill>
                  <a:srgbClr val="756B5F"/>
                </a:solidFill>
              </a:rPr>
              <a:t>순차 다이어그램</a:t>
            </a:r>
            <a:endParaRPr lang="ko-KR" altLang="en-US" sz="2400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33117" y="1249142"/>
            <a:ext cx="9419923" cy="4978722"/>
            <a:chOff x="899592" y="1197232"/>
            <a:chExt cx="7064942" cy="4978722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 smtClean="0"/>
                <a:t>매니저</a:t>
              </a:r>
              <a:endParaRPr lang="en-US" altLang="ko-KR" sz="1333" b="1" dirty="0" smtClean="0"/>
            </a:p>
            <a:p>
              <a:pPr algn="ctr"/>
              <a:r>
                <a:rPr lang="ko-KR" altLang="en-US" sz="1333" b="1" dirty="0" smtClean="0"/>
                <a:t>관리자</a:t>
              </a:r>
              <a:endParaRPr lang="ko-KR" altLang="en-US" sz="1333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04264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로그인</a:t>
              </a:r>
              <a:r>
                <a:rPr lang="en-US" altLang="ko-KR" sz="1333" b="1" dirty="0"/>
                <a:t>/</a:t>
              </a:r>
              <a:r>
                <a:rPr lang="ko-KR" altLang="en-US" sz="1333" b="1" dirty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29207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 smtClean="0"/>
                <a:t>근로계약서</a:t>
              </a:r>
              <a:endParaRPr lang="en-US" altLang="ko-KR" sz="1333" b="1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25909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 smtClean="0"/>
                <a:t>파트타이머 리스트</a:t>
              </a:r>
              <a:endParaRPr lang="ko-KR" altLang="en-US" sz="1333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44454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 smtClean="0"/>
                <a:t>파트타이머</a:t>
              </a:r>
              <a:endParaRPr lang="en-US" altLang="ko-KR" sz="1333" b="1" dirty="0" smtClean="0"/>
            </a:p>
            <a:p>
              <a:pPr algn="ctr"/>
              <a:r>
                <a:rPr lang="ko-KR" altLang="en-US" sz="1333" b="1" dirty="0" err="1" smtClean="0"/>
                <a:t>근무기록</a:t>
              </a:r>
              <a:endParaRPr lang="ko-KR" altLang="en-US" sz="1333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323198" y="1209107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 smtClean="0"/>
                <a:t>건의사항</a:t>
              </a:r>
              <a:endParaRPr lang="ko-KR" altLang="en-US" sz="1333" b="1" dirty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164303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989246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85948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683239" y="1713163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604494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50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7490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1. </a:t>
              </a:r>
              <a:r>
                <a:rPr lang="ko-KR" altLang="en-US" sz="1333" dirty="0"/>
                <a:t>로그인</a:t>
              </a:r>
              <a:endParaRPr lang="ko-KR" altLang="en-US" sz="1333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410164" y="2751385"/>
              <a:ext cx="4437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7"/>
              <a:ext cx="924772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2. </a:t>
              </a:r>
              <a:r>
                <a:rPr lang="ko-KR" altLang="en-US" sz="1333" dirty="0"/>
                <a:t>관리자승</a:t>
              </a:r>
              <a:r>
                <a:rPr lang="ko-KR" altLang="en-US" sz="1333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2390739" y="2852869"/>
              <a:ext cx="4437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2861171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14067" y="2383835"/>
              <a:ext cx="1701427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3. </a:t>
              </a:r>
              <a:r>
                <a:rPr lang="ko-KR" altLang="en-US" sz="1333" dirty="0" smtClean="0"/>
                <a:t>근로계약서 보기 및 삭제</a:t>
              </a:r>
              <a:endParaRPr lang="ko-KR" altLang="en-US" sz="1333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13357" y="2907734"/>
              <a:ext cx="1528303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4</a:t>
              </a:r>
              <a:r>
                <a:rPr lang="en-US" altLang="ko-KR" sz="1333" dirty="0"/>
                <a:t>. </a:t>
              </a:r>
              <a:r>
                <a:rPr lang="ko-KR" altLang="en-US" sz="1333" dirty="0" smtClean="0"/>
                <a:t>근로계약서 목록 확인</a:t>
              </a:r>
              <a:endParaRPr lang="ko-KR" altLang="en-US" sz="1333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2356705" y="3450199"/>
              <a:ext cx="12366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2337280" y="3551683"/>
              <a:ext cx="12366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370206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77864" y="3088507"/>
              <a:ext cx="2288126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5. </a:t>
              </a:r>
              <a:r>
                <a:rPr lang="ko-KR" altLang="en-US" sz="1333" dirty="0"/>
                <a:t>공지사항 작성</a:t>
              </a:r>
              <a:r>
                <a:rPr lang="en-US" altLang="ko-KR" sz="1333" dirty="0"/>
                <a:t> </a:t>
              </a:r>
              <a:r>
                <a:rPr lang="en-US" altLang="ko-KR" sz="1333" dirty="0"/>
                <a:t>/ </a:t>
              </a:r>
              <a:r>
                <a:rPr lang="ko-KR" altLang="en-US" sz="1333" dirty="0"/>
                <a:t>수정 </a:t>
              </a:r>
              <a:r>
                <a:rPr lang="en-US" altLang="ko-KR" sz="1333" dirty="0"/>
                <a:t>/ </a:t>
              </a:r>
              <a:r>
                <a:rPr lang="ko-KR" altLang="en-US" sz="1333" dirty="0"/>
                <a:t>조회 </a:t>
              </a:r>
              <a:r>
                <a:rPr lang="en-US" altLang="ko-KR" sz="1333" dirty="0"/>
                <a:t>/ </a:t>
              </a:r>
              <a:r>
                <a:rPr lang="ko-KR" altLang="en-US" sz="1333" dirty="0"/>
                <a:t>삭제</a:t>
              </a:r>
              <a:endParaRPr lang="ko-KR" altLang="en-US" sz="1333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15674" y="3574056"/>
              <a:ext cx="1399663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6. </a:t>
              </a:r>
              <a:r>
                <a:rPr lang="ko-KR" altLang="en-US" sz="1333" dirty="0"/>
                <a:t>공지사항 목록 확인</a:t>
              </a:r>
              <a:endParaRPr lang="ko-KR" altLang="en-US" sz="1333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2377525" y="4095363"/>
              <a:ext cx="22556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2358100" y="4196847"/>
              <a:ext cx="22556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4655512" y="4000823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2416766" y="4629932"/>
              <a:ext cx="28652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2397344" y="4731416"/>
              <a:ext cx="28652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496061" y="454727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01053" y="4387917"/>
              <a:ext cx="1891383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9. </a:t>
              </a:r>
              <a:r>
                <a:rPr lang="ko-KR" altLang="en-US" sz="1333" dirty="0" smtClean="0"/>
                <a:t>건의사항 작성 </a:t>
              </a:r>
              <a:r>
                <a:rPr lang="en-US" altLang="ko-KR" sz="1333" dirty="0" smtClean="0"/>
                <a:t>/ </a:t>
              </a:r>
              <a:r>
                <a:rPr lang="ko-KR" altLang="en-US" sz="1333" dirty="0" smtClean="0"/>
                <a:t>수정 </a:t>
              </a:r>
              <a:r>
                <a:rPr lang="en-US" altLang="ko-KR" sz="1333" dirty="0" smtClean="0"/>
                <a:t>/ </a:t>
              </a:r>
              <a:r>
                <a:rPr lang="ko-KR" altLang="en-US" sz="1333" dirty="0" smtClean="0"/>
                <a:t>삭제</a:t>
              </a:r>
              <a:endParaRPr lang="ko-KR" altLang="en-US" sz="1333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722485"/>
              <a:ext cx="1515079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10. </a:t>
              </a:r>
              <a:r>
                <a:rPr lang="ko-KR" altLang="en-US" sz="1333" dirty="0" smtClean="0"/>
                <a:t>건의사항 목록  확인</a:t>
              </a:r>
              <a:endParaRPr lang="ko-KR" altLang="en-US" sz="1333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2379902" y="5785950"/>
              <a:ext cx="50876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2360480" y="5887434"/>
              <a:ext cx="50876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477109" y="5751125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32323" y="5533496"/>
              <a:ext cx="2650005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 smtClean="0"/>
                <a:t>13. </a:t>
              </a:r>
              <a:r>
                <a:rPr lang="ko-KR" altLang="en-US" sz="1333" dirty="0" smtClean="0"/>
                <a:t>파트타이머 </a:t>
              </a:r>
              <a:r>
                <a:rPr lang="ko-KR" altLang="en-US" sz="1333" dirty="0" err="1" smtClean="0"/>
                <a:t>근무기록</a:t>
              </a:r>
              <a:r>
                <a:rPr lang="ko-KR" altLang="en-US" sz="1333" dirty="0" smtClean="0"/>
                <a:t> 확인 </a:t>
              </a:r>
              <a:r>
                <a:rPr lang="en-US" altLang="ko-KR" sz="1333" dirty="0" smtClean="0"/>
                <a:t>/ </a:t>
              </a:r>
              <a:r>
                <a:rPr lang="ko-KR" altLang="en-US" sz="1333" dirty="0" smtClean="0"/>
                <a:t>수정 </a:t>
              </a:r>
              <a:r>
                <a:rPr lang="en-US" altLang="ko-KR" sz="1333" dirty="0" smtClean="0"/>
                <a:t>/ </a:t>
              </a:r>
              <a:r>
                <a:rPr lang="ko-KR" altLang="en-US" sz="1333" dirty="0" smtClean="0"/>
                <a:t>삭제</a:t>
              </a:r>
              <a:endParaRPr lang="ko-KR" altLang="en-US" sz="1333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26236" y="5878500"/>
              <a:ext cx="1989967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 smtClean="0"/>
                <a:t>14. </a:t>
              </a:r>
              <a:r>
                <a:rPr lang="ko-KR" altLang="en-US" sz="1333" dirty="0" smtClean="0"/>
                <a:t>파트타이머 근무 기록 결과  </a:t>
              </a:r>
              <a:endParaRPr lang="ko-KR" altLang="en-US" sz="1333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79354" y="3892408"/>
              <a:ext cx="175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7</a:t>
              </a:r>
              <a:r>
                <a:rPr lang="en-US" altLang="ko-KR" sz="1200" dirty="0"/>
                <a:t>. </a:t>
              </a:r>
              <a:r>
                <a:rPr lang="ko-KR" altLang="en-US" sz="1200" dirty="0" smtClean="0"/>
                <a:t>행사 정보 등록 </a:t>
              </a:r>
              <a:r>
                <a:rPr lang="en-US" altLang="ko-KR" sz="1200" dirty="0"/>
                <a:t>/ </a:t>
              </a:r>
              <a:r>
                <a:rPr lang="ko-KR" altLang="en-US" sz="1200" dirty="0"/>
                <a:t>수정</a:t>
              </a:r>
              <a:r>
                <a:rPr lang="en-US" altLang="ko-KR" sz="1200" dirty="0"/>
                <a:t> / </a:t>
              </a:r>
              <a:r>
                <a:rPr lang="ko-KR" altLang="en-US" sz="1200" dirty="0"/>
                <a:t>삭</a:t>
              </a:r>
              <a:r>
                <a:rPr lang="ko-KR" altLang="en-US" sz="12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68978" y="4219816"/>
              <a:ext cx="13143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8. </a:t>
              </a:r>
              <a:r>
                <a:rPr lang="ko-KR" altLang="en-US" sz="1200" dirty="0" smtClean="0"/>
                <a:t>행사 정보 목록 확인</a:t>
              </a:r>
              <a:endParaRPr lang="ko-KR" altLang="en-US" sz="12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2731496" y="2668813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6" name="직사각형 55"/>
          <p:cNvSpPr/>
          <p:nvPr/>
        </p:nvSpPr>
        <p:spPr>
          <a:xfrm>
            <a:off x="2695921" y="3355140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8" name="직사각형 57"/>
          <p:cNvSpPr/>
          <p:nvPr/>
        </p:nvSpPr>
        <p:spPr>
          <a:xfrm>
            <a:off x="2705497" y="3964446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63" name="직사각형 62"/>
          <p:cNvSpPr/>
          <p:nvPr/>
        </p:nvSpPr>
        <p:spPr>
          <a:xfrm>
            <a:off x="2710640" y="4560270"/>
            <a:ext cx="364256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65" name="직사각형 64"/>
          <p:cNvSpPr/>
          <p:nvPr/>
        </p:nvSpPr>
        <p:spPr>
          <a:xfrm>
            <a:off x="2626810" y="5801181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70" name="직사각형 69"/>
          <p:cNvSpPr/>
          <p:nvPr/>
        </p:nvSpPr>
        <p:spPr>
          <a:xfrm>
            <a:off x="5843081" y="1212934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행사 </a:t>
            </a:r>
            <a:endParaRPr lang="en-US" altLang="ko-KR" sz="1333" b="1" dirty="0" smtClean="0"/>
          </a:p>
          <a:p>
            <a:pPr algn="ctr"/>
            <a:r>
              <a:rPr lang="ko-KR" altLang="en-US" sz="1333" b="1" dirty="0" err="1" smtClean="0"/>
              <a:t>정보보기</a:t>
            </a:r>
            <a:endParaRPr lang="ko-KR" altLang="en-US" sz="1333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6323134" y="1768186"/>
            <a:ext cx="0" cy="432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282210" y="5302076"/>
            <a:ext cx="5084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3256314" y="5382297"/>
            <a:ext cx="50849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46369" y="5011446"/>
            <a:ext cx="236314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/>
              <a:t>11. </a:t>
            </a:r>
            <a:r>
              <a:rPr lang="ko-KR" altLang="en-US" sz="1333" dirty="0" smtClean="0"/>
              <a:t>파트타이머 리스트  삭제</a:t>
            </a:r>
            <a:endParaRPr lang="ko-KR" altLang="en-US" sz="1333" dirty="0"/>
          </a:p>
        </p:txBody>
      </p:sp>
      <p:sp>
        <p:nvSpPr>
          <p:cNvPr id="80" name="TextBox 79"/>
          <p:cNvSpPr txBox="1"/>
          <p:nvPr/>
        </p:nvSpPr>
        <p:spPr>
          <a:xfrm>
            <a:off x="4549882" y="5356647"/>
            <a:ext cx="213231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/>
              <a:t>12. </a:t>
            </a:r>
            <a:r>
              <a:rPr lang="ko-KR" altLang="en-US" sz="1333" dirty="0" smtClean="0"/>
              <a:t>파트타이머 삭제 확인</a:t>
            </a:r>
            <a:endParaRPr lang="ko-KR" altLang="en-US" sz="1333" dirty="0"/>
          </a:p>
        </p:txBody>
      </p:sp>
      <p:sp>
        <p:nvSpPr>
          <p:cNvPr id="81" name="직사각형 80"/>
          <p:cNvSpPr/>
          <p:nvPr/>
        </p:nvSpPr>
        <p:spPr>
          <a:xfrm>
            <a:off x="2692649" y="5191786"/>
            <a:ext cx="364256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82" name="직사각형 81"/>
          <p:cNvSpPr/>
          <p:nvPr/>
        </p:nvSpPr>
        <p:spPr>
          <a:xfrm>
            <a:off x="8578309" y="5188750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</p:spTree>
    <p:extLst>
      <p:ext uri="{BB962C8B-B14F-4D97-AF65-F5344CB8AC3E}">
        <p14:creationId xmlns:p14="http://schemas.microsoft.com/office/powerpoint/2010/main" val="10083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03861" y="6448252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9723" y="153509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600" b="1" dirty="0" smtClean="0">
                <a:solidFill>
                  <a:srgbClr val="756B5F"/>
                </a:solidFill>
              </a:rPr>
              <a:t>부서 관리자 </a:t>
            </a:r>
            <a:r>
              <a:rPr lang="en-US" altLang="ko-KR" sz="1600" b="1" dirty="0" smtClean="0">
                <a:solidFill>
                  <a:srgbClr val="756B5F"/>
                </a:solidFill>
              </a:rPr>
              <a:t>mode </a:t>
            </a:r>
            <a:r>
              <a:rPr lang="en-US" altLang="ko-KR" sz="1600" b="1" dirty="0">
                <a:solidFill>
                  <a:srgbClr val="756B5F"/>
                </a:solidFill>
              </a:rPr>
              <a:t>sequence diagram)</a:t>
            </a:r>
            <a:endParaRPr lang="ko-KR" altLang="en-US" sz="16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7.  </a:t>
            </a:r>
            <a:r>
              <a:rPr lang="ko-KR" altLang="en-US" sz="2400" b="1" dirty="0">
                <a:solidFill>
                  <a:srgbClr val="756B5F"/>
                </a:solidFill>
              </a:rPr>
              <a:t>순차 다이어그램</a:t>
            </a:r>
            <a:endParaRPr lang="ko-KR" altLang="en-US" sz="2400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99456" y="1197232"/>
            <a:ext cx="6720747" cy="4824056"/>
            <a:chOff x="899592" y="1197232"/>
            <a:chExt cx="504056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 smtClean="0"/>
                <a:t>부서</a:t>
              </a:r>
              <a:endParaRPr lang="en-US" altLang="ko-KR" sz="1333" b="1" dirty="0" smtClean="0"/>
            </a:p>
            <a:p>
              <a:pPr algn="ctr"/>
              <a:r>
                <a:rPr lang="ko-KR" altLang="en-US" sz="1333" b="1" dirty="0" smtClean="0"/>
                <a:t>관리자</a:t>
              </a:r>
              <a:endParaRPr lang="ko-KR" altLang="en-US" sz="1333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로그인</a:t>
              </a:r>
              <a:r>
                <a:rPr lang="en-US" altLang="ko-KR" sz="1333" b="1" dirty="0"/>
                <a:t>/</a:t>
              </a:r>
              <a:r>
                <a:rPr lang="ko-KR" altLang="en-US" sz="1333" b="1" dirty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 smtClean="0"/>
                <a:t>매니저 </a:t>
              </a:r>
              <a:endParaRPr lang="en-US" altLang="ko-KR" sz="1333" b="1" dirty="0" smtClean="0"/>
            </a:p>
            <a:p>
              <a:pPr algn="ctr"/>
              <a:r>
                <a:rPr lang="ko-KR" altLang="en-US" sz="1333" b="1" dirty="0" smtClean="0"/>
                <a:t>관리자 등록</a:t>
              </a:r>
              <a:endParaRPr lang="ko-KR" altLang="en-US" sz="1333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 smtClean="0"/>
                <a:t>근로계약서 수정</a:t>
              </a:r>
              <a:endParaRPr lang="ko-KR" altLang="en-US" sz="1333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 err="1" smtClean="0"/>
                <a:t>시급관리</a:t>
              </a:r>
              <a:endParaRPr lang="ko-KR" altLang="en-US" sz="1333" b="1" dirty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7490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1. </a:t>
              </a:r>
              <a:r>
                <a:rPr lang="ko-KR" altLang="en-US" sz="1333" dirty="0"/>
                <a:t>로그인</a:t>
              </a:r>
              <a:endParaRPr lang="ko-KR" altLang="en-US" sz="1333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24772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2. </a:t>
              </a:r>
              <a:r>
                <a:rPr lang="ko-KR" altLang="en-US" sz="1333" dirty="0"/>
                <a:t>관리자승</a:t>
              </a:r>
              <a:r>
                <a:rPr lang="ko-KR" altLang="en-US" sz="1333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2193148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3. </a:t>
              </a:r>
              <a:r>
                <a:rPr lang="ko-KR" altLang="en-US" sz="1333" dirty="0" smtClean="0"/>
                <a:t>매니저 관리자 등록</a:t>
              </a:r>
              <a:r>
                <a:rPr lang="en-US" altLang="ko-KR" sz="1333" dirty="0"/>
                <a:t> </a:t>
              </a:r>
              <a:r>
                <a:rPr lang="en-US" altLang="ko-KR" sz="1333" dirty="0" smtClean="0"/>
                <a:t>/ </a:t>
              </a:r>
              <a:r>
                <a:rPr lang="ko-KR" altLang="en-US" sz="1333" dirty="0" smtClean="0"/>
                <a:t>수정 </a:t>
              </a:r>
              <a:r>
                <a:rPr lang="en-US" altLang="ko-KR" sz="1333" dirty="0" smtClean="0"/>
                <a:t>/ </a:t>
              </a:r>
              <a:r>
                <a:rPr lang="ko-KR" altLang="en-US" sz="1333" dirty="0" smtClean="0"/>
                <a:t>삭제</a:t>
              </a:r>
              <a:endParaRPr lang="ko-KR" altLang="en-US" sz="1333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82748" y="2843937"/>
              <a:ext cx="1444145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4</a:t>
              </a:r>
              <a:r>
                <a:rPr lang="en-US" altLang="ko-KR" sz="1333" dirty="0"/>
                <a:t>. </a:t>
              </a:r>
              <a:r>
                <a:rPr lang="ko-KR" altLang="en-US" sz="1333" dirty="0" smtClean="0"/>
                <a:t>매니저 관리자 목록 </a:t>
              </a:r>
              <a:endParaRPr lang="ko-KR" altLang="en-US" sz="1333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42314" y="3162936"/>
              <a:ext cx="1271021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5. </a:t>
              </a:r>
              <a:r>
                <a:rPr lang="ko-KR" altLang="en-US" sz="1333" dirty="0" smtClean="0"/>
                <a:t>근로 계약서 수정</a:t>
              </a:r>
              <a:endParaRPr lang="ko-KR" altLang="en-US" sz="1333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528303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6. </a:t>
              </a:r>
              <a:r>
                <a:rPr lang="ko-KR" altLang="en-US" sz="1333" dirty="0" smtClean="0"/>
                <a:t>근로계약서 수정 확인</a:t>
              </a:r>
              <a:endParaRPr lang="ko-KR" altLang="en-US" sz="1333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25977" y="3807012"/>
              <a:ext cx="770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7</a:t>
              </a:r>
              <a:r>
                <a:rPr lang="en-US" altLang="ko-KR" sz="1200" dirty="0"/>
                <a:t>. </a:t>
              </a:r>
              <a:r>
                <a:rPr lang="ko-KR" altLang="en-US" sz="1200" dirty="0" err="1" smtClean="0"/>
                <a:t>시급관리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770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8. </a:t>
              </a:r>
              <a:r>
                <a:rPr lang="ko-KR" altLang="en-US" sz="1200" dirty="0" smtClean="0"/>
                <a:t>시급 설정</a:t>
              </a:r>
              <a:endParaRPr lang="ko-KR" altLang="en-US" sz="12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487489" y="2636914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6" name="직사각형 55"/>
          <p:cNvSpPr/>
          <p:nvPr/>
        </p:nvSpPr>
        <p:spPr>
          <a:xfrm>
            <a:off x="1513393" y="3364950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8" name="직사각형 57"/>
          <p:cNvSpPr/>
          <p:nvPr/>
        </p:nvSpPr>
        <p:spPr>
          <a:xfrm>
            <a:off x="1513393" y="3953962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</p:spTree>
    <p:extLst>
      <p:ext uri="{BB962C8B-B14F-4D97-AF65-F5344CB8AC3E}">
        <p14:creationId xmlns:p14="http://schemas.microsoft.com/office/powerpoint/2010/main" val="34811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756B5F"/>
                </a:solidFill>
              </a:rPr>
              <a:t>8.  </a:t>
            </a:r>
            <a:r>
              <a:rPr lang="ko-KR" altLang="en-US" sz="2400" b="1" dirty="0">
                <a:solidFill>
                  <a:srgbClr val="756B5F"/>
                </a:solidFill>
              </a:rPr>
              <a:t>기능정의서 및 설계</a:t>
            </a:r>
            <a:endParaRPr lang="ko-KR" altLang="en-US" sz="24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2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442290" y="174431"/>
            <a:ext cx="7728083" cy="6322712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400" b="1" dirty="0">
                <a:latin typeface="+mn-ea"/>
              </a:rPr>
              <a:t>계획</a:t>
            </a:r>
            <a:endParaRPr lang="en-US" altLang="ko-KR" sz="1400" b="1" dirty="0"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33" b="1" dirty="0">
                <a:latin typeface="+mn-ea"/>
              </a:rPr>
              <a:t>주제 및 목적</a:t>
            </a:r>
            <a:endParaRPr lang="en-US" altLang="ko-KR" sz="1333" b="1" dirty="0"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33" b="1" dirty="0">
                <a:latin typeface="+mn-ea"/>
              </a:rPr>
              <a:t>개발환경 </a:t>
            </a:r>
            <a:r>
              <a:rPr lang="en-US" altLang="ko-KR" sz="1333" b="1" dirty="0">
                <a:latin typeface="+mn-ea"/>
              </a:rPr>
              <a:t>(</a:t>
            </a:r>
            <a:r>
              <a:rPr lang="ko-KR" altLang="en-US" sz="1333" b="1" dirty="0">
                <a:latin typeface="+mn-ea"/>
              </a:rPr>
              <a:t>개발리소스</a:t>
            </a:r>
            <a:r>
              <a:rPr lang="en-US" altLang="ko-KR" sz="1333" b="1" dirty="0"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33" b="1" dirty="0">
                <a:latin typeface="+mn-ea"/>
              </a:rPr>
              <a:t>작업분할 구조도 </a:t>
            </a:r>
            <a:r>
              <a:rPr lang="en-US" altLang="ko-KR" sz="1333" b="1" dirty="0"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333" b="1" dirty="0">
                <a:latin typeface="+mn-ea"/>
              </a:rPr>
              <a:t>작업일정</a:t>
            </a:r>
            <a:endParaRPr lang="en-US" altLang="ko-KR" sz="1333" b="1" dirty="0"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467" b="1" dirty="0">
                <a:latin typeface="+mn-ea"/>
              </a:rPr>
              <a:t>분석 및 설계</a:t>
            </a:r>
            <a:endParaRPr lang="en-US" altLang="ko-KR" sz="1467" b="1" dirty="0">
              <a:latin typeface="+mn-ea"/>
            </a:endParaRPr>
          </a:p>
          <a:p>
            <a:pPr marL="609585" lvl="1" indent="0">
              <a:lnSpc>
                <a:spcPct val="180000"/>
              </a:lnSpc>
              <a:buNone/>
              <a:defRPr/>
            </a:pPr>
            <a:r>
              <a:rPr lang="en-US" altLang="ko-KR" sz="1333" b="1" dirty="0">
                <a:latin typeface="+mn-ea"/>
              </a:rPr>
              <a:t>5. </a:t>
            </a:r>
            <a:r>
              <a:rPr lang="ko-KR" altLang="en-US" sz="1333" b="1" dirty="0">
                <a:latin typeface="+mn-ea"/>
              </a:rPr>
              <a:t>요구사항 분석</a:t>
            </a:r>
            <a:endParaRPr lang="en-US" altLang="ko-KR" sz="1333" b="1" dirty="0">
              <a:latin typeface="+mn-ea"/>
            </a:endParaRPr>
          </a:p>
          <a:p>
            <a:pPr marL="609585" lvl="1" indent="0">
              <a:lnSpc>
                <a:spcPct val="180000"/>
              </a:lnSpc>
              <a:buNone/>
              <a:defRPr/>
            </a:pPr>
            <a:r>
              <a:rPr lang="en-US" altLang="ko-KR" sz="1333" b="1" dirty="0">
                <a:latin typeface="+mn-ea"/>
              </a:rPr>
              <a:t>6. </a:t>
            </a:r>
            <a:r>
              <a:rPr lang="ko-KR" altLang="en-US" sz="1333" b="1" dirty="0" err="1">
                <a:latin typeface="+mn-ea"/>
              </a:rPr>
              <a:t>유스케이스</a:t>
            </a:r>
            <a:r>
              <a:rPr lang="ko-KR" altLang="en-US" sz="1333" b="1" dirty="0">
                <a:latin typeface="+mn-ea"/>
              </a:rPr>
              <a:t> 다이어그램</a:t>
            </a:r>
            <a:r>
              <a:rPr lang="en-US" altLang="ko-KR" sz="1333" b="1" dirty="0">
                <a:latin typeface="+mn-ea"/>
              </a:rPr>
              <a:t>(</a:t>
            </a:r>
            <a:r>
              <a:rPr lang="en-US" altLang="ko-KR" sz="1333" b="1" dirty="0" err="1">
                <a:latin typeface="+mn-ea"/>
              </a:rPr>
              <a:t>Usecase</a:t>
            </a:r>
            <a:r>
              <a:rPr lang="en-US" altLang="ko-KR" sz="1333" b="1" dirty="0">
                <a:latin typeface="+mn-ea"/>
              </a:rPr>
              <a:t> Diagram)</a:t>
            </a:r>
          </a:p>
          <a:p>
            <a:pPr marL="609585" lvl="1" indent="0">
              <a:lnSpc>
                <a:spcPct val="180000"/>
              </a:lnSpc>
              <a:buNone/>
              <a:defRPr/>
            </a:pPr>
            <a:r>
              <a:rPr lang="en-US" altLang="ko-KR" sz="1333" b="1" dirty="0">
                <a:latin typeface="+mn-ea"/>
              </a:rPr>
              <a:t>7. </a:t>
            </a:r>
            <a:r>
              <a:rPr lang="ko-KR" altLang="en-US" sz="1333" b="1" dirty="0">
                <a:latin typeface="+mn-ea"/>
              </a:rPr>
              <a:t>순차다이어그램 </a:t>
            </a:r>
            <a:r>
              <a:rPr lang="en-US" altLang="ko-KR" sz="1333" b="1" dirty="0">
                <a:latin typeface="+mn-ea"/>
              </a:rPr>
              <a:t>(Sequence Diagram)</a:t>
            </a:r>
          </a:p>
          <a:p>
            <a:pPr marL="609585" lvl="1" indent="0">
              <a:lnSpc>
                <a:spcPct val="180000"/>
              </a:lnSpc>
              <a:buNone/>
              <a:defRPr/>
            </a:pPr>
            <a:r>
              <a:rPr lang="en-US" altLang="ko-KR" sz="1333" b="1" dirty="0">
                <a:latin typeface="+mn-ea"/>
              </a:rPr>
              <a:t>8. </a:t>
            </a:r>
            <a:r>
              <a:rPr lang="ko-KR" altLang="en-US" sz="1333" b="1" dirty="0" err="1">
                <a:latin typeface="+mn-ea"/>
              </a:rPr>
              <a:t>기능정의서</a:t>
            </a:r>
            <a:endParaRPr lang="en-US" altLang="ko-KR" sz="1333" b="1" dirty="0">
              <a:latin typeface="+mn-ea"/>
            </a:endParaRPr>
          </a:p>
          <a:p>
            <a:pPr marL="609585" lvl="1" indent="0">
              <a:lnSpc>
                <a:spcPct val="180000"/>
              </a:lnSpc>
              <a:buNone/>
              <a:defRPr/>
            </a:pPr>
            <a:r>
              <a:rPr lang="en-US" altLang="ko-KR" sz="1333" b="1" dirty="0">
                <a:latin typeface="+mn-ea"/>
              </a:rPr>
              <a:t>9</a:t>
            </a:r>
            <a:r>
              <a:rPr lang="en-US" altLang="ko-KR" sz="1333" b="1" dirty="0">
                <a:latin typeface="+mn-ea"/>
              </a:rPr>
              <a:t>.</a:t>
            </a:r>
            <a:r>
              <a:rPr lang="ko-KR" altLang="en-US" sz="1333" b="1" dirty="0">
                <a:latin typeface="+mn-ea"/>
              </a:rPr>
              <a:t> </a:t>
            </a:r>
            <a:r>
              <a:rPr lang="en-US" altLang="ko-KR" sz="1333" b="1" dirty="0">
                <a:latin typeface="+mn-ea"/>
              </a:rPr>
              <a:t>DB</a:t>
            </a:r>
            <a:r>
              <a:rPr lang="ko-KR" altLang="en-US" sz="1333" b="1" dirty="0">
                <a:latin typeface="+mn-ea"/>
              </a:rPr>
              <a:t>설계</a:t>
            </a:r>
            <a:r>
              <a:rPr lang="en-US" altLang="ko-KR" sz="1333" b="1" dirty="0">
                <a:latin typeface="+mn-ea"/>
              </a:rPr>
              <a:t>(ERD)</a:t>
            </a:r>
          </a:p>
          <a:p>
            <a:pPr marL="609585" lvl="1" indent="0">
              <a:lnSpc>
                <a:spcPct val="180000"/>
              </a:lnSpc>
              <a:buNone/>
              <a:defRPr/>
            </a:pPr>
            <a:r>
              <a:rPr lang="en-US" altLang="ko-KR" sz="1333" b="1" dirty="0">
                <a:latin typeface="+mn-ea"/>
              </a:rPr>
              <a:t>10. </a:t>
            </a:r>
            <a:r>
              <a:rPr lang="en-US" altLang="ko-KR" sz="1333" b="1" dirty="0">
                <a:latin typeface="+mn-ea"/>
              </a:rPr>
              <a:t>Project source Explorer</a:t>
            </a:r>
            <a:endParaRPr lang="en-US" altLang="ko-KR" sz="1333" b="1" dirty="0">
              <a:latin typeface="+mn-ea"/>
            </a:endParaRPr>
          </a:p>
          <a:p>
            <a:pPr indent="-380990">
              <a:lnSpc>
                <a:spcPct val="180000"/>
              </a:lnSpc>
              <a:defRPr/>
            </a:pPr>
            <a:r>
              <a:rPr lang="ko-KR" altLang="en-US" sz="1467" b="1" dirty="0">
                <a:latin typeface="+mn-ea"/>
              </a:rPr>
              <a:t>구현 및 테스트</a:t>
            </a:r>
            <a:endParaRPr lang="en-US" altLang="ko-KR" sz="1467" b="1" dirty="0">
              <a:latin typeface="+mn-ea"/>
            </a:endParaRPr>
          </a:p>
          <a:p>
            <a:pPr marL="609585" lvl="1" indent="0">
              <a:lnSpc>
                <a:spcPct val="180000"/>
              </a:lnSpc>
              <a:buNone/>
              <a:defRPr/>
            </a:pPr>
            <a:r>
              <a:rPr lang="en-US" altLang="ko-KR" sz="1333" b="1" dirty="0">
                <a:latin typeface="+mn-ea"/>
              </a:rPr>
              <a:t>11. </a:t>
            </a:r>
            <a:r>
              <a:rPr lang="en-US" altLang="ko-KR" sz="1333" b="1" dirty="0">
                <a:latin typeface="+mn-ea"/>
              </a:rPr>
              <a:t>UI </a:t>
            </a:r>
            <a:r>
              <a:rPr lang="ko-KR" altLang="en-US" sz="1333" b="1" dirty="0">
                <a:latin typeface="+mn-ea"/>
              </a:rPr>
              <a:t>시연 및 핵심 기능</a:t>
            </a:r>
            <a:endParaRPr lang="en-US" altLang="ko-KR" sz="1333" b="1" dirty="0">
              <a:latin typeface="+mn-ea"/>
            </a:endParaRPr>
          </a:p>
          <a:p>
            <a:pPr marL="609585" lvl="1" indent="0">
              <a:lnSpc>
                <a:spcPct val="180000"/>
              </a:lnSpc>
              <a:buNone/>
              <a:defRPr/>
            </a:pPr>
            <a:r>
              <a:rPr lang="en-US" altLang="ko-KR" sz="1333" b="1" dirty="0">
                <a:latin typeface="+mn-ea"/>
              </a:rPr>
              <a:t>12. </a:t>
            </a:r>
            <a:r>
              <a:rPr lang="ko-KR" altLang="en-US" sz="1333" b="1" dirty="0">
                <a:latin typeface="+mn-ea"/>
              </a:rPr>
              <a:t>차후 개발 </a:t>
            </a:r>
            <a:r>
              <a:rPr lang="ko-KR" altLang="en-US" sz="1333" b="1" dirty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333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82457" y="782268"/>
            <a:ext cx="27432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7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616901" cy="56180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참조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알파요 </a:t>
            </a:r>
            <a:r>
              <a:rPr lang="en-US" altLang="ko-KR" dirty="0" smtClean="0">
                <a:hlinkClick r:id="rId2"/>
              </a:rPr>
              <a:t>http://www.arpayo.com/</a:t>
            </a:r>
            <a:endParaRPr lang="en-US" altLang="ko-KR" dirty="0" smtClean="0"/>
          </a:p>
          <a:p>
            <a:r>
              <a:rPr lang="en-US" altLang="ko-KR" dirty="0" smtClean="0"/>
              <a:t>Hotel LMS Manager System   hotel-inmobile.co.kr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1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1121838" y="1124745"/>
            <a:ext cx="9793817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867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43996">
                <a:defRPr/>
              </a:pP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Windows 7 </a:t>
              </a: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Professional </a:t>
              </a: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1121838" y="1689896"/>
            <a:ext cx="9793817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867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43996">
                <a:defRPr/>
              </a:pP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9.0.31</a:t>
              </a:r>
              <a:endParaRPr lang="en-US" altLang="ko-KR" sz="16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1117600" y="2256632"/>
            <a:ext cx="9795933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867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43996" lvl="1">
                <a:defRPr/>
              </a:pP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1102784" y="2821783"/>
            <a:ext cx="9793816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867" b="1" spc="-133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9994">
                <a:defRPr/>
              </a:pP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Java Platform 8, JSP &amp; Servlet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1102784" y="3955257"/>
            <a:ext cx="9793816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867" b="1" spc="-133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9994">
                <a:defRPr/>
              </a:pP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HTML5, CSS/CSS3, JavaScript</a:t>
              </a: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1102789" y="3388520"/>
            <a:ext cx="9793817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867" b="1" spc="-133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9994">
                <a:defRPr/>
              </a:pP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MVC model </a:t>
              </a:r>
              <a:r>
                <a:rPr lang="en-US" altLang="ko-KR" sz="1600">
                  <a:solidFill>
                    <a:srgbClr val="3F3F48"/>
                  </a:solidFill>
                  <a:latin typeface="+mn-ea"/>
                </a:rPr>
                <a:t>(model 2)</a:t>
              </a:r>
              <a:endParaRPr lang="en-US" altLang="ko-KR" sz="16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1102784" y="5087147"/>
            <a:ext cx="9819216" cy="574103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9994">
                <a:lnSpc>
                  <a:spcPct val="150000"/>
                </a:lnSpc>
                <a:defRPr/>
              </a:pP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jquery-3.4.1,   jquery-ui-1.12.1, </a:t>
              </a: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cos-26Dec2008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867" b="1" spc="-133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>
                <a:defRPr/>
              </a:pPr>
              <a:r>
                <a:rPr lang="en-US" altLang="ko-KR" sz="1867" b="1" spc="-133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1102784" y="4520409"/>
            <a:ext cx="9793816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867" b="1" spc="-133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9994">
                <a:defRPr/>
              </a:pP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lang="en-US" altLang="ko-KR" sz="16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lang="en-US" altLang="ko-KR" sz="16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1371" y="107341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2.  </a:t>
            </a:r>
            <a:r>
              <a:rPr lang="ko-KR" altLang="en-US" sz="2400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9705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3.  </a:t>
            </a:r>
            <a:r>
              <a:rPr lang="ko-KR" altLang="en-US" sz="2400" b="1" dirty="0">
                <a:solidFill>
                  <a:srgbClr val="756B5F"/>
                </a:solidFill>
              </a:rPr>
              <a:t>작업분할구조</a:t>
            </a:r>
            <a:r>
              <a:rPr lang="ko-KR" altLang="en-US" sz="24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7705" y="153509"/>
            <a:ext cx="2592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600" b="1" dirty="0" smtClean="0">
                <a:solidFill>
                  <a:srgbClr val="756B5F"/>
                </a:solidFill>
              </a:rPr>
              <a:t>파트타이머 </a:t>
            </a:r>
            <a:r>
              <a:rPr lang="ko-KR" altLang="en-US" sz="1600" b="1" dirty="0">
                <a:solidFill>
                  <a:srgbClr val="756B5F"/>
                </a:solidFill>
              </a:rPr>
              <a:t>모드 측 </a:t>
            </a:r>
            <a:r>
              <a:rPr lang="en-US" altLang="ko-KR" sz="1600" b="1" dirty="0">
                <a:solidFill>
                  <a:srgbClr val="756B5F"/>
                </a:solidFill>
              </a:rPr>
              <a:t>WBS)</a:t>
            </a:r>
            <a:endParaRPr lang="ko-KR" altLang="en-US" sz="16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53014" y="688676"/>
            <a:ext cx="894037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33" b="1" dirty="0"/>
              <a:t>LAS*</a:t>
            </a:r>
            <a:endParaRPr lang="ko-KR" altLang="en-US" sz="1333" b="1" dirty="0"/>
          </a:p>
        </p:txBody>
      </p:sp>
      <p:sp>
        <p:nvSpPr>
          <p:cNvPr id="9" name="직사각형 8"/>
          <p:cNvSpPr/>
          <p:nvPr/>
        </p:nvSpPr>
        <p:spPr>
          <a:xfrm>
            <a:off x="2701616" y="2103749"/>
            <a:ext cx="1095683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smtClean="0"/>
              <a:t>파트타이머</a:t>
            </a:r>
            <a:endParaRPr lang="ko-KR" altLang="en-US" sz="1333" b="1" dirty="0"/>
          </a:p>
        </p:txBody>
      </p:sp>
      <p:sp>
        <p:nvSpPr>
          <p:cNvPr id="10" name="직사각형 9"/>
          <p:cNvSpPr/>
          <p:nvPr/>
        </p:nvSpPr>
        <p:spPr>
          <a:xfrm>
            <a:off x="10909300" y="2123659"/>
            <a:ext cx="1139276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smtClean="0"/>
              <a:t>매니저 관리자</a:t>
            </a:r>
            <a:endParaRPr lang="ko-KR" altLang="en-US" sz="1333" b="1" dirty="0"/>
          </a:p>
        </p:txBody>
      </p:sp>
      <p:sp>
        <p:nvSpPr>
          <p:cNvPr id="11" name="직사각형 10"/>
          <p:cNvSpPr/>
          <p:nvPr/>
        </p:nvSpPr>
        <p:spPr>
          <a:xfrm>
            <a:off x="7248182" y="2954348"/>
            <a:ext cx="949925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err="1" smtClean="0"/>
              <a:t>근로게약서</a:t>
            </a:r>
            <a:r>
              <a:rPr lang="ko-KR" altLang="en-US" sz="1333" b="1" dirty="0" smtClean="0"/>
              <a:t> 작성 </a:t>
            </a:r>
            <a:endParaRPr lang="ko-KR" altLang="en-US" sz="1333" b="1" dirty="0"/>
          </a:p>
        </p:txBody>
      </p:sp>
      <p:sp>
        <p:nvSpPr>
          <p:cNvPr id="12" name="직사각형 11"/>
          <p:cNvSpPr/>
          <p:nvPr/>
        </p:nvSpPr>
        <p:spPr>
          <a:xfrm>
            <a:off x="865573" y="3020495"/>
            <a:ext cx="48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계정 관리</a:t>
            </a:r>
            <a:endParaRPr lang="ko-KR" altLang="en-US" sz="1333" b="1" dirty="0"/>
          </a:p>
        </p:txBody>
      </p:sp>
      <p:sp>
        <p:nvSpPr>
          <p:cNvPr id="13" name="직사각형 12"/>
          <p:cNvSpPr/>
          <p:nvPr/>
        </p:nvSpPr>
        <p:spPr>
          <a:xfrm>
            <a:off x="3201145" y="2987421"/>
            <a:ext cx="48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공지사항</a:t>
            </a:r>
            <a:endParaRPr lang="ko-KR" altLang="en-US" sz="1333" b="1" dirty="0"/>
          </a:p>
        </p:txBody>
      </p:sp>
      <p:sp>
        <p:nvSpPr>
          <p:cNvPr id="14" name="직사각형 13"/>
          <p:cNvSpPr/>
          <p:nvPr/>
        </p:nvSpPr>
        <p:spPr>
          <a:xfrm>
            <a:off x="4991263" y="2954348"/>
            <a:ext cx="87863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smtClean="0"/>
              <a:t>건의사항 게시판</a:t>
            </a:r>
            <a:endParaRPr lang="ko-KR" altLang="en-US" sz="1333" b="1" dirty="0"/>
          </a:p>
        </p:txBody>
      </p:sp>
      <p:sp>
        <p:nvSpPr>
          <p:cNvPr id="15" name="직사각형 14"/>
          <p:cNvSpPr/>
          <p:nvPr/>
        </p:nvSpPr>
        <p:spPr>
          <a:xfrm>
            <a:off x="9635856" y="2954348"/>
            <a:ext cx="913213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행사</a:t>
            </a:r>
            <a:endParaRPr lang="en-US" altLang="ko-KR" sz="1333" b="1" dirty="0" smtClean="0"/>
          </a:p>
          <a:p>
            <a:pPr algn="ctr"/>
            <a:r>
              <a:rPr lang="ko-KR" altLang="en-US" sz="1333" b="1" dirty="0" err="1" smtClean="0"/>
              <a:t>정보보기</a:t>
            </a:r>
            <a:endParaRPr lang="ko-KR" altLang="en-US" sz="1333" b="1" dirty="0"/>
          </a:p>
        </p:txBody>
      </p:sp>
      <p:sp>
        <p:nvSpPr>
          <p:cNvPr id="17" name="직사각형 16"/>
          <p:cNvSpPr/>
          <p:nvPr/>
        </p:nvSpPr>
        <p:spPr>
          <a:xfrm>
            <a:off x="7209621" y="4456827"/>
            <a:ext cx="486526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동의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5467" y="4440279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33" b="1" dirty="0" smtClean="0">
                <a:solidFill>
                  <a:schemeClr val="tx1"/>
                </a:solidFill>
              </a:rPr>
              <a:t>PT</a:t>
            </a:r>
          </a:p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수정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98784" y="4456827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검색</a:t>
            </a:r>
            <a:r>
              <a:rPr lang="en-US" altLang="ko-KR" sz="1333" b="1" dirty="0" smtClean="0">
                <a:solidFill>
                  <a:schemeClr val="tx1"/>
                </a:solidFill>
              </a:rPr>
              <a:t>?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47915" y="4422908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글</a:t>
            </a:r>
            <a:endParaRPr lang="en-US" altLang="ko-KR" sz="1333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쓰기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3061" y="4445660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33" b="1" dirty="0" smtClean="0">
                <a:solidFill>
                  <a:schemeClr val="tx1"/>
                </a:solidFill>
              </a:rPr>
              <a:t>PT</a:t>
            </a:r>
          </a:p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가입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91477" y="4456827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33" b="1" dirty="0" smtClean="0">
                <a:solidFill>
                  <a:schemeClr val="tx1"/>
                </a:solidFill>
              </a:rPr>
              <a:t>PT</a:t>
            </a:r>
          </a:p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탈퇴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8351" y="4446355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글 읽기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23979" y="4428556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글</a:t>
            </a:r>
            <a:endParaRPr lang="en-US" altLang="ko-KR" sz="1333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읽기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67255" y="4460119"/>
            <a:ext cx="816066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err="1" smtClean="0">
                <a:solidFill>
                  <a:schemeClr val="tx1"/>
                </a:solidFill>
              </a:rPr>
              <a:t>행사정보</a:t>
            </a:r>
            <a:r>
              <a:rPr lang="ko-KR" altLang="en-US" sz="1333" b="1" dirty="0" smtClean="0">
                <a:solidFill>
                  <a:schemeClr val="tx1"/>
                </a:solidFill>
              </a:rPr>
              <a:t> 읽기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16032" y="1316766"/>
            <a:ext cx="768000" cy="387689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로그인</a:t>
            </a:r>
            <a:r>
              <a:rPr lang="en-US" altLang="ko-KR" sz="1333" b="1" dirty="0"/>
              <a:t>/</a:t>
            </a:r>
          </a:p>
          <a:p>
            <a:pPr algn="ctr"/>
            <a:r>
              <a:rPr lang="ko-KR" altLang="en-US" sz="1333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6000032" y="1012677"/>
            <a:ext cx="0" cy="30408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23738" y="3663821"/>
            <a:ext cx="921167" cy="6425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902360" y="3727708"/>
            <a:ext cx="932333" cy="5259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799228" y="1734102"/>
            <a:ext cx="592745" cy="198004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>
            <a:off x="2092237" y="2724121"/>
            <a:ext cx="7988235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9242979" y="3622629"/>
            <a:ext cx="1001771" cy="67321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endCxn id="17" idx="0"/>
          </p:cNvCxnSpPr>
          <p:nvPr/>
        </p:nvCxnSpPr>
        <p:spPr>
          <a:xfrm rot="5400000">
            <a:off x="7027523" y="3871133"/>
            <a:ext cx="1011056" cy="160333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034833" y="3799410"/>
            <a:ext cx="970208" cy="28808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rot="5400000">
            <a:off x="4749624" y="3796639"/>
            <a:ext cx="964560" cy="28797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682283" y="3687489"/>
            <a:ext cx="954933" cy="56279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8622703" y="-918216"/>
            <a:ext cx="419204" cy="566454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4425098" y="528815"/>
            <a:ext cx="399294" cy="275057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3441150" y="2724123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5375893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7512229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10080474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3438789" y="3491422"/>
            <a:ext cx="2361" cy="96540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622632" y="3957333"/>
            <a:ext cx="915785" cy="5010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18373" y="5306361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나의 행사 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627007" y="3999628"/>
            <a:ext cx="468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2095600" y="3999628"/>
            <a:ext cx="0" cy="1558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22173" y="5558361"/>
            <a:ext cx="1370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6036271" y="4422908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글</a:t>
            </a:r>
            <a:endParaRPr lang="en-US" altLang="ko-KR" sz="1333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수정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046542" y="4456827"/>
            <a:ext cx="486526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수정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cxnSp>
        <p:nvCxnSpPr>
          <p:cNvPr id="109" name="꺾인 연결선 108"/>
          <p:cNvCxnSpPr>
            <a:endCxn id="107" idx="0"/>
          </p:cNvCxnSpPr>
          <p:nvPr/>
        </p:nvCxnSpPr>
        <p:spPr>
          <a:xfrm rot="16200000" flipH="1">
            <a:off x="7468807" y="3635829"/>
            <a:ext cx="965408" cy="676587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3.  </a:t>
            </a:r>
            <a:r>
              <a:rPr lang="ko-KR" altLang="en-US" sz="2400" b="1" dirty="0">
                <a:solidFill>
                  <a:srgbClr val="756B5F"/>
                </a:solidFill>
              </a:rPr>
              <a:t>작업분할구조</a:t>
            </a:r>
            <a:r>
              <a:rPr lang="ko-KR" altLang="en-US" sz="24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7705" y="153509"/>
            <a:ext cx="303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600" b="1" dirty="0" smtClean="0">
                <a:solidFill>
                  <a:srgbClr val="756B5F"/>
                </a:solidFill>
              </a:rPr>
              <a:t>매니저 관리자 </a:t>
            </a:r>
            <a:r>
              <a:rPr lang="ko-KR" altLang="en-US" sz="1600" b="1" dirty="0">
                <a:solidFill>
                  <a:srgbClr val="756B5F"/>
                </a:solidFill>
              </a:rPr>
              <a:t>모드 측 </a:t>
            </a:r>
            <a:r>
              <a:rPr lang="en-US" altLang="ko-KR" sz="1600" b="1" dirty="0">
                <a:solidFill>
                  <a:srgbClr val="756B5F"/>
                </a:solidFill>
              </a:rPr>
              <a:t>WBS)</a:t>
            </a:r>
            <a:endParaRPr lang="ko-KR" altLang="en-US" sz="16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53014" y="688676"/>
            <a:ext cx="894037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33" b="1" dirty="0"/>
              <a:t>LAS*</a:t>
            </a:r>
            <a:endParaRPr lang="ko-KR" altLang="en-US" sz="1333" b="1" dirty="0"/>
          </a:p>
        </p:txBody>
      </p:sp>
      <p:sp>
        <p:nvSpPr>
          <p:cNvPr id="9" name="직사각형 8"/>
          <p:cNvSpPr/>
          <p:nvPr/>
        </p:nvSpPr>
        <p:spPr>
          <a:xfrm>
            <a:off x="2663517" y="2040249"/>
            <a:ext cx="1053672" cy="41275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매니저 </a:t>
            </a:r>
            <a:endParaRPr lang="en-US" altLang="ko-KR" sz="1333" b="1" dirty="0" smtClean="0"/>
          </a:p>
          <a:p>
            <a:pPr algn="ctr"/>
            <a:r>
              <a:rPr lang="ko-KR" altLang="en-US" sz="1333" b="1" dirty="0" smtClean="0"/>
              <a:t>관리자</a:t>
            </a:r>
            <a:endParaRPr lang="ko-KR" altLang="en-US" sz="1333" b="1" dirty="0"/>
          </a:p>
        </p:txBody>
      </p:sp>
      <p:sp>
        <p:nvSpPr>
          <p:cNvPr id="11" name="직사각형 10"/>
          <p:cNvSpPr/>
          <p:nvPr/>
        </p:nvSpPr>
        <p:spPr>
          <a:xfrm>
            <a:off x="7044982" y="2954348"/>
            <a:ext cx="88213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파트타이머 리스트</a:t>
            </a:r>
            <a:endParaRPr lang="ko-KR" altLang="en-US" sz="1333" b="1" dirty="0"/>
          </a:p>
        </p:txBody>
      </p:sp>
      <p:sp>
        <p:nvSpPr>
          <p:cNvPr id="12" name="직사각형 11"/>
          <p:cNvSpPr/>
          <p:nvPr/>
        </p:nvSpPr>
        <p:spPr>
          <a:xfrm>
            <a:off x="865573" y="3020495"/>
            <a:ext cx="88082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공지사항</a:t>
            </a:r>
            <a:endParaRPr lang="ko-KR" altLang="en-US" sz="1333" b="1" dirty="0"/>
          </a:p>
        </p:txBody>
      </p:sp>
      <p:sp>
        <p:nvSpPr>
          <p:cNvPr id="13" name="직사각형 12"/>
          <p:cNvSpPr/>
          <p:nvPr/>
        </p:nvSpPr>
        <p:spPr>
          <a:xfrm>
            <a:off x="3201145" y="2987421"/>
            <a:ext cx="48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건의사항</a:t>
            </a:r>
            <a:endParaRPr lang="ko-KR" altLang="en-US" sz="1333" b="1" dirty="0"/>
          </a:p>
        </p:txBody>
      </p:sp>
      <p:sp>
        <p:nvSpPr>
          <p:cNvPr id="14" name="직사각형 13"/>
          <p:cNvSpPr/>
          <p:nvPr/>
        </p:nvSpPr>
        <p:spPr>
          <a:xfrm>
            <a:off x="4919992" y="2954348"/>
            <a:ext cx="978369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err="1" smtClean="0"/>
              <a:t>행사정보</a:t>
            </a:r>
            <a:endParaRPr lang="en-US" altLang="ko-KR" sz="1333" b="1" dirty="0" smtClean="0"/>
          </a:p>
          <a:p>
            <a:pPr algn="ctr"/>
            <a:r>
              <a:rPr lang="ko-KR" altLang="en-US" sz="1333" b="1" dirty="0" smtClean="0"/>
              <a:t>게시판</a:t>
            </a:r>
            <a:endParaRPr lang="ko-KR" altLang="en-US" sz="1333" b="1" dirty="0"/>
          </a:p>
        </p:txBody>
      </p:sp>
      <p:sp>
        <p:nvSpPr>
          <p:cNvPr id="15" name="직사각형 14"/>
          <p:cNvSpPr/>
          <p:nvPr/>
        </p:nvSpPr>
        <p:spPr>
          <a:xfrm>
            <a:off x="8672068" y="2954348"/>
            <a:ext cx="900457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smtClean="0"/>
              <a:t>파트타이머 </a:t>
            </a:r>
            <a:r>
              <a:rPr lang="ko-KR" altLang="en-US" sz="1333" b="1" dirty="0" err="1" smtClean="0"/>
              <a:t>근무기록</a:t>
            </a:r>
            <a:endParaRPr lang="ko-KR" altLang="en-US" sz="1333" b="1" dirty="0"/>
          </a:p>
        </p:txBody>
      </p:sp>
      <p:sp>
        <p:nvSpPr>
          <p:cNvPr id="18" name="직사각형 17"/>
          <p:cNvSpPr/>
          <p:nvPr/>
        </p:nvSpPr>
        <p:spPr>
          <a:xfrm>
            <a:off x="815467" y="4440279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98784" y="4456827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글쓰기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59881" y="4422908"/>
            <a:ext cx="768034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err="1" smtClean="0">
                <a:solidFill>
                  <a:schemeClr val="tx1"/>
                </a:solidFill>
              </a:rPr>
              <a:t>행사정보</a:t>
            </a:r>
            <a:r>
              <a:rPr lang="ko-KR" altLang="en-US" sz="1333" b="1" dirty="0" smtClean="0">
                <a:solidFill>
                  <a:schemeClr val="tx1"/>
                </a:solidFill>
              </a:rPr>
              <a:t> 글쓰기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3061" y="4445660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글쓰기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8351" y="4446355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글 </a:t>
            </a:r>
            <a:endParaRPr lang="en-US" altLang="ko-KR" sz="1333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삭제 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55289" y="4450863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글 </a:t>
            </a:r>
            <a:endParaRPr lang="en-US" altLang="ko-KR" sz="1333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수정 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23978" y="4428556"/>
            <a:ext cx="782499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err="1" smtClean="0">
                <a:solidFill>
                  <a:schemeClr val="tx1"/>
                </a:solidFill>
              </a:rPr>
              <a:t>행사정보</a:t>
            </a:r>
            <a:endParaRPr lang="en-US" altLang="ko-KR" sz="1333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333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763419" y="4462568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상세보기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14303" y="4460119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삭제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11555" y="4460119"/>
            <a:ext cx="794626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err="1" smtClean="0">
                <a:solidFill>
                  <a:schemeClr val="tx1"/>
                </a:solidFill>
              </a:rPr>
              <a:t>근무기록</a:t>
            </a:r>
            <a:r>
              <a:rPr lang="ko-KR" altLang="en-US" sz="1333" b="1" dirty="0" smtClean="0">
                <a:solidFill>
                  <a:schemeClr val="tx1"/>
                </a:solidFill>
              </a:rPr>
              <a:t> </a:t>
            </a:r>
            <a:endParaRPr lang="en-US" altLang="ko-KR" sz="1333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등록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879924" y="4459143"/>
            <a:ext cx="85157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err="1" smtClean="0">
                <a:solidFill>
                  <a:schemeClr val="tx1"/>
                </a:solidFill>
              </a:rPr>
              <a:t>근무기록</a:t>
            </a:r>
            <a:r>
              <a:rPr lang="ko-KR" altLang="en-US" sz="1333" b="1" dirty="0" smtClean="0">
                <a:solidFill>
                  <a:schemeClr val="tx1"/>
                </a:solidFill>
              </a:rPr>
              <a:t> 삭제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47233" y="4450863"/>
            <a:ext cx="799136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err="1" smtClean="0">
                <a:solidFill>
                  <a:schemeClr val="tx1"/>
                </a:solidFill>
              </a:rPr>
              <a:t>근무기록</a:t>
            </a:r>
            <a:r>
              <a:rPr lang="ko-KR" altLang="en-US" sz="1333" b="1" dirty="0" smtClean="0">
                <a:solidFill>
                  <a:schemeClr val="tx1"/>
                </a:solidFill>
              </a:rPr>
              <a:t> 수정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16032" y="1316766"/>
            <a:ext cx="768000" cy="387689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로그인</a:t>
            </a:r>
            <a:r>
              <a:rPr lang="en-US" altLang="ko-KR" sz="1333" b="1" dirty="0"/>
              <a:t>/</a:t>
            </a:r>
          </a:p>
          <a:p>
            <a:pPr algn="ctr"/>
            <a:r>
              <a:rPr lang="ko-KR" altLang="en-US" sz="1333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6000032" y="1012677"/>
            <a:ext cx="0" cy="30408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23738" y="3663821"/>
            <a:ext cx="921167" cy="6425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799228" y="1734102"/>
            <a:ext cx="592745" cy="198004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 flipV="1">
            <a:off x="3085619" y="2693402"/>
            <a:ext cx="6016955" cy="8169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/>
          <p:nvPr/>
        </p:nvCxnSpPr>
        <p:spPr>
          <a:xfrm rot="16200000" flipH="1">
            <a:off x="9123549" y="3450069"/>
            <a:ext cx="1000795" cy="101735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/>
          <p:nvPr/>
        </p:nvCxnSpPr>
        <p:spPr>
          <a:xfrm rot="5400000">
            <a:off x="8277779" y="3622629"/>
            <a:ext cx="1001771" cy="67321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8738292" y="3842353"/>
            <a:ext cx="992515" cy="2245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7032377" y="3938194"/>
            <a:ext cx="1001771" cy="4207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755713" y="3706055"/>
            <a:ext cx="1004220" cy="5088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034833" y="3799410"/>
            <a:ext cx="970208" cy="28808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749624" y="3796639"/>
            <a:ext cx="964560" cy="28797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238501" y="3694069"/>
            <a:ext cx="959441" cy="55414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682283" y="3687489"/>
            <a:ext cx="954933" cy="56279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4343179" y="446895"/>
            <a:ext cx="399295" cy="291441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3441150" y="2724123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5375893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7512229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9102574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3438789" y="3491422"/>
            <a:ext cx="2361" cy="96540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622632" y="3957333"/>
            <a:ext cx="915785" cy="5010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425067" y="4440279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04878" y="5038156"/>
            <a:ext cx="782499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err="1" smtClean="0">
                <a:solidFill>
                  <a:schemeClr val="tx1"/>
                </a:solidFill>
              </a:rPr>
              <a:t>행사정보</a:t>
            </a:r>
            <a:endParaRPr lang="en-US" altLang="ko-KR" sz="1333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333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3.  </a:t>
            </a:r>
            <a:r>
              <a:rPr lang="ko-KR" altLang="en-US" sz="2400" b="1" dirty="0">
                <a:solidFill>
                  <a:srgbClr val="756B5F"/>
                </a:solidFill>
              </a:rPr>
              <a:t>작업분할구조</a:t>
            </a:r>
            <a:r>
              <a:rPr lang="ko-KR" altLang="en-US" sz="2400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7705" y="153509"/>
            <a:ext cx="303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600" b="1" dirty="0" smtClean="0">
                <a:solidFill>
                  <a:srgbClr val="756B5F"/>
                </a:solidFill>
              </a:rPr>
              <a:t>부서 관리자 </a:t>
            </a:r>
            <a:r>
              <a:rPr lang="ko-KR" altLang="en-US" sz="1600" b="1" dirty="0">
                <a:solidFill>
                  <a:srgbClr val="756B5F"/>
                </a:solidFill>
              </a:rPr>
              <a:t>모드 측 </a:t>
            </a:r>
            <a:r>
              <a:rPr lang="en-US" altLang="ko-KR" sz="1600" b="1" dirty="0">
                <a:solidFill>
                  <a:srgbClr val="756B5F"/>
                </a:solidFill>
              </a:rPr>
              <a:t>WBS)</a:t>
            </a:r>
            <a:endParaRPr lang="ko-KR" altLang="en-US" sz="16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53014" y="688676"/>
            <a:ext cx="894037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33" b="1" dirty="0"/>
              <a:t>LAS*</a:t>
            </a:r>
            <a:endParaRPr lang="ko-KR" altLang="en-US" sz="1333" b="1" dirty="0"/>
          </a:p>
        </p:txBody>
      </p:sp>
      <p:sp>
        <p:nvSpPr>
          <p:cNvPr id="9" name="직사각형 8"/>
          <p:cNvSpPr/>
          <p:nvPr/>
        </p:nvSpPr>
        <p:spPr>
          <a:xfrm>
            <a:off x="2663517" y="2040249"/>
            <a:ext cx="1053672" cy="41275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부서</a:t>
            </a:r>
            <a:endParaRPr lang="en-US" altLang="ko-KR" sz="1333" b="1" dirty="0" smtClean="0"/>
          </a:p>
          <a:p>
            <a:pPr algn="ctr"/>
            <a:r>
              <a:rPr lang="ko-KR" altLang="en-US" sz="1333" b="1" dirty="0" smtClean="0"/>
              <a:t>관리자</a:t>
            </a:r>
            <a:r>
              <a:rPr lang="en-US" altLang="ko-KR" sz="1333" b="1" dirty="0" smtClean="0"/>
              <a:t>?</a:t>
            </a:r>
            <a:endParaRPr lang="ko-KR" altLang="en-US" sz="1333" b="1" dirty="0"/>
          </a:p>
        </p:txBody>
      </p:sp>
      <p:sp>
        <p:nvSpPr>
          <p:cNvPr id="12" name="직사각형 11"/>
          <p:cNvSpPr/>
          <p:nvPr/>
        </p:nvSpPr>
        <p:spPr>
          <a:xfrm>
            <a:off x="865573" y="3020494"/>
            <a:ext cx="1036948" cy="63710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매니저 </a:t>
            </a:r>
            <a:endParaRPr lang="en-US" altLang="ko-KR" sz="1333" b="1" dirty="0" smtClean="0"/>
          </a:p>
          <a:p>
            <a:pPr algn="ctr"/>
            <a:r>
              <a:rPr lang="ko-KR" altLang="en-US" sz="1333" b="1" dirty="0" smtClean="0"/>
              <a:t>관리자 추가</a:t>
            </a:r>
            <a:endParaRPr lang="ko-KR" altLang="en-US" sz="1333" b="1" dirty="0"/>
          </a:p>
        </p:txBody>
      </p:sp>
      <p:sp>
        <p:nvSpPr>
          <p:cNvPr id="13" name="직사각형 12"/>
          <p:cNvSpPr/>
          <p:nvPr/>
        </p:nvSpPr>
        <p:spPr>
          <a:xfrm>
            <a:off x="2898652" y="2987421"/>
            <a:ext cx="1009736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/>
              <a:t>근로계약서 수정 </a:t>
            </a:r>
            <a:endParaRPr lang="ko-KR" altLang="en-US" sz="1333" b="1" dirty="0"/>
          </a:p>
        </p:txBody>
      </p:sp>
      <p:sp>
        <p:nvSpPr>
          <p:cNvPr id="14" name="직사각형 13"/>
          <p:cNvSpPr/>
          <p:nvPr/>
        </p:nvSpPr>
        <p:spPr>
          <a:xfrm>
            <a:off x="4919992" y="2954348"/>
            <a:ext cx="978369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err="1" smtClean="0"/>
              <a:t>시급정보</a:t>
            </a:r>
            <a:endParaRPr lang="en-US" altLang="ko-KR" sz="1333" b="1" dirty="0"/>
          </a:p>
        </p:txBody>
      </p:sp>
      <p:sp>
        <p:nvSpPr>
          <p:cNvPr id="18" name="직사각형 17"/>
          <p:cNvSpPr/>
          <p:nvPr/>
        </p:nvSpPr>
        <p:spPr>
          <a:xfrm>
            <a:off x="815467" y="4440278"/>
            <a:ext cx="567524" cy="597877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매니저 관리자 수정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59881" y="4422908"/>
            <a:ext cx="768034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err="1" smtClean="0">
                <a:solidFill>
                  <a:schemeClr val="tx1"/>
                </a:solidFill>
              </a:rPr>
              <a:t>시급정보</a:t>
            </a:r>
            <a:r>
              <a:rPr lang="en-US" altLang="ko-KR" sz="1333" b="1" dirty="0" smtClean="0">
                <a:solidFill>
                  <a:schemeClr val="tx1"/>
                </a:solidFill>
              </a:rPr>
              <a:t>?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3060" y="4445660"/>
            <a:ext cx="544427" cy="592496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매니저 관리자 입력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38351" y="4446355"/>
            <a:ext cx="48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수정 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23978" y="4428556"/>
            <a:ext cx="782499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333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16032" y="1316766"/>
            <a:ext cx="768000" cy="387689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로그인</a:t>
            </a:r>
            <a:r>
              <a:rPr lang="en-US" altLang="ko-KR" sz="1333" b="1" dirty="0"/>
              <a:t>/</a:t>
            </a:r>
          </a:p>
          <a:p>
            <a:pPr algn="ctr"/>
            <a:r>
              <a:rPr lang="ko-KR" altLang="en-US" sz="1333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6000032" y="1012677"/>
            <a:ext cx="0" cy="30408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23738" y="3663821"/>
            <a:ext cx="921167" cy="6425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799228" y="1734102"/>
            <a:ext cx="592745" cy="198004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034833" y="3799410"/>
            <a:ext cx="970208" cy="28808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749624" y="3796639"/>
            <a:ext cx="964560" cy="28797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682283" y="3687489"/>
            <a:ext cx="954933" cy="56279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4343179" y="446895"/>
            <a:ext cx="399295" cy="291441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3441150" y="2724123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5375893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622632" y="3957333"/>
            <a:ext cx="915785" cy="5010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425067" y="4440279"/>
            <a:ext cx="568266" cy="597876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 smtClean="0">
                <a:solidFill>
                  <a:schemeClr val="tx1"/>
                </a:solidFill>
              </a:rPr>
              <a:t>매니저 관리자 삭제</a:t>
            </a:r>
            <a:endParaRPr lang="ko-KR" altLang="en-US" sz="1333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85619" y="2724121"/>
            <a:ext cx="2290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189" y="107341"/>
            <a:ext cx="1126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4.  Gantt Chart</a:t>
            </a:r>
            <a:r>
              <a:rPr lang="ko-KR" altLang="en-US" sz="2400" b="1" dirty="0">
                <a:solidFill>
                  <a:srgbClr val="756B5F"/>
                </a:solidFill>
              </a:rPr>
              <a:t>를 이용한 일정관리</a:t>
            </a:r>
          </a:p>
        </p:txBody>
      </p:sp>
    </p:spTree>
    <p:extLst>
      <p:ext uri="{BB962C8B-B14F-4D97-AF65-F5344CB8AC3E}">
        <p14:creationId xmlns:p14="http://schemas.microsoft.com/office/powerpoint/2010/main" val="26540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1371" y="107341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5.  </a:t>
            </a:r>
            <a:r>
              <a:rPr lang="ko-KR" altLang="en-US" sz="2400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1371" y="601909"/>
            <a:ext cx="275632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ko-KR" altLang="en-US" sz="2667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파트타이머</a:t>
            </a:r>
            <a:endParaRPr lang="ko-KR" altLang="en-US" sz="2667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2" y="1137578"/>
            <a:ext cx="11430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초기 </a:t>
            </a:r>
            <a:r>
              <a:rPr lang="ko-KR" altLang="en-US" dirty="0" err="1" smtClean="0"/>
              <a:t>화면일때는</a:t>
            </a:r>
            <a:r>
              <a:rPr lang="ko-KR" altLang="en-US" dirty="0" smtClean="0"/>
              <a:t> 행사 리스트의 디테일은 볼 수 없다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회원 가입 후 로그인 시 근로계약서 작성 페이지로 바로 이동한다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다른페이지로</a:t>
            </a:r>
            <a:r>
              <a:rPr lang="ko-KR" altLang="en-US" dirty="0" smtClean="0"/>
              <a:t> 이동 불가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행사 개인정보때문</a:t>
            </a:r>
            <a:r>
              <a:rPr lang="en-US" altLang="ko-KR" dirty="0" smtClean="0"/>
              <a:t>?)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회원가입시</a:t>
            </a:r>
            <a:r>
              <a:rPr lang="ko-KR" altLang="en-US" dirty="0" smtClean="0"/>
              <a:t> 모든 개인정보 필수</a:t>
            </a:r>
            <a:r>
              <a:rPr lang="en-US" altLang="ko-KR" dirty="0" smtClean="0"/>
              <a:t>? </a:t>
            </a:r>
            <a:r>
              <a:rPr lang="ko-KR" altLang="en-US" dirty="0" smtClean="0"/>
              <a:t>계좌번호 정보는 사진으로만 </a:t>
            </a:r>
            <a:r>
              <a:rPr lang="en-US" altLang="ko-KR" dirty="0" smtClean="0"/>
              <a:t>?????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공지사항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근무 정보 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읽기만 가능하다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근로계약서 작성은 </a:t>
            </a:r>
            <a:r>
              <a:rPr lang="ko-KR" altLang="en-US" dirty="0" err="1" smtClean="0"/>
              <a:t>회원가입시</a:t>
            </a:r>
            <a:r>
              <a:rPr lang="ko-KR" altLang="en-US" dirty="0" smtClean="0"/>
              <a:t> 정보 가져와서 자동완성되고 마지막에 동의 시 이름과 전화번호로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현재 로그인 된 계정과 같은지 확인한다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건의사항 게시판에서 글쓰기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익명으로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계정 관리 항목의 </a:t>
            </a:r>
            <a:r>
              <a:rPr lang="ko-KR" altLang="en-US" dirty="0" err="1" smtClean="0"/>
              <a:t>나의행사보기에서</a:t>
            </a:r>
            <a:r>
              <a:rPr lang="ko-KR" altLang="en-US" dirty="0" smtClean="0"/>
              <a:t> 매니저 관리자가 행사 등록을 해주면 나에게 등록된 행사가 무언지 나타난다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근로계약서 </a:t>
            </a:r>
            <a:r>
              <a:rPr lang="ko-KR" altLang="en-US" dirty="0" err="1" smtClean="0"/>
              <a:t>작성후</a:t>
            </a:r>
            <a:r>
              <a:rPr lang="ko-KR" altLang="en-US" dirty="0" smtClean="0"/>
              <a:t> 읽기 전용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입력 불가 상태로 </a:t>
            </a:r>
            <a:r>
              <a:rPr lang="ko-KR" altLang="en-US" dirty="0" err="1" smtClean="0"/>
              <a:t>변경후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수정버튼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수정버튼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동의 버튼 재생성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매니저 관리자의 근로 서명 완료 후 행사 리스트 디테일 보는 권한 삭제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근로계약서 수정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매니저 파트타이머 리스트에서 삭제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833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844</Words>
  <Application>Microsoft Office PowerPoint</Application>
  <PresentationFormat>와이드스크린</PresentationFormat>
  <Paragraphs>273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HY중고딕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참조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2022-06-24T01:49:59Z</dcterms:created>
  <dcterms:modified xsi:type="dcterms:W3CDTF">2022-06-24T09:21:04Z</dcterms:modified>
</cp:coreProperties>
</file>