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6" r:id="rId4"/>
    <p:sldId id="260" r:id="rId5"/>
    <p:sldId id="261" r:id="rId6"/>
    <p:sldId id="264" r:id="rId7"/>
    <p:sldId id="265" r:id="rId8"/>
    <p:sldId id="262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81125" autoAdjust="0"/>
  </p:normalViewPr>
  <p:slideViewPr>
    <p:cSldViewPr snapToGrid="0">
      <p:cViewPr varScale="1">
        <p:scale>
          <a:sx n="93" d="100"/>
          <a:sy n="93" d="100"/>
        </p:scale>
        <p:origin x="90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24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CD0A7-1E16-4835-864B-9C6C492367FD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695E8-3577-4946-8C97-591AEDDAF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33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742DE-E3E9-46AF-8861-269C3FA66870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BA192-099D-435A-B5A2-C4F63E2F3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3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팀 리턴 </a:t>
            </a:r>
            <a:r>
              <a:rPr lang="ko-KR" altLang="en-US" dirty="0" err="1"/>
              <a:t>석세스의</a:t>
            </a:r>
            <a:r>
              <a:rPr lang="ko-KR" altLang="en-US" dirty="0"/>
              <a:t> </a:t>
            </a:r>
            <a:r>
              <a:rPr lang="ko-KR" altLang="en-US" dirty="0" err="1"/>
              <a:t>컨셉발표를</a:t>
            </a:r>
            <a:r>
              <a:rPr lang="ko-KR" altLang="en-US" dirty="0"/>
              <a:t> 맡은 박 세진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팀의 프로젝트 이름은 </a:t>
            </a:r>
            <a:r>
              <a:rPr lang="en-US" altLang="ko-KR" dirty="0"/>
              <a:t>‘</a:t>
            </a:r>
            <a:r>
              <a:rPr lang="ko-KR" altLang="en-US" dirty="0" err="1"/>
              <a:t>아임히어</a:t>
            </a:r>
            <a:r>
              <a:rPr lang="en-US" altLang="ko-KR" dirty="0"/>
              <a:t>’</a:t>
            </a:r>
            <a:r>
              <a:rPr lang="ko-KR" altLang="en-US" dirty="0"/>
              <a:t>로 얼굴인식 기반 출석 서비스입니다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BA192-099D-435A-B5A2-C4F63E2F3C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4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BA192-099D-435A-B5A2-C4F63E2F3C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2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Pain point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다들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전자출결을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 보셨을 겁니다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학생증을 기기에 인식하는 동시에 얼굴 사진이 찍히는 방식으로 출석이 이루어지는데요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본인 얼굴이 나오지 않게 찍어도 출석체크엔 전혀 지장이 없다는 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학생증을 갖고 오지 않았을 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기기를 통해 학번을 입력하는 것으로 대체되는데 생각보다 입력이 잘 되는 편도 아니고 다른 사람들이 뒤에 줄을 서서 출석 찍을 차례를 기다리게 되는 경우가 종종 발생합니다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수업 전에 강의실에 일찍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도착해서 있다가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실수로 출석체크 하는 것을 잊어버려서 지각이나 결석처리가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되는 경우도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있구요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수강생이 많은 대규모 강의인 경우 교수님이 구두출석을 따로 하게 될 때 적지않은 시간이 소요됩니다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대리출석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행위로 인해서 정직하게 출석하는 학생들이 간접적인 피해를 입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기도 하는 문제들이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러한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페인 포인트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해결책으로서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학생증을 가져올 필요도 없고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정말 와야 할 학생이 왔는지 제대로 알려줄 수 있는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얼굴인식 기술을 통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자동출석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시스템을 구상하게 되었고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나아가 표정을 분석해 수업 집중도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반응성을 측정하는 것까지 계획 중에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BA192-099D-435A-B5A2-C4F63E2F3C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50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아임히어의</a:t>
            </a:r>
            <a:r>
              <a:rPr lang="ko-KR" altLang="en-US" dirty="0"/>
              <a:t> 타겟은 수업에 출석해야 하는 학생</a:t>
            </a:r>
            <a:r>
              <a:rPr lang="en-US" altLang="ko-KR" dirty="0"/>
              <a:t>, </a:t>
            </a:r>
            <a:r>
              <a:rPr lang="ko-KR" altLang="en-US" dirty="0"/>
              <a:t>그리고 학생들의 출석을 확인해야 하는 교수가 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스테이크 홀더로는 타겟에 속한 학생</a:t>
            </a:r>
            <a:r>
              <a:rPr lang="en-US" altLang="ko-KR" dirty="0"/>
              <a:t>, </a:t>
            </a:r>
            <a:r>
              <a:rPr lang="ko-KR" altLang="en-US" dirty="0"/>
              <a:t>교수 외에 학교 전산소가 추가됩니다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BA192-099D-435A-B5A2-C4F63E2F3C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7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</a:t>
            </a:r>
            <a:r>
              <a:rPr lang="en-US" altLang="ko-KR" dirty="0"/>
              <a:t>, </a:t>
            </a:r>
            <a:r>
              <a:rPr lang="ko-KR" altLang="en-US" dirty="0"/>
              <a:t>저희가 사용하고 있는 출석 시스템과 달리 자동으로 출석이 이루어진다는 것</a:t>
            </a:r>
            <a:r>
              <a:rPr lang="en-US" altLang="ko-KR" dirty="0"/>
              <a:t>, </a:t>
            </a:r>
            <a:r>
              <a:rPr lang="ko-KR" altLang="en-US" dirty="0"/>
              <a:t>그리고 수업에 대한 학생들의 반응에 대한 정보를 수집한다는 것을 차별점으로 두고 있으며</a:t>
            </a:r>
            <a:endParaRPr lang="en-US" altLang="ko-KR" dirty="0"/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유사한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와이파이 등을 이용한 출석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시스템도 있고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얼굴 인식을 이용한 출석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기능도 사실 이미 존재하고 있어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강한 차별점까지 둘 순 없지만 저희 팀은 이번 학기 새로운 것을 개발하는 것 보다 기존의 기술에 대해 깊게 연구할 기회를 갖는 것에 중점을 두고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본 프로젝트가 잘 완성돼 사용 </a:t>
            </a:r>
            <a:r>
              <a:rPr lang="ko-KR" altLang="en-US" dirty="0" err="1"/>
              <a:t>가능해진다면</a:t>
            </a:r>
            <a:r>
              <a:rPr lang="ko-KR" altLang="en-US" dirty="0"/>
              <a:t> 더욱 간단하고 편한 출석이 이루어질 것이고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수업 반응 분석 결과는 다음학기 같은 강의를 듣게 될 학생들에게 좀 더 정확한 강의 평가 정보를</a:t>
            </a:r>
            <a:r>
              <a:rPr lang="en-US" altLang="ko-KR" dirty="0"/>
              <a:t>, </a:t>
            </a:r>
            <a:r>
              <a:rPr lang="ko-KR" altLang="en-US" dirty="0"/>
              <a:t>교수에게는 매 수업에 대한 피드백으로 작용해 교육 방식</a:t>
            </a:r>
            <a:r>
              <a:rPr lang="en-US" altLang="ko-KR" dirty="0"/>
              <a:t>, </a:t>
            </a:r>
            <a:r>
              <a:rPr lang="ko-KR" altLang="en-US" dirty="0"/>
              <a:t>학습법을 개선시키는 것에</a:t>
            </a:r>
            <a:endParaRPr lang="en-US" altLang="ko-KR" dirty="0"/>
          </a:p>
          <a:p>
            <a:r>
              <a:rPr lang="ko-KR" altLang="en-US" dirty="0"/>
              <a:t>큰 도움이 될 것이라고 예상합니다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BA192-099D-435A-B5A2-C4F63E2F3C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1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아임히어에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적용될 것으로 보는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기술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사람의 얼굴을 인식하고 구별하는 것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 추가적으로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인식한 얼굴에 대한 감정 분석을 하는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오픈소스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제공하는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Emotion detect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BA192-099D-435A-B5A2-C4F63E2F3C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03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Mock Up</a:t>
            </a:r>
            <a:r>
              <a:rPr lang="ko-KR" altLang="en-US" dirty="0"/>
              <a:t>인데요</a:t>
            </a:r>
            <a:r>
              <a:rPr lang="en-US" altLang="ko-KR" dirty="0"/>
              <a:t>, </a:t>
            </a:r>
            <a:r>
              <a:rPr lang="ko-KR" altLang="en-US" dirty="0"/>
              <a:t>제일 먼저 강의실에 설치된 </a:t>
            </a:r>
            <a:r>
              <a:rPr lang="ko-KR" altLang="en-US" dirty="0" err="1"/>
              <a:t>웹캠에서</a:t>
            </a:r>
            <a:r>
              <a:rPr lang="ko-KR" altLang="en-US" dirty="0"/>
              <a:t> 수업시간이 시작하면 사진과 같이 학생 얼굴 인식을 시작합니다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지속적으로 학생들을 관찰해 출석 결과를 완료하고</a:t>
            </a:r>
            <a:r>
              <a:rPr lang="en-US" altLang="ko-KR" dirty="0"/>
              <a:t>, </a:t>
            </a:r>
            <a:r>
              <a:rPr lang="ko-KR" altLang="en-US" dirty="0"/>
              <a:t>학생들의 수업에 대한 전반적인 반응이 어떠했는지를 다음과 같은 방식으로 보여주는 것이</a:t>
            </a:r>
            <a:endParaRPr lang="en-US" altLang="ko-KR" dirty="0"/>
          </a:p>
          <a:p>
            <a:r>
              <a:rPr lang="ko-KR" altLang="en-US" dirty="0" err="1"/>
              <a:t>아임히어의</a:t>
            </a:r>
            <a:r>
              <a:rPr lang="ko-KR" altLang="en-US" dirty="0"/>
              <a:t> 컨셉입니다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BA192-099D-435A-B5A2-C4F63E2F3C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35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BA192-099D-435A-B5A2-C4F63E2F3C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DDB4-A6BC-4104-AE99-17BCE4B14FA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95FF-CF3B-4D27-B0B1-E626DB3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1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DDB4-A6BC-4104-AE99-17BCE4B14FA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95FF-CF3B-4D27-B0B1-E626DB3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DDB4-A6BC-4104-AE99-17BCE4B14FA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95FF-CF3B-4D27-B0B1-E626DB3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7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DDB4-A6BC-4104-AE99-17BCE4B14FA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95FF-CF3B-4D27-B0B1-E626DB3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1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DDB4-A6BC-4104-AE99-17BCE4B14FA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95FF-CF3B-4D27-B0B1-E626DB3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3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DDB4-A6BC-4104-AE99-17BCE4B14FA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95FF-CF3B-4D27-B0B1-E626DB3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6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DDB4-A6BC-4104-AE99-17BCE4B14FA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95FF-CF3B-4D27-B0B1-E626DB3FFB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DDB4-A6BC-4104-AE99-17BCE4B14FA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95FF-CF3B-4D27-B0B1-E626DB3FFB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DDB4-A6BC-4104-AE99-17BCE4B14FA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95FF-CF3B-4D27-B0B1-E626DB3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3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DDB4-A6BC-4104-AE99-17BCE4B14FA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95FF-CF3B-4D27-B0B1-E626DB3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1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DDB4-A6BC-4104-AE99-17BCE4B14FA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95FF-CF3B-4D27-B0B1-E626DB3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11DDB4-A6BC-4104-AE99-17BCE4B14FAC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95FF-CF3B-4D27-B0B1-E626DB3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6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92345" y="1413545"/>
            <a:ext cx="9196124" cy="28194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SW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Capstone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</a:rPr>
              <a:t>Design Concept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</a:rPr>
              <a:t>Presentation</a:t>
            </a:r>
            <a:b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200" b="1" dirty="0">
                <a:solidFill>
                  <a:schemeClr val="accent6">
                    <a:lumMod val="75000"/>
                  </a:schemeClr>
                </a:solidFill>
              </a:rPr>
              <a:t>I’m Here</a:t>
            </a:r>
            <a:endParaRPr lang="ko-KR" altLang="en-US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482340" y="5143183"/>
            <a:ext cx="4788408" cy="578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Team: </a:t>
            </a:r>
            <a:r>
              <a:rPr lang="en-US" altLang="ko-KR" sz="3200" b="1" dirty="0">
                <a:solidFill>
                  <a:srgbClr val="0070C0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return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 </a:t>
            </a:r>
            <a:r>
              <a:rPr lang="en-US" altLang="ko-KR" sz="3200" b="1" dirty="0">
                <a:solidFill>
                  <a:srgbClr val="FCAB18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SUCCESS;</a:t>
            </a:r>
            <a:endParaRPr lang="ko-KR" altLang="en-US" sz="3200" b="1" dirty="0">
              <a:solidFill>
                <a:srgbClr val="FCAB18"/>
              </a:solidFill>
              <a:latin typeface="+mj-ea"/>
              <a:ea typeface="+mj-ea"/>
              <a:cs typeface="맑은 고딕 Semilight" panose="020B0502040204020203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45" y="67111"/>
            <a:ext cx="12096925" cy="6736361"/>
          </a:xfrm>
          <a:prstGeom prst="rect">
            <a:avLst/>
          </a:prstGeom>
          <a:noFill/>
          <a:ln w="165100" cap="flat" cmpd="sng">
            <a:solidFill>
              <a:schemeClr val="accent6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7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583873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Instruction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5127" y="2030136"/>
            <a:ext cx="10515600" cy="3747331"/>
          </a:xfrm>
        </p:spPr>
        <p:txBody>
          <a:bodyPr anchor="ctr"/>
          <a:lstStyle/>
          <a:p>
            <a:pPr marL="571486" indent="-571486">
              <a:buFont typeface="+mj-lt"/>
              <a:buAutoNum type="romanUcPeriod"/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Problems</a:t>
            </a:r>
          </a:p>
          <a:p>
            <a:pPr marL="571486" indent="-571486">
              <a:buFont typeface="+mj-lt"/>
              <a:buAutoNum type="romanUcPeriod"/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Players</a:t>
            </a:r>
          </a:p>
          <a:p>
            <a:pPr marL="571486" indent="-571486">
              <a:buFont typeface="+mj-lt"/>
              <a:buAutoNum type="romanUcPeriod"/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Values</a:t>
            </a:r>
          </a:p>
          <a:p>
            <a:pPr marL="571486" indent="-571486">
              <a:buFont typeface="+mj-lt"/>
              <a:buAutoNum type="romanUcPeriod"/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Key Technical Challenges</a:t>
            </a:r>
          </a:p>
          <a:p>
            <a:pPr marL="571486" indent="-571486">
              <a:buFont typeface="+mj-lt"/>
              <a:buAutoNum type="romanUcPeriod"/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Mock Up</a:t>
            </a:r>
          </a:p>
          <a:p>
            <a:pPr marL="571486" indent="-571486">
              <a:buFont typeface="+mj-lt"/>
              <a:buAutoNum type="romanUcPeriod"/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Q&amp;A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45" y="67111"/>
            <a:ext cx="12096925" cy="6736361"/>
          </a:xfrm>
          <a:prstGeom prst="rect">
            <a:avLst/>
          </a:prstGeom>
          <a:noFill/>
          <a:ln w="165100" cap="flat" cmpd="sng">
            <a:solidFill>
              <a:schemeClr val="accent6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8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528" y="356680"/>
            <a:ext cx="9089053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Problems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9268" y="1608816"/>
            <a:ext cx="6730243" cy="4668693"/>
          </a:xfr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t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400" b="1" dirty="0">
                <a:latin typeface="+mn-ea"/>
              </a:rPr>
              <a:t> Pain points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1945" y="67111"/>
            <a:ext cx="12096925" cy="6736361"/>
          </a:xfrm>
          <a:prstGeom prst="rect">
            <a:avLst/>
          </a:prstGeom>
          <a:noFill/>
          <a:ln w="165100" cap="flat" cmpd="sng">
            <a:solidFill>
              <a:schemeClr val="accent6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ollege Student Card premium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8" b="15707"/>
          <a:stretch/>
        </p:blipFill>
        <p:spPr bwMode="auto">
          <a:xfrm>
            <a:off x="3186330" y="2692824"/>
            <a:ext cx="1498754" cy="103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곱하기 기호 28"/>
          <p:cNvSpPr/>
          <p:nvPr/>
        </p:nvSpPr>
        <p:spPr>
          <a:xfrm>
            <a:off x="2917613" y="2205856"/>
            <a:ext cx="2036187" cy="2004222"/>
          </a:xfrm>
          <a:prstGeom prst="mathMultiply">
            <a:avLst>
              <a:gd name="adj1" fmla="val 834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그림 10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414" y="4404798"/>
            <a:ext cx="1531979" cy="1346985"/>
          </a:xfrm>
          <a:prstGeom prst="rect">
            <a:avLst/>
          </a:prstGeom>
        </p:spPr>
      </p:pic>
      <p:grpSp>
        <p:nvGrpSpPr>
          <p:cNvPr id="1032" name="그룹 1031"/>
          <p:cNvGrpSpPr/>
          <p:nvPr/>
        </p:nvGrpSpPr>
        <p:grpSpPr>
          <a:xfrm>
            <a:off x="5198081" y="4031272"/>
            <a:ext cx="1849321" cy="1679076"/>
            <a:chOff x="8255447" y="854579"/>
            <a:chExt cx="2509467" cy="2137262"/>
          </a:xfrm>
        </p:grpSpPr>
        <p:pic>
          <p:nvPicPr>
            <p:cNvPr id="1028" name="그림 1027"/>
            <p:cNvPicPr>
              <a:picLocks noChangeAspect="1"/>
            </p:cNvPicPr>
            <p:nvPr/>
          </p:nvPicPr>
          <p:blipFill rotWithShape="1">
            <a:blip r:embed="rId5"/>
            <a:srcRect l="10475" t="1689" r="13075"/>
            <a:stretch/>
          </p:blipFill>
          <p:spPr>
            <a:xfrm flipH="1">
              <a:off x="9654343" y="1430719"/>
              <a:ext cx="1110571" cy="1561122"/>
            </a:xfrm>
            <a:prstGeom prst="rect">
              <a:avLst/>
            </a:prstGeom>
          </p:spPr>
        </p:pic>
        <p:pic>
          <p:nvPicPr>
            <p:cNvPr id="1031" name="그림 10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5447" y="854579"/>
              <a:ext cx="1322799" cy="1434810"/>
            </a:xfrm>
            <a:prstGeom prst="rect">
              <a:avLst/>
            </a:prstGeom>
          </p:spPr>
        </p:pic>
      </p:grpSp>
      <p:pic>
        <p:nvPicPr>
          <p:cNvPr id="1033" name="그림 10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1071" y="1923849"/>
            <a:ext cx="1046867" cy="177590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8022" y="2517005"/>
            <a:ext cx="1403968" cy="1383169"/>
          </a:xfrm>
          <a:prstGeom prst="rect">
            <a:avLst/>
          </a:prstGeom>
        </p:spPr>
      </p:pic>
      <p:grpSp>
        <p:nvGrpSpPr>
          <p:cNvPr id="1038" name="그룹 1037"/>
          <p:cNvGrpSpPr/>
          <p:nvPr/>
        </p:nvGrpSpPr>
        <p:grpSpPr>
          <a:xfrm>
            <a:off x="8124990" y="4531188"/>
            <a:ext cx="2755369" cy="1314359"/>
            <a:chOff x="5086927" y="4919924"/>
            <a:chExt cx="2647018" cy="1245550"/>
          </a:xfrm>
        </p:grpSpPr>
        <p:pic>
          <p:nvPicPr>
            <p:cNvPr id="1036" name="그림 10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86927" y="4919924"/>
              <a:ext cx="1301773" cy="1245550"/>
            </a:xfrm>
            <a:prstGeom prst="rect">
              <a:avLst/>
            </a:prstGeom>
          </p:spPr>
        </p:pic>
        <p:pic>
          <p:nvPicPr>
            <p:cNvPr id="1037" name="그림 10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21083" y="4919924"/>
              <a:ext cx="1212862" cy="1245550"/>
            </a:xfrm>
            <a:prstGeom prst="rect">
              <a:avLst/>
            </a:prstGeom>
          </p:spPr>
        </p:pic>
      </p:grpSp>
      <p:sp>
        <p:nvSpPr>
          <p:cNvPr id="35" name="내용 개체 틀 2"/>
          <p:cNvSpPr txBox="1">
            <a:spLocks/>
          </p:cNvSpPr>
          <p:nvPr/>
        </p:nvSpPr>
        <p:spPr>
          <a:xfrm>
            <a:off x="7729044" y="1608816"/>
            <a:ext cx="3631684" cy="4668693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Wingdings 2" pitchFamily="18" charset="2"/>
              <a:buNone/>
            </a:pPr>
            <a:r>
              <a:rPr lang="en-US" altLang="ko-KR" sz="2400" b="1" dirty="0">
                <a:latin typeface="+mn-ea"/>
              </a:rPr>
              <a:t> Solutions</a:t>
            </a:r>
          </a:p>
        </p:txBody>
      </p:sp>
      <p:grpSp>
        <p:nvGrpSpPr>
          <p:cNvPr id="7" name="그룹 6"/>
          <p:cNvGrpSpPr/>
          <p:nvPr/>
        </p:nvGrpSpPr>
        <p:grpSpPr>
          <a:xfrm rot="21285369">
            <a:off x="650389" y="2688196"/>
            <a:ext cx="2032171" cy="2721409"/>
            <a:chOff x="7581303" y="894610"/>
            <a:chExt cx="3945276" cy="5044611"/>
          </a:xfrm>
        </p:grpSpPr>
        <p:sp>
          <p:nvSpPr>
            <p:cNvPr id="10" name="모서리가 둥근 직사각형 3"/>
            <p:cNvSpPr/>
            <p:nvPr/>
          </p:nvSpPr>
          <p:spPr>
            <a:xfrm>
              <a:off x="7581303" y="894610"/>
              <a:ext cx="3945276" cy="5044611"/>
            </a:xfrm>
            <a:prstGeom prst="roundRect">
              <a:avLst>
                <a:gd name="adj" fmla="val 5469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074616" y="1540205"/>
              <a:ext cx="3029920" cy="19391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9351755" y="1008163"/>
              <a:ext cx="418457" cy="418455"/>
            </a:xfrm>
            <a:prstGeom prst="ellipse">
              <a:avLst/>
            </a:prstGeom>
            <a:gradFill flip="none" rotWithShape="1">
              <a:gsLst>
                <a:gs pos="13000">
                  <a:schemeClr val="tx1"/>
                </a:gs>
                <a:gs pos="40000">
                  <a:schemeClr val="tx1"/>
                </a:gs>
                <a:gs pos="100000">
                  <a:schemeClr val="tx1"/>
                </a:gs>
                <a:gs pos="3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/>
            </a:p>
          </p:txBody>
        </p:sp>
        <p:sp>
          <p:nvSpPr>
            <p:cNvPr id="13" name="모서리가 둥근 직사각형 8"/>
            <p:cNvSpPr/>
            <p:nvPr/>
          </p:nvSpPr>
          <p:spPr>
            <a:xfrm>
              <a:off x="8646761" y="3590441"/>
              <a:ext cx="1885627" cy="289301"/>
            </a:xfrm>
            <a:prstGeom prst="roundRect">
              <a:avLst>
                <a:gd name="adj" fmla="val 104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chemeClr val="accent1">
                      <a:lumMod val="75000"/>
                    </a:schemeClr>
                  </a:solidFill>
                  <a:latin typeface="Copperplate" charset="0"/>
                  <a:ea typeface="Copperplate" charset="0"/>
                  <a:cs typeface="Copperplate" charset="0"/>
                </a:rPr>
                <a:t>CYBERONE</a:t>
              </a:r>
              <a:endParaRPr kumimoji="1" lang="ko-KR" altLang="en-US" sz="1100" dirty="0">
                <a:solidFill>
                  <a:schemeClr val="accent1">
                    <a:lumMod val="75000"/>
                  </a:schemeClr>
                </a:solidFill>
                <a:latin typeface="Copperplate" charset="0"/>
                <a:ea typeface="Copperplate" charset="0"/>
                <a:cs typeface="Copperplate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 rot="18900000">
              <a:off x="8816353" y="3933523"/>
              <a:ext cx="1466642" cy="1697436"/>
              <a:chOff x="8322716" y="3726012"/>
              <a:chExt cx="1807550" cy="2091988"/>
            </a:xfrm>
          </p:grpSpPr>
          <p:sp>
            <p:nvSpPr>
              <p:cNvPr id="15" name="양쪽 모서리가 둥근 사각형 11"/>
              <p:cNvSpPr/>
              <p:nvPr/>
            </p:nvSpPr>
            <p:spPr>
              <a:xfrm rot="19800000">
                <a:off x="9493607" y="4439215"/>
                <a:ext cx="206341" cy="7164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/>
              </a:p>
            </p:txBody>
          </p:sp>
          <p:sp>
            <p:nvSpPr>
              <p:cNvPr id="16" name="모서리가 둥근 직사각형 6"/>
              <p:cNvSpPr/>
              <p:nvPr/>
            </p:nvSpPr>
            <p:spPr>
              <a:xfrm>
                <a:off x="8322716" y="3726012"/>
                <a:ext cx="1172747" cy="1531683"/>
              </a:xfrm>
              <a:prstGeom prst="roundRect">
                <a:avLst>
                  <a:gd name="adj" fmla="val 10481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accent1">
                        <a:lumMod val="75000"/>
                      </a:schemeClr>
                    </a:solidFill>
                  </a:rPr>
                  <a:t>CARD</a:t>
                </a:r>
                <a:endParaRPr kumimoji="1" lang="ko-KR" altLang="en-US" sz="5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양쪽 모서리가 둥근 사각형 9"/>
              <p:cNvSpPr/>
              <p:nvPr/>
            </p:nvSpPr>
            <p:spPr>
              <a:xfrm rot="16200000">
                <a:off x="9124904" y="5127156"/>
                <a:ext cx="206341" cy="5657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/>
              </a:p>
            </p:txBody>
          </p:sp>
          <p:sp>
            <p:nvSpPr>
              <p:cNvPr id="18" name="양쪽 모서리가 둥근 사각형 12"/>
              <p:cNvSpPr/>
              <p:nvPr/>
            </p:nvSpPr>
            <p:spPr>
              <a:xfrm rot="16200000">
                <a:off x="9159064" y="5355756"/>
                <a:ext cx="206341" cy="4133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/>
              </a:p>
            </p:txBody>
          </p:sp>
          <p:sp>
            <p:nvSpPr>
              <p:cNvPr id="19" name="양쪽 모서리가 둥근 사각형 13"/>
              <p:cNvSpPr/>
              <p:nvPr/>
            </p:nvSpPr>
            <p:spPr>
              <a:xfrm rot="16200000">
                <a:off x="9193224" y="5584356"/>
                <a:ext cx="206341" cy="2609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/>
              </a:p>
            </p:txBody>
          </p:sp>
          <p:sp>
            <p:nvSpPr>
              <p:cNvPr id="20" name="양쪽 모서리가 둥근 사각형 10"/>
              <p:cNvSpPr/>
              <p:nvPr/>
            </p:nvSpPr>
            <p:spPr>
              <a:xfrm>
                <a:off x="9321865" y="4680413"/>
                <a:ext cx="206343" cy="112405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/>
              </a:p>
            </p:txBody>
          </p:sp>
          <p:sp>
            <p:nvSpPr>
              <p:cNvPr id="21" name="양쪽 모서리가 둥근 사각형 14"/>
              <p:cNvSpPr/>
              <p:nvPr/>
            </p:nvSpPr>
            <p:spPr>
              <a:xfrm>
                <a:off x="9322513" y="5297309"/>
                <a:ext cx="480168" cy="520097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/>
              </a:p>
            </p:txBody>
          </p:sp>
          <p:sp>
            <p:nvSpPr>
              <p:cNvPr id="22" name="양쪽 모서리가 둥근 사각형 15"/>
              <p:cNvSpPr/>
              <p:nvPr/>
            </p:nvSpPr>
            <p:spPr>
              <a:xfrm>
                <a:off x="9335278" y="4926510"/>
                <a:ext cx="173035" cy="6480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/>
              </a:p>
            </p:txBody>
          </p:sp>
          <p:sp>
            <p:nvSpPr>
              <p:cNvPr id="23" name="양쪽 모서리가 둥근 사각형 16"/>
              <p:cNvSpPr/>
              <p:nvPr/>
            </p:nvSpPr>
            <p:spPr>
              <a:xfrm rot="19800000">
                <a:off x="9602617" y="5081789"/>
                <a:ext cx="527649" cy="65669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/>
              </a:p>
            </p:txBody>
          </p:sp>
          <p:cxnSp>
            <p:nvCxnSpPr>
              <p:cNvPr id="24" name="직선 연결선[R] 2"/>
              <p:cNvCxnSpPr/>
              <p:nvPr/>
            </p:nvCxnSpPr>
            <p:spPr>
              <a:xfrm flipV="1">
                <a:off x="9523272" y="5129939"/>
                <a:ext cx="144603" cy="103723"/>
              </a:xfrm>
              <a:prstGeom prst="line">
                <a:avLst/>
              </a:prstGeom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18"/>
              <p:cNvCxnSpPr/>
              <p:nvPr/>
            </p:nvCxnSpPr>
            <p:spPr>
              <a:xfrm flipH="1" flipV="1">
                <a:off x="9856289" y="5026025"/>
                <a:ext cx="62411" cy="400050"/>
              </a:xfrm>
              <a:prstGeom prst="line">
                <a:avLst/>
              </a:prstGeom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[R] 20"/>
              <p:cNvCxnSpPr/>
              <p:nvPr/>
            </p:nvCxnSpPr>
            <p:spPr>
              <a:xfrm flipV="1">
                <a:off x="9802679" y="5426075"/>
                <a:ext cx="116021" cy="389375"/>
              </a:xfrm>
              <a:prstGeom prst="line">
                <a:avLst/>
              </a:prstGeom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그래픽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73563">
            <a:off x="1587873" y="2560083"/>
            <a:ext cx="532948" cy="5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467" y="365760"/>
            <a:ext cx="9079868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Players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1" y="1792308"/>
            <a:ext cx="4563291" cy="4570393"/>
          </a:xfrm>
          <a:ln w="12700">
            <a:noFill/>
          </a:ln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latin typeface="+mn-ea"/>
              </a:rPr>
              <a:t>Targets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547395" y="1792308"/>
            <a:ext cx="4563291" cy="457039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latin typeface="+mn-ea"/>
              </a:rPr>
              <a:t>Stakeholders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71" y="3628075"/>
            <a:ext cx="2593140" cy="25015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41" y="2461695"/>
            <a:ext cx="2027530" cy="1971726"/>
          </a:xfrm>
          <a:prstGeom prst="rect">
            <a:avLst/>
          </a:prstGeom>
        </p:spPr>
      </p:pic>
      <p:pic>
        <p:nvPicPr>
          <p:cNvPr id="1030" name="Picture 6" descr="https://lh6.googleusercontent.com/8QETdA6laU32oWhgy5sumAehD9ri-roam5H0LgG_xn573K0aWg-htrTqfryPb_a60nlYYwtoCor04_W7LaXarKQzhOAs10vOaWbmTqjxLWIvCfdpyNlXtzUBEStI8eyDKh1JytOWU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964" y="2294755"/>
            <a:ext cx="2895557" cy="25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630A04MUPmL-uJH3ygeeBMEumnLV8iMSBOwPLNPZCoqVCfcc34ENlrLGjKjIE6et6PyTyxCYtkDhvfqsoaVucFYM88vgV-rtS4mIMFw6LoOhtwTt24eq5058v0sUuIjy0_0AizNJAQ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58" y="3687798"/>
            <a:ext cx="2674901" cy="26749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945" y="67111"/>
            <a:ext cx="12096925" cy="6736361"/>
          </a:xfrm>
          <a:prstGeom prst="rect">
            <a:avLst/>
          </a:prstGeom>
          <a:noFill/>
          <a:ln w="165100" cap="flat" cmpd="sng">
            <a:solidFill>
              <a:schemeClr val="accent6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3290" y="365760"/>
            <a:ext cx="9089053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Values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072951" y="1691323"/>
            <a:ext cx="10034911" cy="457039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latin typeface="+mn-ea"/>
              </a:rPr>
              <a:t>Difference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</a:rPr>
              <a:t>얼굴 인식을 통한 자동 출석 체크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</a:rPr>
              <a:t>표정 분석으로 수업 반응 측정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latin typeface="+mn-ea"/>
              </a:rPr>
              <a:t>Benefits/Effect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</a:rPr>
              <a:t>강의평가 정보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교수 학습법에 도움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</a:rPr>
              <a:t>출석 확인 시간 단축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</a:rPr>
              <a:t>대리출석 방지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45" y="67111"/>
            <a:ext cx="12096925" cy="6736361"/>
          </a:xfrm>
          <a:prstGeom prst="rect">
            <a:avLst/>
          </a:prstGeom>
          <a:noFill/>
          <a:ln w="165100" cap="flat" cmpd="sng">
            <a:solidFill>
              <a:schemeClr val="accent6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3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lh3.googleusercontent.com/oUcMCCr1ocOwLOgkC7l8KD-1tQqvBHh3aTCt63cPKwIO1fl7SdASu_vMwExJW_knm1vu-15nvfxDNPWqqYLegbrsqgTr13Hw3HMf2wFt55kgWv-8F37HATmA3HERLErtigR4MGj3gz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40" y="2668713"/>
            <a:ext cx="3766597" cy="28104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Key Technical Challenges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Facial recognition system &amp; Emotion detection</a:t>
            </a:r>
          </a:p>
        </p:txBody>
      </p:sp>
      <p:pic>
        <p:nvPicPr>
          <p:cNvPr id="3074" name="Picture 2" descr="OpenCV Logo with text svg versio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933" y="3856036"/>
            <a:ext cx="1918416" cy="236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2321" t="4409" r="3487"/>
          <a:stretch/>
        </p:blipFill>
        <p:spPr>
          <a:xfrm>
            <a:off x="5631278" y="2605352"/>
            <a:ext cx="5232899" cy="29371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8" name="그룹 7"/>
          <p:cNvGrpSpPr/>
          <p:nvPr/>
        </p:nvGrpSpPr>
        <p:grpSpPr>
          <a:xfrm rot="267528">
            <a:off x="9703411" y="4040975"/>
            <a:ext cx="1699022" cy="1996168"/>
            <a:chOff x="6315140" y="4672455"/>
            <a:chExt cx="1295569" cy="154378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5140" y="4867718"/>
              <a:ext cx="1295569" cy="134852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5140" y="4672455"/>
              <a:ext cx="1295569" cy="390525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41945" y="67111"/>
            <a:ext cx="12096925" cy="6736361"/>
          </a:xfrm>
          <a:prstGeom prst="rect">
            <a:avLst/>
          </a:prstGeom>
          <a:noFill/>
          <a:ln w="165100" cap="flat" cmpd="sng">
            <a:solidFill>
              <a:schemeClr val="accent6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AutoShape 2" descr="frontal view face drawing denoting face recognition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7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Mock Up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https://lh4.googleusercontent.com/GCoP64wkpIAeLI2lYehevynWnxIKMl0Q00NEtscf0jDFuIistP0mNTXRzQt7Wzff5IP6rUtILi1dWflE2trpKCLX4VKgTKduIVeDwvOUMeRXfmn7bVS8oOZI7r6WYwzBYjvuTAe-GKY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25" y="1989971"/>
            <a:ext cx="5005016" cy="33276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gyixpmcw6liIOrpgcu8IoapATnyGTMtbS1yIklNgp8fSS5_LBk6MIIjJbfuoqNEuw2_axzn-k0MHR_tbpQH1s0dr2kJAbki4i8u46RD8pZbuvG-a5WcaP3PV4Rf6a66HRpUnqX8Fh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449" y="1185495"/>
            <a:ext cx="3367313" cy="254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t="2145"/>
          <a:stretch/>
        </p:blipFill>
        <p:spPr>
          <a:xfrm>
            <a:off x="8163538" y="3735206"/>
            <a:ext cx="3197191" cy="2514972"/>
          </a:xfrm>
          <a:prstGeom prst="rect">
            <a:avLst/>
          </a:prstGeom>
        </p:spPr>
      </p:pic>
      <p:sp>
        <p:nvSpPr>
          <p:cNvPr id="5" name="화살표: 오른쪽 4"/>
          <p:cNvSpPr/>
          <p:nvPr/>
        </p:nvSpPr>
        <p:spPr>
          <a:xfrm>
            <a:off x="6165160" y="3327287"/>
            <a:ext cx="1360643" cy="815837"/>
          </a:xfrm>
          <a:prstGeom prst="rightArrow">
            <a:avLst>
              <a:gd name="adj1" fmla="val 46000"/>
              <a:gd name="adj2" fmla="val 54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945" y="67111"/>
            <a:ext cx="12096925" cy="6736361"/>
          </a:xfrm>
          <a:prstGeom prst="rect">
            <a:avLst/>
          </a:prstGeom>
          <a:noFill/>
          <a:ln w="165100" cap="flat" cmpd="sng">
            <a:solidFill>
              <a:schemeClr val="accent6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80410" y="2423885"/>
            <a:ext cx="2992265" cy="1549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7200" b="1">
                <a:solidFill>
                  <a:schemeClr val="accent6">
                    <a:lumMod val="75000"/>
                  </a:schemeClr>
                </a:solidFill>
              </a:rPr>
              <a:t>Q&amp;A</a:t>
            </a:r>
            <a:endParaRPr lang="ko-KR" altLang="en-US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607740" y="4958625"/>
            <a:ext cx="2537605" cy="578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Thank you.</a:t>
            </a:r>
            <a:endParaRPr lang="ko-KR" altLang="en-US" sz="3200" b="1" dirty="0">
              <a:solidFill>
                <a:srgbClr val="FCAB18"/>
              </a:solidFill>
              <a:latin typeface="+mj-ea"/>
              <a:ea typeface="+mj-ea"/>
              <a:cs typeface="맑은 고딕 Semilight" panose="020B0502040204020203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55186"/>
            <a:ext cx="12113231" cy="6736361"/>
          </a:xfrm>
          <a:prstGeom prst="rect">
            <a:avLst/>
          </a:prstGeom>
          <a:noFill/>
          <a:ln w="165100" cap="sq" cmpd="sng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635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482</Words>
  <Application>Microsoft Office PowerPoint</Application>
  <PresentationFormat>와이드스크린</PresentationFormat>
  <Paragraphs>64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Copperplate</vt:lpstr>
      <vt:lpstr>맑은 고딕</vt:lpstr>
      <vt:lpstr>맑은 고딕 Semilight</vt:lpstr>
      <vt:lpstr>Arial</vt:lpstr>
      <vt:lpstr>Wingdings 2</vt:lpstr>
      <vt:lpstr>HDOfficeLightV0</vt:lpstr>
      <vt:lpstr>SW Capstone Design Concept Presentation I’m Here</vt:lpstr>
      <vt:lpstr>Instruction</vt:lpstr>
      <vt:lpstr>Problems</vt:lpstr>
      <vt:lpstr>Players</vt:lpstr>
      <vt:lpstr>Values</vt:lpstr>
      <vt:lpstr>Key Technical Challenges</vt:lpstr>
      <vt:lpstr>Mock Up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SW캡스톤디자인 과제1 사용 중인 서비스 / 앱 /  제품 분석</dc:title>
  <dc:creator>박세진</dc:creator>
  <cp:lastModifiedBy>박세진</cp:lastModifiedBy>
  <cp:revision>67</cp:revision>
  <dcterms:created xsi:type="dcterms:W3CDTF">2017-03-12T02:57:14Z</dcterms:created>
  <dcterms:modified xsi:type="dcterms:W3CDTF">2017-03-22T23:42:51Z</dcterms:modified>
</cp:coreProperties>
</file>