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5" r:id="rId2"/>
    <p:sldId id="335" r:id="rId3"/>
    <p:sldId id="326" r:id="rId4"/>
    <p:sldId id="352" r:id="rId5"/>
    <p:sldId id="353" r:id="rId6"/>
    <p:sldId id="359" r:id="rId7"/>
    <p:sldId id="354" r:id="rId8"/>
    <p:sldId id="355" r:id="rId9"/>
    <p:sldId id="356" r:id="rId10"/>
    <p:sldId id="357" r:id="rId11"/>
    <p:sldId id="360" r:id="rId12"/>
    <p:sldId id="366" r:id="rId13"/>
    <p:sldId id="364" r:id="rId14"/>
    <p:sldId id="365" r:id="rId15"/>
    <p:sldId id="367" r:id="rId16"/>
    <p:sldId id="36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537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orient="horz" pos="845" userDrawn="1">
          <p15:clr>
            <a:srgbClr val="A4A3A4"/>
          </p15:clr>
        </p15:guide>
        <p15:guide id="8" orient="horz" pos="4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B2B2B2"/>
    <a:srgbClr val="2287E2"/>
    <a:srgbClr val="242424"/>
    <a:srgbClr val="599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125"/>
      </p:cViewPr>
      <p:guideLst>
        <p:guide orient="horz" pos="2160"/>
        <p:guide pos="7537"/>
        <p:guide pos="3840"/>
        <p:guide orient="horz" pos="4156"/>
        <p:guide pos="166"/>
        <p:guide orient="horz" pos="845"/>
        <p:guide orient="horz" pos="406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9F85-63BC-460D-90ED-F786A2E817D3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94CFB-A9FD-4022-9DF5-FD1E3D9B0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93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1CDBF-DEC1-4B92-A8AC-0E72895D7730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622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04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19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26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91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014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86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83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9520E-C537-40B6-A8DC-FF12422EF8A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681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50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B591-3985-4B0B-8897-F3B218C9589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6A5-CD82-401D-801A-228E17523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8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B591-3985-4B0B-8897-F3B218C9589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6A5-CD82-401D-801A-228E17523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50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99C0D-E938-4CC4-8111-CC228B47C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8DE99-8FD3-4C44-9A20-299134CC0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F2B3C-2322-43B3-B37B-0E9F142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629C-35D7-4ED5-BD4A-2D3440E8C930}" type="datetime1">
              <a:rPr lang="ko-KR" altLang="en-US" smtClean="0"/>
              <a:pPr/>
              <a:t>2018-06-12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424FB-F4A7-49D3-9250-0EA61D0D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EF1641-407C-44D3-A5C3-9A62764B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8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 userDrawn="1"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pic>
          <p:nvPicPr>
            <p:cNvPr id="4" name="Picture 2" descr="https://static.pexels.com/photos/9044/pexels-photo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"/>
              <a:ext cx="12192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66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02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B591-3985-4B0B-8897-F3B218C9589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6A5-CD82-401D-801A-228E17523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7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B591-3985-4B0B-8897-F3B218C9589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6A5-CD82-401D-801A-228E17523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51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B591-3985-4B0B-8897-F3B218C9589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6A5-CD82-401D-801A-228E17523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29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B591-3985-4B0B-8897-F3B218C9589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6A5-CD82-401D-801A-228E17523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13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B591-3985-4B0B-8897-F3B218C9589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6A5-CD82-401D-801A-228E17523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4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B591-3985-4B0B-8897-F3B218C9589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6A5-CD82-401D-801A-228E17523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6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0B591-3985-4B0B-8897-F3B218C9589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246A5-CD82-401D-801A-228E17523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66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0B591-3985-4B0B-8897-F3B218C95894}" type="datetimeFigureOut">
              <a:rPr lang="ko-KR" altLang="en-US" smtClean="0"/>
              <a:t>2018-06-12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46A5-CD82-401D-801A-228E17523D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82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01A481A-83B1-4DF9-8233-9D820DB5E675}"/>
              </a:ext>
            </a:extLst>
          </p:cNvPr>
          <p:cNvGrpSpPr/>
          <p:nvPr/>
        </p:nvGrpSpPr>
        <p:grpSpPr>
          <a:xfrm>
            <a:off x="4024309" y="1734626"/>
            <a:ext cx="4143382" cy="3388747"/>
            <a:chOff x="4024309" y="1775533"/>
            <a:chExt cx="4143382" cy="3388747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0515F55-B09C-4200-B070-561F3A01D29C}"/>
                </a:ext>
              </a:extLst>
            </p:cNvPr>
            <p:cNvSpPr/>
            <p:nvPr/>
          </p:nvSpPr>
          <p:spPr>
            <a:xfrm>
              <a:off x="4024316" y="1775533"/>
              <a:ext cx="4143375" cy="45719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02B89B0-612B-4C35-9671-8602947841DD}"/>
                </a:ext>
              </a:extLst>
            </p:cNvPr>
            <p:cNvSpPr/>
            <p:nvPr/>
          </p:nvSpPr>
          <p:spPr>
            <a:xfrm>
              <a:off x="4024315" y="4768640"/>
              <a:ext cx="4143375" cy="77235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1B543D-3137-4F0E-B817-1A8471567331}"/>
                </a:ext>
              </a:extLst>
            </p:cNvPr>
            <p:cNvSpPr/>
            <p:nvPr/>
          </p:nvSpPr>
          <p:spPr>
            <a:xfrm>
              <a:off x="4024314" y="2231106"/>
              <a:ext cx="4143375" cy="45719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E0897C-5D2F-4377-9D71-0D9618556D27}"/>
                </a:ext>
              </a:extLst>
            </p:cNvPr>
            <p:cNvSpPr txBox="1"/>
            <p:nvPr/>
          </p:nvSpPr>
          <p:spPr>
            <a:xfrm>
              <a:off x="4024314" y="2276825"/>
              <a:ext cx="414337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Mobile Security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90F529-A078-4FFC-B868-C306289D3CBB}"/>
                </a:ext>
              </a:extLst>
            </p:cNvPr>
            <p:cNvSpPr txBox="1"/>
            <p:nvPr/>
          </p:nvSpPr>
          <p:spPr>
            <a:xfrm>
              <a:off x="4024313" y="1837081"/>
              <a:ext cx="4143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336600"/>
                  </a:solidFill>
                </a:rPr>
                <a:t>모바일보안 </a:t>
              </a:r>
              <a:r>
                <a:rPr lang="en-US" altLang="ko-KR" dirty="0">
                  <a:solidFill>
                    <a:srgbClr val="336600"/>
                  </a:solidFill>
                </a:rPr>
                <a:t>/ 3</a:t>
              </a:r>
              <a:r>
                <a:rPr lang="ko-KR" altLang="en-US" dirty="0">
                  <a:solidFill>
                    <a:srgbClr val="336600"/>
                  </a:solidFill>
                </a:rPr>
                <a:t>차 과제 </a:t>
              </a:r>
              <a:r>
                <a:rPr lang="en-US" altLang="ko-KR" dirty="0">
                  <a:solidFill>
                    <a:srgbClr val="336600"/>
                  </a:solidFill>
                </a:rPr>
                <a:t>/ </a:t>
              </a:r>
              <a:r>
                <a:rPr lang="ko-KR" altLang="en-US" dirty="0">
                  <a:solidFill>
                    <a:srgbClr val="336600"/>
                  </a:solidFill>
                </a:rPr>
                <a:t>팀프로젝트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35363-5BB8-45FA-B924-C9FCF4221DDF}"/>
                </a:ext>
              </a:extLst>
            </p:cNvPr>
            <p:cNvSpPr txBox="1"/>
            <p:nvPr/>
          </p:nvSpPr>
          <p:spPr>
            <a:xfrm>
              <a:off x="4024312" y="2686679"/>
              <a:ext cx="4143375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Bank</a:t>
              </a:r>
              <a:endParaRPr lang="ko-KR" altLang="en-US" sz="13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B49D0E-CAF1-4198-9C51-286DAFA40172}"/>
                </a:ext>
              </a:extLst>
            </p:cNvPr>
            <p:cNvSpPr txBox="1"/>
            <p:nvPr/>
          </p:nvSpPr>
          <p:spPr>
            <a:xfrm>
              <a:off x="4024309" y="4902670"/>
              <a:ext cx="41433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rgbClr val="336600"/>
                  </a:solidFill>
                </a:rPr>
                <a:t>2</a:t>
              </a:r>
              <a:r>
                <a:rPr lang="ko-KR" altLang="en-US" sz="1100" dirty="0">
                  <a:solidFill>
                    <a:srgbClr val="336600"/>
                  </a:solidFill>
                </a:rPr>
                <a:t>조 </a:t>
              </a:r>
              <a:r>
                <a:rPr lang="en-US" altLang="ko-KR" sz="1100" dirty="0">
                  <a:solidFill>
                    <a:srgbClr val="336600"/>
                  </a:solidFill>
                </a:rPr>
                <a:t>2013156005</a:t>
              </a:r>
              <a:r>
                <a:rPr lang="ko-KR" altLang="en-US" sz="1100" dirty="0">
                  <a:solidFill>
                    <a:srgbClr val="336600"/>
                  </a:solidFill>
                </a:rPr>
                <a:t>김동민 </a:t>
              </a:r>
              <a:r>
                <a:rPr lang="en-US" altLang="ko-KR" sz="1100" dirty="0">
                  <a:solidFill>
                    <a:srgbClr val="336600"/>
                  </a:solidFill>
                </a:rPr>
                <a:t>2014156032 </a:t>
              </a:r>
              <a:r>
                <a:rPr lang="ko-KR" altLang="en-US" sz="1100" dirty="0" err="1">
                  <a:solidFill>
                    <a:srgbClr val="336600"/>
                  </a:solidFill>
                </a:rPr>
                <a:t>유대하</a:t>
              </a:r>
              <a:r>
                <a:rPr lang="ko-KR" altLang="en-US" sz="1100" dirty="0">
                  <a:solidFill>
                    <a:srgbClr val="336600"/>
                  </a:solidFill>
                </a:rPr>
                <a:t> </a:t>
              </a:r>
              <a:r>
                <a:rPr lang="en-US" altLang="ko-KR" sz="1100" dirty="0">
                  <a:solidFill>
                    <a:srgbClr val="336600"/>
                  </a:solidFill>
                </a:rPr>
                <a:t>2014156036</a:t>
              </a:r>
              <a:r>
                <a:rPr lang="ko-KR" altLang="en-US" sz="1100" dirty="0">
                  <a:solidFill>
                    <a:srgbClr val="336600"/>
                  </a:solidFill>
                </a:rPr>
                <a:t>이원기</a:t>
              </a: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F12399-36E7-405B-A52C-5DDB7B04406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rgbClr val="33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924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88932" y="533409"/>
            <a:ext cx="58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 방향 및 설계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85378" y="623791"/>
            <a:ext cx="84504" cy="527123"/>
          </a:xfrm>
          <a:prstGeom prst="rect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10</a:t>
            </a:fld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F45DE7-A31D-4C4E-868D-4E61D5BB4E7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rgbClr val="33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A5FB0D-95FF-4477-9B7D-CF2D59E83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66" y="1927317"/>
            <a:ext cx="2888013" cy="45539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6AE974-6A89-42F6-86CA-15940FA85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182" y="1940866"/>
            <a:ext cx="2845091" cy="454042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9E449143-E9FE-4D51-B2BF-6616263B72BD}"/>
              </a:ext>
            </a:extLst>
          </p:cNvPr>
          <p:cNvSpPr/>
          <p:nvPr/>
        </p:nvSpPr>
        <p:spPr>
          <a:xfrm>
            <a:off x="3353214" y="3833371"/>
            <a:ext cx="1909833" cy="7418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종료 요청 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5EF9FC-FF3E-413B-B6EC-869CC69EC1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156" y="1926683"/>
            <a:ext cx="3894318" cy="4554606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488688-DD88-47A6-A147-8648DC12A9CB}"/>
              </a:ext>
            </a:extLst>
          </p:cNvPr>
          <p:cNvSpPr txBox="1">
            <a:spLocks/>
          </p:cNvSpPr>
          <p:nvPr/>
        </p:nvSpPr>
        <p:spPr>
          <a:xfrm>
            <a:off x="693388" y="1408633"/>
            <a:ext cx="5402375" cy="4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단계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접속 종료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5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C415DD-36B6-4C0C-BE6D-F46DDC815D17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957814-8F23-4FFB-894D-BFA765A3D7AD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AC4BE3-C700-46FA-9308-E95FA5585034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chemeClr val="bg1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FAC6A-6E91-4F7F-B68E-784BF7B46C74}"/>
              </a:ext>
            </a:extLst>
          </p:cNvPr>
          <p:cNvSpPr txBox="1"/>
          <p:nvPr/>
        </p:nvSpPr>
        <p:spPr>
          <a:xfrm>
            <a:off x="533092" y="3317984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변경 내용</a:t>
            </a:r>
          </a:p>
        </p:txBody>
      </p:sp>
      <p:sp>
        <p:nvSpPr>
          <p:cNvPr id="25" name="내용 개체 틀 4">
            <a:extLst>
              <a:ext uri="{FF2B5EF4-FFF2-40B4-BE49-F238E27FC236}">
                <a16:creationId xmlns:a16="http://schemas.microsoft.com/office/drawing/2014/main" id="{969E44EC-292F-4D95-BCFB-D35236178052}"/>
              </a:ext>
            </a:extLst>
          </p:cNvPr>
          <p:cNvSpPr txBox="1">
            <a:spLocks/>
          </p:cNvSpPr>
          <p:nvPr/>
        </p:nvSpPr>
        <p:spPr>
          <a:xfrm>
            <a:off x="3788861" y="2381022"/>
            <a:ext cx="6272785" cy="30434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내용 결정 및 구체화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Node.js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이용 결정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73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C415DD-36B6-4C0C-BE6D-F46DDC815D17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957814-8F23-4FFB-894D-BFA765A3D7AD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AC4BE3-C700-46FA-9308-E95FA5585034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chemeClr val="bg1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FAC6A-6E91-4F7F-B68E-784BF7B46C74}"/>
              </a:ext>
            </a:extLst>
          </p:cNvPr>
          <p:cNvSpPr txBox="1"/>
          <p:nvPr/>
        </p:nvSpPr>
        <p:spPr>
          <a:xfrm>
            <a:off x="315319" y="3100301"/>
            <a:ext cx="23807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취약점 점검</a:t>
            </a:r>
            <a:endParaRPr lang="en-US" altLang="ko-KR" sz="3200" dirty="0">
              <a:solidFill>
                <a:schemeClr val="bg1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결과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B70390E2-7EE7-4F6B-8124-E6BFEC9D637A}"/>
              </a:ext>
            </a:extLst>
          </p:cNvPr>
          <p:cNvSpPr txBox="1">
            <a:spLocks/>
          </p:cNvSpPr>
          <p:nvPr/>
        </p:nvSpPr>
        <p:spPr>
          <a:xfrm>
            <a:off x="3527915" y="547857"/>
            <a:ext cx="8130978" cy="176102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사용자 인증</a:t>
            </a:r>
            <a:r>
              <a:rPr lang="en-US" altLang="ko-KR" dirty="0"/>
              <a:t>)	</a:t>
            </a:r>
          </a:p>
          <a:p>
            <a:pPr marL="0" indent="0">
              <a:buNone/>
            </a:pPr>
            <a:r>
              <a:rPr lang="ko-KR" altLang="en-US" sz="2000" dirty="0"/>
              <a:t>   </a:t>
            </a:r>
            <a:r>
              <a:rPr lang="en-US" altLang="ko-KR" sz="2000" dirty="0"/>
              <a:t>- </a:t>
            </a:r>
            <a:r>
              <a:rPr lang="ko-KR" altLang="en-US" sz="2000" dirty="0"/>
              <a:t>비밀번호 입력정보가 사용자에게 노출되지 않도록 </a:t>
            </a:r>
            <a:r>
              <a:rPr lang="ko-KR" altLang="en-US" sz="2000" dirty="0" err="1"/>
              <a:t>마스킹</a:t>
            </a:r>
            <a:r>
              <a:rPr lang="en-US" altLang="ko-KR" sz="2000" dirty="0"/>
              <a:t>(</a:t>
            </a:r>
            <a:r>
              <a:rPr lang="ko-KR" altLang="en-US" sz="2000" dirty="0"/>
              <a:t>예</a:t>
            </a:r>
            <a:r>
              <a:rPr lang="en-US" altLang="ko-KR" sz="2000" dirty="0"/>
              <a:t>, “*”) </a:t>
            </a:r>
          </a:p>
          <a:p>
            <a:pPr marL="0" indent="0">
              <a:buNone/>
            </a:pPr>
            <a:r>
              <a:rPr lang="en-US" altLang="ko-KR" sz="2000" dirty="0"/>
              <a:t>     </a:t>
            </a:r>
            <a:r>
              <a:rPr lang="ko-KR" altLang="en-US" sz="2000" dirty="0"/>
              <a:t>처리를 한다</a:t>
            </a:r>
            <a:r>
              <a:rPr lang="en-US" altLang="ko-KR" sz="2000" dirty="0"/>
              <a:t>.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AC4565C-7405-4D2A-B4A1-5497DECBF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83" y="2600275"/>
            <a:ext cx="3317042" cy="3641689"/>
          </a:xfrm>
          <a:prstGeom prst="rect">
            <a:avLst/>
          </a:prstGeom>
          <a:ln>
            <a:solidFill>
              <a:srgbClr val="336600"/>
            </a:solidFill>
          </a:ln>
        </p:spPr>
      </p:pic>
    </p:spTree>
    <p:extLst>
      <p:ext uri="{BB962C8B-B14F-4D97-AF65-F5344CB8AC3E}">
        <p14:creationId xmlns:p14="http://schemas.microsoft.com/office/powerpoint/2010/main" val="75039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C415DD-36B6-4C0C-BE6D-F46DDC815D17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957814-8F23-4FFB-894D-BFA765A3D7AD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AC4BE3-C700-46FA-9308-E95FA5585034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chemeClr val="bg1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FAC6A-6E91-4F7F-B68E-784BF7B46C74}"/>
              </a:ext>
            </a:extLst>
          </p:cNvPr>
          <p:cNvSpPr txBox="1"/>
          <p:nvPr/>
        </p:nvSpPr>
        <p:spPr>
          <a:xfrm>
            <a:off x="315319" y="3100301"/>
            <a:ext cx="23807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취약점 점검</a:t>
            </a:r>
            <a:endParaRPr lang="en-US" altLang="ko-KR" sz="3200" dirty="0">
              <a:solidFill>
                <a:schemeClr val="bg1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결과</a:t>
            </a: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3983B218-61B0-44D3-82AD-F8CEA6632EB4}"/>
              </a:ext>
            </a:extLst>
          </p:cNvPr>
          <p:cNvSpPr txBox="1">
            <a:spLocks/>
          </p:cNvSpPr>
          <p:nvPr/>
        </p:nvSpPr>
        <p:spPr>
          <a:xfrm>
            <a:off x="3463596" y="282406"/>
            <a:ext cx="8390519" cy="227293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사용자 인증</a:t>
            </a:r>
            <a:r>
              <a:rPr lang="en-US" altLang="ko-KR" dirty="0"/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로그인 시 서버로 전송되는 인증 정보는 암호화하여 전송한다</a:t>
            </a:r>
            <a:r>
              <a:rPr lang="en-US" altLang="ko-KR" sz="2000" dirty="0"/>
              <a:t>. 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ko-KR" altLang="en-US" sz="2000" dirty="0"/>
              <a:t>모바일 보안공통기반의 “</a:t>
            </a:r>
            <a:r>
              <a:rPr lang="en-US" altLang="ko-KR" sz="2000" dirty="0"/>
              <a:t>E2E </a:t>
            </a:r>
            <a:r>
              <a:rPr lang="ko-KR" altLang="en-US" sz="2000" dirty="0"/>
              <a:t>암호화” 기능을 활용하여 전송되는 인증 </a:t>
            </a:r>
            <a:endParaRPr lang="en-US" altLang="ko-KR" sz="20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000" dirty="0"/>
              <a:t>   정보를 암호화하여 전송한다</a:t>
            </a:r>
            <a:r>
              <a:rPr lang="en-US" altLang="ko-KR" sz="2000" dirty="0"/>
              <a:t>.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EB89055-148C-4763-A16A-2337CEB39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96" y="2734419"/>
            <a:ext cx="5557822" cy="227293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AD37DA9-0747-461A-9F94-4528B3214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96" y="5007352"/>
            <a:ext cx="4757126" cy="144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09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C415DD-36B6-4C0C-BE6D-F46DDC815D17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957814-8F23-4FFB-894D-BFA765A3D7AD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AC4BE3-C700-46FA-9308-E95FA5585034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chemeClr val="bg1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FAC6A-6E91-4F7F-B68E-784BF7B46C74}"/>
              </a:ext>
            </a:extLst>
          </p:cNvPr>
          <p:cNvSpPr txBox="1"/>
          <p:nvPr/>
        </p:nvSpPr>
        <p:spPr>
          <a:xfrm>
            <a:off x="315319" y="3100301"/>
            <a:ext cx="23807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취약점 점검</a:t>
            </a:r>
            <a:endParaRPr lang="en-US" altLang="ko-KR" sz="3200" dirty="0">
              <a:solidFill>
                <a:schemeClr val="bg1"/>
              </a:solidFill>
              <a:latin typeface="아리따-돋움(OTF)-Bold" panose="02020603020101020101" pitchFamily="18" charset="-127"/>
              <a:ea typeface="아리따-돋움(OTF)-Bold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결과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363BE55-D4E4-4ECD-AA57-394C78EE499A}"/>
              </a:ext>
            </a:extLst>
          </p:cNvPr>
          <p:cNvSpPr txBox="1">
            <a:spLocks/>
          </p:cNvSpPr>
          <p:nvPr/>
        </p:nvSpPr>
        <p:spPr>
          <a:xfrm>
            <a:off x="3641101" y="344883"/>
            <a:ext cx="8006402" cy="1443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(</a:t>
            </a:r>
            <a:r>
              <a:rPr lang="ko-KR" altLang="en-US" dirty="0"/>
              <a:t>데이터 전송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r>
              <a:rPr lang="ko-KR" altLang="en-US" sz="2000" dirty="0"/>
              <a:t>중요정보가 평문으로 저장될 경우 해당 저장 기능에 안전한 암호화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기능을 적용한다</a:t>
            </a:r>
            <a:r>
              <a:rPr lang="en-US" altLang="ko-KR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altLang="ko-KR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97D03B0-FCFE-4069-B6CD-3D1BC6F6D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051" y="1811194"/>
            <a:ext cx="4393183" cy="4732649"/>
          </a:xfrm>
          <a:prstGeom prst="rect">
            <a:avLst/>
          </a:prstGeom>
          <a:ln>
            <a:solidFill>
              <a:srgbClr val="336600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F614D94-D29A-492D-8342-F1C3350F0C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234" y="1811194"/>
            <a:ext cx="2992931" cy="4732649"/>
          </a:xfrm>
          <a:prstGeom prst="rect">
            <a:avLst/>
          </a:prstGeom>
          <a:ln>
            <a:solidFill>
              <a:srgbClr val="336600"/>
            </a:solidFill>
          </a:ln>
        </p:spPr>
      </p:pic>
    </p:spTree>
    <p:extLst>
      <p:ext uri="{BB962C8B-B14F-4D97-AF65-F5344CB8AC3E}">
        <p14:creationId xmlns:p14="http://schemas.microsoft.com/office/powerpoint/2010/main" val="401736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88932" y="533409"/>
            <a:ext cx="58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교훈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85378" y="623791"/>
            <a:ext cx="84504" cy="527123"/>
          </a:xfrm>
          <a:prstGeom prst="rect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15</a:t>
            </a:fld>
            <a:endParaRPr lang="ko-KR" altLang="en-US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E0BFB-B943-464D-83FB-9A413517C9E9}"/>
              </a:ext>
            </a:extLst>
          </p:cNvPr>
          <p:cNvSpPr txBox="1"/>
          <p:nvPr/>
        </p:nvSpPr>
        <p:spPr>
          <a:xfrm>
            <a:off x="558923" y="1297054"/>
            <a:ext cx="11073679" cy="55609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모바일 보안 수업을 수강하며 단순히 모바일 분야 보안만 접근하는 것이 아닌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 분야 보안도 접근할 수 있는 기회를 가지게 되었다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HASH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암호화 및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AES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이용한 보안방법의 개념 및 구현 방법에 대해 알게 되었다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대부분의 졸업작품이 모바일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DB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연동하는 작업이 필요한데 작은 졸업작품의 예시로 프로그래밍을 진행하여 졸업작품에 도움이 되었고 보안을 추가하여 좀 더 좋은 작품을 만들어 내는데 도움이 되었다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F45DE7-A31D-4C4E-868D-4E61D5BB4E7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rgbClr val="33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330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F12399-36E7-405B-A52C-5DDB7B04406E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rgbClr val="33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5E352B-510D-4DB5-AF75-127C82F9C5FF}"/>
              </a:ext>
            </a:extLst>
          </p:cNvPr>
          <p:cNvSpPr/>
          <p:nvPr/>
        </p:nvSpPr>
        <p:spPr>
          <a:xfrm>
            <a:off x="3708400" y="2984500"/>
            <a:ext cx="4775200" cy="889000"/>
          </a:xfrm>
          <a:prstGeom prst="rect">
            <a:avLst/>
          </a:prstGeom>
          <a:noFill/>
          <a:ln w="19050">
            <a:solidFill>
              <a:srgbClr val="33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676BD5-2DF5-4D0F-BB6A-EAE8C90826B8}"/>
              </a:ext>
            </a:extLst>
          </p:cNvPr>
          <p:cNvSpPr txBox="1"/>
          <p:nvPr/>
        </p:nvSpPr>
        <p:spPr>
          <a:xfrm>
            <a:off x="4803831" y="3898613"/>
            <a:ext cx="258436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MADE IN 2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조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Mobile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Security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EC5ED-E6BA-43C7-8E1D-4EBA3253B908}"/>
              </a:ext>
            </a:extLst>
          </p:cNvPr>
          <p:cNvSpPr txBox="1"/>
          <p:nvPr/>
        </p:nvSpPr>
        <p:spPr>
          <a:xfrm>
            <a:off x="4908729" y="3136612"/>
            <a:ext cx="237456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15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6856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" y="0"/>
            <a:ext cx="538027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14501" y="2967335"/>
            <a:ext cx="1569660" cy="92333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목차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49714" y="780110"/>
            <a:ext cx="43954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1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95890" y="88111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목표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63428" y="2005836"/>
            <a:ext cx="43954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2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09604" y="2098168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설계 환경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65756" y="4348525"/>
            <a:ext cx="43954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4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01144" y="4440857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취약점 점검 결과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87876" y="562175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교훈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49714" y="5529569"/>
            <a:ext cx="43794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5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562982" y="3126908"/>
            <a:ext cx="43954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n>
                  <a:solidFill>
                    <a:schemeClr val="tx1"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n-ea"/>
              </a:rPr>
              <a:t>3</a:t>
            </a:r>
            <a:endParaRPr lang="ko-KR" altLang="en-US" sz="3600" dirty="0">
              <a:ln>
                <a:solidFill>
                  <a:schemeClr val="tx1">
                    <a:alpha val="1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01144" y="3251433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n>
                  <a:solidFill>
                    <a:schemeClr val="tx1">
                      <a:alpha val="1000"/>
                    </a:schemeClr>
                  </a:solidFill>
                </a:ln>
                <a:latin typeface="+mn-ea"/>
              </a:rPr>
              <a:t>설계 방향 및 설계 내용</a:t>
            </a:r>
          </a:p>
        </p:txBody>
      </p:sp>
    </p:spTree>
    <p:extLst>
      <p:ext uri="{BB962C8B-B14F-4D97-AF65-F5344CB8AC3E}">
        <p14:creationId xmlns:p14="http://schemas.microsoft.com/office/powerpoint/2010/main" val="410288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88932" y="533409"/>
            <a:ext cx="58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+mn-ea"/>
              </a:rPr>
              <a:t>목표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85378" y="623791"/>
            <a:ext cx="84504" cy="527123"/>
          </a:xfrm>
          <a:prstGeom prst="rect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3</a:t>
            </a:fld>
            <a:endParaRPr lang="ko-KR" altLang="en-US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E0BFB-B943-464D-83FB-9A413517C9E9}"/>
              </a:ext>
            </a:extLst>
          </p:cNvPr>
          <p:cNvSpPr txBox="1"/>
          <p:nvPr/>
        </p:nvSpPr>
        <p:spPr>
          <a:xfrm>
            <a:off x="719344" y="1634026"/>
            <a:ext cx="11073679" cy="38989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안드로이드에서 아이디와 비밀번호를 통한 사용자 인증과정을 통해 웹 서버에 접속한다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웹 서버와 연동된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서버에 저장된 은행 계좌 관련 데이터를 수정 및 관리 가능하도록 애플리케이션을 완성한다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안드로이드와 서버 통신간 암호화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복호화를 하여 보안요소를 넣는다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F45DE7-A31D-4C4E-868D-4E61D5BB4E7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rgbClr val="33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10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C415DD-36B6-4C0C-BE6D-F46DDC815D17}"/>
              </a:ext>
            </a:extLst>
          </p:cNvPr>
          <p:cNvSpPr/>
          <p:nvPr/>
        </p:nvSpPr>
        <p:spPr>
          <a:xfrm>
            <a:off x="0" y="0"/>
            <a:ext cx="317058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C8AFE87-3D6C-4575-8ECC-2905CE6DEF58}"/>
              </a:ext>
            </a:extLst>
          </p:cNvPr>
          <p:cNvGrpSpPr/>
          <p:nvPr/>
        </p:nvGrpSpPr>
        <p:grpSpPr>
          <a:xfrm>
            <a:off x="719907" y="3756157"/>
            <a:ext cx="1180195" cy="537965"/>
            <a:chOff x="563658" y="1091472"/>
            <a:chExt cx="1180195" cy="5379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E86E37-1160-48A6-9DAD-333B3D2536AC}"/>
                </a:ext>
              </a:extLst>
            </p:cNvPr>
            <p:cNvSpPr/>
            <p:nvPr/>
          </p:nvSpPr>
          <p:spPr>
            <a:xfrm>
              <a:off x="1056581" y="1091472"/>
              <a:ext cx="18473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endParaRPr lang="ko-KR" altLang="en-US" sz="2800" spc="-150" dirty="0">
                <a:solidFill>
                  <a:srgbClr val="E0D6D4"/>
                </a:solidFill>
                <a:latin typeface="아리따-돋움(TTF)-Light" panose="02020603020101020101" pitchFamily="18" charset="-127"/>
                <a:ea typeface="아리따-돋움(TTF)-Light" panose="02020603020101020101" pitchFamily="18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236AB43-BFA5-404D-B857-DD183E719733}"/>
                </a:ext>
              </a:extLst>
            </p:cNvPr>
            <p:cNvGrpSpPr/>
            <p:nvPr/>
          </p:nvGrpSpPr>
          <p:grpSpPr>
            <a:xfrm>
              <a:off x="563658" y="1091472"/>
              <a:ext cx="1180195" cy="537965"/>
              <a:chOff x="563658" y="1091472"/>
              <a:chExt cx="1180195" cy="537965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C410990-4DFC-4DC9-BD94-DCC87FD4B36C}"/>
                  </a:ext>
                </a:extLst>
              </p:cNvPr>
              <p:cNvSpPr/>
              <p:nvPr/>
            </p:nvSpPr>
            <p:spPr>
              <a:xfrm>
                <a:off x="563658" y="1091472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AC0B8189-E5C9-48E6-BE8E-CBEA048AD379}"/>
                  </a:ext>
                </a:extLst>
              </p:cNvPr>
              <p:cNvSpPr/>
              <p:nvPr/>
            </p:nvSpPr>
            <p:spPr>
              <a:xfrm>
                <a:off x="1559122" y="1106217"/>
                <a:ext cx="1847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endParaRPr lang="ko-KR" altLang="en-US" sz="2800" spc="-150" dirty="0">
                  <a:solidFill>
                    <a:srgbClr val="E0D6D4"/>
                  </a:solidFill>
                  <a:latin typeface="아리따-돋움(TTF)-Light" panose="02020603020101020101" pitchFamily="18" charset="-127"/>
                  <a:ea typeface="아리따-돋움(TTF)-Light" panose="02020603020101020101" pitchFamily="18" charset="-127"/>
                </a:endParaRPr>
              </a:p>
            </p:txBody>
          </p:sp>
        </p:grp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553A0D-CF77-43F3-A48C-C30FBF18194C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FA4F9A-3FA4-4C87-ACF5-33786BFB982F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rgbClr val="E0D6D4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6957814-8F23-4FFB-894D-BFA765A3D7AD}"/>
              </a:ext>
            </a:extLst>
          </p:cNvPr>
          <p:cNvSpPr/>
          <p:nvPr/>
        </p:nvSpPr>
        <p:spPr>
          <a:xfrm>
            <a:off x="357331" y="2429910"/>
            <a:ext cx="2296757" cy="2296757"/>
          </a:xfrm>
          <a:prstGeom prst="rect">
            <a:avLst/>
          </a:prstGeom>
          <a:noFill/>
          <a:ln w="3175">
            <a:solidFill>
              <a:srgbClr val="E0D6D4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BAC4BE3-C700-46FA-9308-E95FA5585034}"/>
              </a:ext>
            </a:extLst>
          </p:cNvPr>
          <p:cNvSpPr/>
          <p:nvPr/>
        </p:nvSpPr>
        <p:spPr>
          <a:xfrm>
            <a:off x="2391300" y="2165925"/>
            <a:ext cx="527968" cy="527969"/>
          </a:xfrm>
          <a:prstGeom prst="rect">
            <a:avLst/>
          </a:prstGeom>
          <a:solidFill>
            <a:schemeClr val="bg1"/>
          </a:solidFill>
          <a:ln>
            <a:solidFill>
              <a:srgbClr val="E0D6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FAC6A-6E91-4F7F-B68E-784BF7B46C74}"/>
              </a:ext>
            </a:extLst>
          </p:cNvPr>
          <p:cNvSpPr txBox="1"/>
          <p:nvPr/>
        </p:nvSpPr>
        <p:spPr>
          <a:xfrm>
            <a:off x="533092" y="3317984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아리따-돋움(OTF)-Bold" panose="02020603020101020101" pitchFamily="18" charset="-127"/>
                <a:ea typeface="아리따-돋움(OTF)-Bold" panose="02020603020101020101" pitchFamily="18" charset="-127"/>
              </a:rPr>
              <a:t>설계 환경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0D440F-3C76-4E62-91BD-812008BDF66A}"/>
              </a:ext>
            </a:extLst>
          </p:cNvPr>
          <p:cNvGrpSpPr/>
          <p:nvPr/>
        </p:nvGrpSpPr>
        <p:grpSpPr>
          <a:xfrm>
            <a:off x="3695221" y="2058747"/>
            <a:ext cx="2399166" cy="2984096"/>
            <a:chOff x="3638706" y="1693563"/>
            <a:chExt cx="2693582" cy="3830517"/>
          </a:xfrm>
        </p:grpSpPr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840985ED-65DB-4D58-BC29-2CC631859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706" y="2165925"/>
              <a:ext cx="2629062" cy="263778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EEE3DAC-8A30-4EC7-B332-97505ACA7296}"/>
                </a:ext>
              </a:extLst>
            </p:cNvPr>
            <p:cNvSpPr txBox="1"/>
            <p:nvPr/>
          </p:nvSpPr>
          <p:spPr>
            <a:xfrm>
              <a:off x="3638706" y="5154748"/>
              <a:ext cx="2693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Android Studio</a:t>
              </a:r>
              <a:endPara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101C12-A1C6-4B95-BA47-02B4F60EFF50}"/>
                </a:ext>
              </a:extLst>
            </p:cNvPr>
            <p:cNvSpPr txBox="1"/>
            <p:nvPr/>
          </p:nvSpPr>
          <p:spPr>
            <a:xfrm>
              <a:off x="3638706" y="1693563"/>
              <a:ext cx="269358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/>
                <a:t>스마트폰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2DD2358-85B0-4BDA-B507-7C86123776C0}"/>
              </a:ext>
            </a:extLst>
          </p:cNvPr>
          <p:cNvGrpSpPr/>
          <p:nvPr/>
        </p:nvGrpSpPr>
        <p:grpSpPr>
          <a:xfrm>
            <a:off x="6615883" y="2058748"/>
            <a:ext cx="2484736" cy="2984096"/>
            <a:chOff x="6554368" y="1763405"/>
            <a:chExt cx="3188742" cy="379068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9E0494-2F8B-4326-999F-E5F32C27C99F}"/>
                </a:ext>
              </a:extLst>
            </p:cNvPr>
            <p:cNvSpPr txBox="1"/>
            <p:nvPr/>
          </p:nvSpPr>
          <p:spPr>
            <a:xfrm>
              <a:off x="6554368" y="5184754"/>
              <a:ext cx="3113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Node.js</a:t>
              </a:r>
              <a:endPara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1E3E74-99C9-4A5A-80CD-D8A5EBA72D5B}"/>
                </a:ext>
              </a:extLst>
            </p:cNvPr>
            <p:cNvSpPr txBox="1"/>
            <p:nvPr/>
          </p:nvSpPr>
          <p:spPr>
            <a:xfrm>
              <a:off x="6554368" y="1763405"/>
              <a:ext cx="3113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200" b="1" dirty="0"/>
                <a:t>웹서버</a:t>
              </a: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8777734-F6B2-4A05-96C1-ADEFA59A9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4368" y="2539984"/>
              <a:ext cx="3188742" cy="1953386"/>
            </a:xfrm>
            <a:prstGeom prst="rect">
              <a:avLst/>
            </a:prstGeom>
          </p:spPr>
        </p:pic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239040A-C928-4E62-BB39-7C4EFE7D9131}"/>
              </a:ext>
            </a:extLst>
          </p:cNvPr>
          <p:cNvGrpSpPr/>
          <p:nvPr/>
        </p:nvGrpSpPr>
        <p:grpSpPr>
          <a:xfrm>
            <a:off x="9251818" y="2058747"/>
            <a:ext cx="2637490" cy="2984096"/>
            <a:chOff x="8073807" y="1910629"/>
            <a:chExt cx="3305045" cy="3788750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BBA876E-9C17-47CD-BE9D-8E36FC81E2D8}"/>
                </a:ext>
              </a:extLst>
            </p:cNvPr>
            <p:cNvSpPr txBox="1"/>
            <p:nvPr/>
          </p:nvSpPr>
          <p:spPr>
            <a:xfrm>
              <a:off x="8073807" y="5330047"/>
              <a:ext cx="3113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MySQL</a:t>
              </a:r>
              <a:endPara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E246FF9-A6BE-47D9-8D9F-448C491B94D7}"/>
                </a:ext>
              </a:extLst>
            </p:cNvPr>
            <p:cNvSpPr txBox="1"/>
            <p:nvPr/>
          </p:nvSpPr>
          <p:spPr>
            <a:xfrm>
              <a:off x="8073807" y="1910629"/>
              <a:ext cx="31136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b="1" dirty="0"/>
                <a:t>DB </a:t>
              </a:r>
              <a:r>
                <a:rPr lang="ko-KR" altLang="en-US" sz="2200" b="1" dirty="0"/>
                <a:t>서버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79E8FDF-1701-4E6A-BC79-41E88D33E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807" y="2822853"/>
              <a:ext cx="3305045" cy="19830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18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88932" y="533409"/>
            <a:ext cx="58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 방향 및 설계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85378" y="623791"/>
            <a:ext cx="84504" cy="527123"/>
          </a:xfrm>
          <a:prstGeom prst="rect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5</a:t>
            </a:fld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F45DE7-A31D-4C4E-868D-4E61D5BB4E7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rgbClr val="33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2231E4B-10BC-4924-B9EC-DAE18D988919}"/>
              </a:ext>
            </a:extLst>
          </p:cNvPr>
          <p:cNvSpPr txBox="1">
            <a:spLocks/>
          </p:cNvSpPr>
          <p:nvPr/>
        </p:nvSpPr>
        <p:spPr>
          <a:xfrm>
            <a:off x="829385" y="1365437"/>
            <a:ext cx="5402375" cy="4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사용자 인증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032D2F-A29F-4553-A66A-5DB1F5902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61" y="2360309"/>
            <a:ext cx="4796891" cy="3445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A1FC641-5DA4-4674-B409-8C64FF834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39" y="2347351"/>
            <a:ext cx="2368253" cy="3458058"/>
          </a:xfrm>
          <a:prstGeom prst="rect">
            <a:avLst/>
          </a:prstGeom>
        </p:spPr>
      </p:pic>
      <p:sp>
        <p:nvSpPr>
          <p:cNvPr id="11" name="화살표: 오른쪽 16">
            <a:extLst>
              <a:ext uri="{FF2B5EF4-FFF2-40B4-BE49-F238E27FC236}">
                <a16:creationId xmlns:a16="http://schemas.microsoft.com/office/drawing/2014/main" id="{EF2A18D7-A004-4282-8F4F-03161926697E}"/>
              </a:ext>
            </a:extLst>
          </p:cNvPr>
          <p:cNvSpPr/>
          <p:nvPr/>
        </p:nvSpPr>
        <p:spPr>
          <a:xfrm>
            <a:off x="3438091" y="3527561"/>
            <a:ext cx="3266469" cy="113550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사용자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password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입력 시</a:t>
            </a:r>
          </a:p>
        </p:txBody>
      </p:sp>
    </p:spTree>
    <p:extLst>
      <p:ext uri="{BB962C8B-B14F-4D97-AF65-F5344CB8AC3E}">
        <p14:creationId xmlns:p14="http://schemas.microsoft.com/office/powerpoint/2010/main" val="88856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88932" y="533409"/>
            <a:ext cx="58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 방향 및 설계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85378" y="623791"/>
            <a:ext cx="84504" cy="527123"/>
          </a:xfrm>
          <a:prstGeom prst="rect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6</a:t>
            </a:fld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F45DE7-A31D-4C4E-868D-4E61D5BB4E7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rgbClr val="33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7F7208-1AE1-4B88-AEBD-FD0BE71CF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268" y="1426197"/>
            <a:ext cx="2964245" cy="43470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0498EF-D8F8-436C-875E-1AB349B58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73" y="1434439"/>
            <a:ext cx="2884362" cy="4236483"/>
          </a:xfrm>
          <a:prstGeom prst="rect">
            <a:avLst/>
          </a:prstGeom>
        </p:spPr>
      </p:pic>
      <p:sp>
        <p:nvSpPr>
          <p:cNvPr id="9" name="화살표: 오른쪽 16">
            <a:extLst>
              <a:ext uri="{FF2B5EF4-FFF2-40B4-BE49-F238E27FC236}">
                <a16:creationId xmlns:a16="http://schemas.microsoft.com/office/drawing/2014/main" id="{944997AD-E726-4463-A2B2-28D0655B57CB}"/>
              </a:ext>
            </a:extLst>
          </p:cNvPr>
          <p:cNvSpPr/>
          <p:nvPr/>
        </p:nvSpPr>
        <p:spPr>
          <a:xfrm>
            <a:off x="4482488" y="1802325"/>
            <a:ext cx="2822827" cy="7497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로그인 성공 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8A1566-6F32-4F0B-8C74-C9F6F9D92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455" y="3113105"/>
            <a:ext cx="5212872" cy="193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84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88932" y="533409"/>
            <a:ext cx="58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 방향 및 설계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85378" y="623791"/>
            <a:ext cx="84504" cy="527123"/>
          </a:xfrm>
          <a:prstGeom prst="rect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7</a:t>
            </a:fld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F45DE7-A31D-4C4E-868D-4E61D5BB4E7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rgbClr val="33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C45EE66-CBC5-416F-A52B-F11771B64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9" y="1888012"/>
            <a:ext cx="2974560" cy="4228482"/>
          </a:xfrm>
          <a:prstGeom prst="rect">
            <a:avLst/>
          </a:prstGeom>
        </p:spPr>
      </p:pic>
      <p:sp>
        <p:nvSpPr>
          <p:cNvPr id="16" name="화살표: 오른쪽 16">
            <a:extLst>
              <a:ext uri="{FF2B5EF4-FFF2-40B4-BE49-F238E27FC236}">
                <a16:creationId xmlns:a16="http://schemas.microsoft.com/office/drawing/2014/main" id="{A6BCB8D0-CC1A-40A3-B548-EDCC27E364DB}"/>
              </a:ext>
            </a:extLst>
          </p:cNvPr>
          <p:cNvSpPr/>
          <p:nvPr/>
        </p:nvSpPr>
        <p:spPr>
          <a:xfrm>
            <a:off x="4066027" y="3514092"/>
            <a:ext cx="2029736" cy="74920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입력 시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45F8DD1-3DAD-4875-BDA6-19A6E3337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121" y="1788168"/>
            <a:ext cx="2670745" cy="4401638"/>
          </a:xfrm>
          <a:prstGeom prst="rect">
            <a:avLst/>
          </a:prstGeom>
        </p:spPr>
      </p:pic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9DBC64B7-F358-410F-8F00-31FD54899748}"/>
              </a:ext>
            </a:extLst>
          </p:cNvPr>
          <p:cNvSpPr txBox="1">
            <a:spLocks/>
          </p:cNvSpPr>
          <p:nvPr/>
        </p:nvSpPr>
        <p:spPr>
          <a:xfrm>
            <a:off x="829385" y="1341139"/>
            <a:ext cx="5402375" cy="447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단계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전송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B74A527-DF20-4F4E-BF55-EED41942E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682" y="4928601"/>
            <a:ext cx="3214397" cy="126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D9DE3A1-9AF4-49DB-8AB9-B65625D8C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066" y="3162287"/>
            <a:ext cx="4330848" cy="30668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88932" y="533409"/>
            <a:ext cx="58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 방향 및 설계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85378" y="623791"/>
            <a:ext cx="84504" cy="527123"/>
          </a:xfrm>
          <a:prstGeom prst="rect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8</a:t>
            </a:fld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F45DE7-A31D-4C4E-868D-4E61D5BB4E7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rgbClr val="33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화살표: 오른쪽 16">
            <a:extLst>
              <a:ext uri="{FF2B5EF4-FFF2-40B4-BE49-F238E27FC236}">
                <a16:creationId xmlns:a16="http://schemas.microsoft.com/office/drawing/2014/main" id="{2CEE942D-7DCC-47CA-8038-DBFFC71FD943}"/>
              </a:ext>
            </a:extLst>
          </p:cNvPr>
          <p:cNvSpPr/>
          <p:nvPr/>
        </p:nvSpPr>
        <p:spPr>
          <a:xfrm>
            <a:off x="3523522" y="3247995"/>
            <a:ext cx="2572477" cy="74186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데이터 출력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EB936F4-C275-4592-857C-B946939294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78" y="1707425"/>
            <a:ext cx="2743583" cy="45216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84B58A-B5E6-4671-8E3F-8584BDD18C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538" y="1707425"/>
            <a:ext cx="3166516" cy="2256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DAB709-75D5-4C7C-B579-0AFB77B075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131" y="5015884"/>
            <a:ext cx="3092112" cy="121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4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F365FC-A95D-4751-BB1E-970B017D368D}"/>
              </a:ext>
            </a:extLst>
          </p:cNvPr>
          <p:cNvSpPr txBox="1"/>
          <p:nvPr/>
        </p:nvSpPr>
        <p:spPr>
          <a:xfrm>
            <a:off x="588932" y="533409"/>
            <a:ext cx="5883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설계 방향 및 설계 내용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CCA1D3-965F-4061-A068-E41E804E1253}"/>
              </a:ext>
            </a:extLst>
          </p:cNvPr>
          <p:cNvSpPr/>
          <p:nvPr/>
        </p:nvSpPr>
        <p:spPr>
          <a:xfrm>
            <a:off x="485378" y="623791"/>
            <a:ext cx="84504" cy="527123"/>
          </a:xfrm>
          <a:prstGeom prst="rect">
            <a:avLst/>
          </a:prstGeom>
          <a:solidFill>
            <a:srgbClr val="33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8D9A04-C3E2-4EAB-B9C9-473299DE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BAC05-F6BA-4953-A19F-91E61AE236E7}" type="slidenum">
              <a:rPr lang="ko-KR" altLang="en-US" smtClean="0">
                <a:latin typeface="+mn-ea"/>
              </a:rPr>
              <a:pPr/>
              <a:t>9</a:t>
            </a:fld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F45DE7-A31D-4C4E-868D-4E61D5BB4E72}"/>
              </a:ext>
            </a:extLst>
          </p:cNvPr>
          <p:cNvSpPr/>
          <p:nvPr/>
        </p:nvSpPr>
        <p:spPr>
          <a:xfrm>
            <a:off x="149584" y="140677"/>
            <a:ext cx="11892359" cy="6597747"/>
          </a:xfrm>
          <a:prstGeom prst="rect">
            <a:avLst/>
          </a:prstGeom>
          <a:noFill/>
          <a:ln w="25400">
            <a:solidFill>
              <a:srgbClr val="3366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1CF2CF-9A85-44BE-B6FC-BCB7906B9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026" y="1395291"/>
            <a:ext cx="2980080" cy="496105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4689A4-AD88-4AD8-9A98-AF10083A5E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125" y="1395291"/>
            <a:ext cx="2811759" cy="48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0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320</Words>
  <Application>Microsoft Office PowerPoint</Application>
  <PresentationFormat>와이드스크린</PresentationFormat>
  <Paragraphs>89</Paragraphs>
  <Slides>16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나눔고딕 ExtraBold</vt:lpstr>
      <vt:lpstr>나눔고딕 Light</vt:lpstr>
      <vt:lpstr>맑은 고딕</vt:lpstr>
      <vt:lpstr>아리따-돋움(OTF)-Bold</vt:lpstr>
      <vt:lpstr>아리따-돋움(TTF)-Light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NARU YANG</dc:creator>
  <cp:lastModifiedBy>김 동민</cp:lastModifiedBy>
  <cp:revision>72</cp:revision>
  <dcterms:created xsi:type="dcterms:W3CDTF">2016-05-01T06:01:41Z</dcterms:created>
  <dcterms:modified xsi:type="dcterms:W3CDTF">2018-06-12T07:31:42Z</dcterms:modified>
</cp:coreProperties>
</file>