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2" r:id="rId2"/>
    <p:sldId id="314" r:id="rId3"/>
    <p:sldId id="313" r:id="rId4"/>
    <p:sldId id="319" r:id="rId5"/>
    <p:sldId id="339" r:id="rId6"/>
    <p:sldId id="340" r:id="rId7"/>
    <p:sldId id="336" r:id="rId8"/>
    <p:sldId id="342" r:id="rId9"/>
    <p:sldId id="329" r:id="rId10"/>
    <p:sldId id="337" r:id="rId11"/>
    <p:sldId id="372" r:id="rId12"/>
    <p:sldId id="373" r:id="rId13"/>
    <p:sldId id="361" r:id="rId14"/>
    <p:sldId id="330" r:id="rId15"/>
    <p:sldId id="346" r:id="rId16"/>
    <p:sldId id="371" r:id="rId17"/>
    <p:sldId id="374" r:id="rId18"/>
    <p:sldId id="375" r:id="rId19"/>
    <p:sldId id="376" r:id="rId20"/>
    <p:sldId id="362" r:id="rId21"/>
    <p:sldId id="363" r:id="rId22"/>
    <p:sldId id="370" r:id="rId23"/>
    <p:sldId id="352" r:id="rId24"/>
    <p:sldId id="348" r:id="rId25"/>
    <p:sldId id="359" r:id="rId26"/>
    <p:sldId id="377" r:id="rId27"/>
    <p:sldId id="378" r:id="rId28"/>
    <p:sldId id="353" r:id="rId29"/>
    <p:sldId id="351" r:id="rId30"/>
    <p:sldId id="364" r:id="rId31"/>
    <p:sldId id="379" r:id="rId32"/>
    <p:sldId id="380" r:id="rId33"/>
    <p:sldId id="381" r:id="rId34"/>
    <p:sldId id="355" r:id="rId35"/>
    <p:sldId id="354" r:id="rId36"/>
    <p:sldId id="356" r:id="rId37"/>
    <p:sldId id="365" r:id="rId38"/>
    <p:sldId id="369" r:id="rId39"/>
    <p:sldId id="368" r:id="rId40"/>
    <p:sldId id="338" r:id="rId41"/>
    <p:sldId id="357" r:id="rId42"/>
    <p:sldId id="358" r:id="rId43"/>
    <p:sldId id="36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3A"/>
    <a:srgbClr val="5B2C36"/>
    <a:srgbClr val="EBCDD5"/>
    <a:srgbClr val="233B5D"/>
    <a:srgbClr val="09585D"/>
    <a:srgbClr val="9B9740"/>
    <a:srgbClr val="8F9190"/>
    <a:srgbClr val="C58F69"/>
    <a:srgbClr val="C26225"/>
    <a:srgbClr val="528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3392" autoAdjust="0"/>
  </p:normalViewPr>
  <p:slideViewPr>
    <p:cSldViewPr snapToGrid="0">
      <p:cViewPr>
        <p:scale>
          <a:sx n="75" d="100"/>
          <a:sy n="75" d="100"/>
        </p:scale>
        <p:origin x="2226" y="774"/>
      </p:cViewPr>
      <p:guideLst/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2D124-7EB0-4F6F-A17D-6FE99DC1A9C4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022B6-66A8-4229-9D22-D2C61F5063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5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6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1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2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8041-C9E2-458B-8D37-481455E1F563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3210162" cy="752920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67721" y="1607811"/>
            <a:ext cx="1129060" cy="1129060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913382" y="2442866"/>
            <a:ext cx="508676" cy="508676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4740445" y="3152270"/>
            <a:ext cx="1880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Semi</a:t>
            </a:r>
            <a:endParaRPr lang="ko-KR" altLang="en-US" sz="60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A67F0-BE61-4195-AA45-845708635A19}"/>
              </a:ext>
            </a:extLst>
          </p:cNvPr>
          <p:cNvSpPr/>
          <p:nvPr/>
        </p:nvSpPr>
        <p:spPr>
          <a:xfrm>
            <a:off x="6649539" y="3152270"/>
            <a:ext cx="2106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colon</a:t>
            </a:r>
            <a:endParaRPr lang="ko-KR" altLang="en-US" sz="6000" dirty="0">
              <a:solidFill>
                <a:schemeClr val="bg1"/>
              </a:solidFill>
              <a:ea typeface="아리따-돋움(OTF)-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6DCF1-AC1A-4594-9A50-432ED3A503AA}"/>
              </a:ext>
            </a:extLst>
          </p:cNvPr>
          <p:cNvSpPr txBox="1"/>
          <p:nvPr/>
        </p:nvSpPr>
        <p:spPr>
          <a:xfrm>
            <a:off x="8363232" y="5101577"/>
            <a:ext cx="3594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팀원 </a:t>
            </a:r>
            <a:r>
              <a:rPr lang="en-US" altLang="ko-KR" sz="28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김동민</a:t>
            </a:r>
            <a:r>
              <a:rPr lang="en-US" altLang="ko-KR" sz="28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나기엽</a:t>
            </a:r>
          </a:p>
        </p:txBody>
      </p:sp>
    </p:spTree>
    <p:extLst>
      <p:ext uri="{BB962C8B-B14F-4D97-AF65-F5344CB8AC3E}">
        <p14:creationId xmlns:p14="http://schemas.microsoft.com/office/powerpoint/2010/main" val="426915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1638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600" dirty="0">
                <a:solidFill>
                  <a:srgbClr val="A1A1A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endParaRPr lang="ko-KR" altLang="en-US" sz="16600" dirty="0">
              <a:solidFill>
                <a:srgbClr val="A1A1A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1391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white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Semicolon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C4AAF-D1B2-4877-AA2E-C66A87D62A60}"/>
              </a:ext>
            </a:extLst>
          </p:cNvPr>
          <p:cNvSpPr txBox="1"/>
          <p:nvPr/>
        </p:nvSpPr>
        <p:spPr>
          <a:xfrm>
            <a:off x="4999058" y="2708289"/>
            <a:ext cx="3057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2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DoS</a:t>
            </a:r>
          </a:p>
          <a:p>
            <a:pPr algn="ctr"/>
            <a:r>
              <a:rPr lang="ko-KR" altLang="en-US" sz="3600" spc="2000" dirty="0" err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공격시연</a:t>
            </a:r>
            <a:endParaRPr lang="en-US" altLang="ko-KR" sz="3600" spc="20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35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시연 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476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95" y="1468929"/>
            <a:ext cx="2128056" cy="2488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14B5E-A9BB-46DB-B596-40C18B7C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62" y="1468929"/>
            <a:ext cx="2310167" cy="24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47C7-1025-49F9-A8D3-72CA932A9D9F}"/>
              </a:ext>
            </a:extLst>
          </p:cNvPr>
          <p:cNvSpPr txBox="1"/>
          <p:nvPr/>
        </p:nvSpPr>
        <p:spPr>
          <a:xfrm>
            <a:off x="4544984" y="413849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8B21-E76C-409B-837E-47B1AB0934E6}"/>
              </a:ext>
            </a:extLst>
          </p:cNvPr>
          <p:cNvSpPr txBox="1"/>
          <p:nvPr/>
        </p:nvSpPr>
        <p:spPr>
          <a:xfrm>
            <a:off x="8411662" y="413849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피해자 </a:t>
            </a:r>
            <a:r>
              <a:rPr lang="en-US" altLang="ko-KR" dirty="0"/>
              <a:t>: Windows 10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A4FB6-B8FB-45DD-BE23-7C4067C5BAB5}"/>
              </a:ext>
            </a:extLst>
          </p:cNvPr>
          <p:cNvSpPr txBox="1"/>
          <p:nvPr/>
        </p:nvSpPr>
        <p:spPr>
          <a:xfrm>
            <a:off x="4544984" y="4609213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4EAA0-9D8E-4363-A029-E8F5C7934C21}"/>
              </a:ext>
            </a:extLst>
          </p:cNvPr>
          <p:cNvSpPr txBox="1"/>
          <p:nvPr/>
        </p:nvSpPr>
        <p:spPr>
          <a:xfrm>
            <a:off x="8364621" y="4609213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D6C68DE-9A94-4244-9BC5-A8080C68CF2E}"/>
              </a:ext>
            </a:extLst>
          </p:cNvPr>
          <p:cNvGrpSpPr/>
          <p:nvPr/>
        </p:nvGrpSpPr>
        <p:grpSpPr>
          <a:xfrm>
            <a:off x="8411662" y="1397613"/>
            <a:ext cx="2404248" cy="2540642"/>
            <a:chOff x="7415554" y="345037"/>
            <a:chExt cx="2404248" cy="254064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FFD06F2-4621-482F-80AA-7BBDE03A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C0F095A-449B-4AE1-99C4-A1B5C4C4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6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476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31" y="1291279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655900" y="1239145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7B0757-5FB7-4BB5-B67C-7A8FB5861CBB}"/>
              </a:ext>
            </a:extLst>
          </p:cNvPr>
          <p:cNvGrpSpPr/>
          <p:nvPr/>
        </p:nvGrpSpPr>
        <p:grpSpPr>
          <a:xfrm>
            <a:off x="5792649" y="1903392"/>
            <a:ext cx="1733401" cy="953194"/>
            <a:chOff x="6096000" y="2923970"/>
            <a:chExt cx="1109652" cy="584775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C23CBBAD-E659-4C81-9414-D4F89CEC5C30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D802A5-2D9A-4C88-A94F-22920A7FF845}"/>
                </a:ext>
              </a:extLst>
            </p:cNvPr>
            <p:cNvSpPr txBox="1"/>
            <p:nvPr/>
          </p:nvSpPr>
          <p:spPr>
            <a:xfrm>
              <a:off x="6211740" y="3097090"/>
              <a:ext cx="99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 I N 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EAEDA5-7169-41AA-A26D-1DBC2D048BF3}"/>
              </a:ext>
            </a:extLst>
          </p:cNvPr>
          <p:cNvGrpSpPr/>
          <p:nvPr/>
        </p:nvGrpSpPr>
        <p:grpSpPr>
          <a:xfrm>
            <a:off x="7298684" y="1572727"/>
            <a:ext cx="1017553" cy="737362"/>
            <a:chOff x="6091898" y="2923970"/>
            <a:chExt cx="998015" cy="584775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0FE74394-057C-4CA2-8353-67D9890C0A93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7D93B1-A2AB-4CD3-BE35-E334F4EAC41B}"/>
                </a:ext>
              </a:extLst>
            </p:cNvPr>
            <p:cNvSpPr txBox="1"/>
            <p:nvPr/>
          </p:nvSpPr>
          <p:spPr>
            <a:xfrm>
              <a:off x="6091898" y="3069027"/>
              <a:ext cx="99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 I N 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9E210-20BF-4800-967C-5EC9108C9395}"/>
              </a:ext>
            </a:extLst>
          </p:cNvPr>
          <p:cNvGrpSpPr/>
          <p:nvPr/>
        </p:nvGrpSpPr>
        <p:grpSpPr>
          <a:xfrm>
            <a:off x="8469268" y="1201020"/>
            <a:ext cx="915474" cy="467890"/>
            <a:chOff x="6076158" y="2923970"/>
            <a:chExt cx="1013755" cy="584775"/>
          </a:xfrm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D1B90862-1E46-4F48-BF74-BA7B1BFB0EC5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A694CC-9544-401F-965F-77EF1FE696BF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9014F1E-391D-4145-A356-77B217F82820}"/>
              </a:ext>
            </a:extLst>
          </p:cNvPr>
          <p:cNvSpPr txBox="1"/>
          <p:nvPr/>
        </p:nvSpPr>
        <p:spPr>
          <a:xfrm>
            <a:off x="3340909" y="3896858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3F6CA4-DE25-4966-87E4-5DBA58E1C34C}"/>
              </a:ext>
            </a:extLst>
          </p:cNvPr>
          <p:cNvSpPr txBox="1"/>
          <p:nvPr/>
        </p:nvSpPr>
        <p:spPr>
          <a:xfrm>
            <a:off x="9654646" y="3896858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325FCD-74A9-40CC-B35F-0C67B5A5A3CF}"/>
              </a:ext>
            </a:extLst>
          </p:cNvPr>
          <p:cNvGrpSpPr/>
          <p:nvPr/>
        </p:nvGrpSpPr>
        <p:grpSpPr>
          <a:xfrm>
            <a:off x="7308087" y="2470140"/>
            <a:ext cx="1017553" cy="737362"/>
            <a:chOff x="6091898" y="2923970"/>
            <a:chExt cx="998015" cy="584775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2D05AF08-3EFE-43F3-A450-79E207FE4F63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221D44-521F-46FA-AEE0-A436C03CD545}"/>
                </a:ext>
              </a:extLst>
            </p:cNvPr>
            <p:cNvSpPr txBox="1"/>
            <p:nvPr/>
          </p:nvSpPr>
          <p:spPr>
            <a:xfrm>
              <a:off x="6091898" y="3069027"/>
              <a:ext cx="99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 I N 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861BF6-08B1-4568-9FC4-802A97BD8B27}"/>
              </a:ext>
            </a:extLst>
          </p:cNvPr>
          <p:cNvGrpSpPr/>
          <p:nvPr/>
        </p:nvGrpSpPr>
        <p:grpSpPr>
          <a:xfrm>
            <a:off x="8451349" y="1815379"/>
            <a:ext cx="915474" cy="467890"/>
            <a:chOff x="6076158" y="2923970"/>
            <a:chExt cx="1013755" cy="584775"/>
          </a:xfrm>
        </p:grpSpPr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34848C5-9521-4852-8175-71699D38E571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B10F90-E7E7-4BAC-AA72-07ADC9C694EC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3705E4-58E4-49F5-9626-D0E3DE508C09}"/>
              </a:ext>
            </a:extLst>
          </p:cNvPr>
          <p:cNvGrpSpPr/>
          <p:nvPr/>
        </p:nvGrpSpPr>
        <p:grpSpPr>
          <a:xfrm>
            <a:off x="8451349" y="2449866"/>
            <a:ext cx="915474" cy="467890"/>
            <a:chOff x="6076158" y="2923970"/>
            <a:chExt cx="1013755" cy="584775"/>
          </a:xfrm>
        </p:grpSpPr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4FE3D159-DAA6-4560-A0C1-B506AC4D47B3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5D6303-8309-485A-8808-F03D828B2000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2E01BA1-BDD9-4D43-9749-70A0968BFA4E}"/>
              </a:ext>
            </a:extLst>
          </p:cNvPr>
          <p:cNvGrpSpPr/>
          <p:nvPr/>
        </p:nvGrpSpPr>
        <p:grpSpPr>
          <a:xfrm>
            <a:off x="8451349" y="3084353"/>
            <a:ext cx="915474" cy="467890"/>
            <a:chOff x="6076158" y="2923970"/>
            <a:chExt cx="1013755" cy="584775"/>
          </a:xfrm>
        </p:grpSpPr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2C3980ED-BCFA-42D3-8A6D-4B2F87EC48E8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0D05DC-F7B0-4F18-91FB-F4664A8DA750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A128746-FD13-41E5-83A9-9513D90CD192}"/>
              </a:ext>
            </a:extLst>
          </p:cNvPr>
          <p:cNvSpPr txBox="1"/>
          <p:nvPr/>
        </p:nvSpPr>
        <p:spPr>
          <a:xfrm>
            <a:off x="3971646" y="4542001"/>
            <a:ext cx="702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 코드 </a:t>
            </a:r>
            <a:r>
              <a:rPr lang="en-US" altLang="ko-KR" b="1" dirty="0"/>
              <a:t>: </a:t>
            </a:r>
            <a:r>
              <a:rPr lang="en-US" altLang="ko-KR" b="1" dirty="0" err="1"/>
              <a:t>hping</a:t>
            </a:r>
            <a:r>
              <a:rPr lang="ko-KR" altLang="en-US" b="1" dirty="0"/>
              <a:t> </a:t>
            </a:r>
            <a:r>
              <a:rPr lang="en-US" altLang="ko-KR" b="1" dirty="0"/>
              <a:t>–-</a:t>
            </a:r>
            <a:r>
              <a:rPr lang="en-US" altLang="ko-KR" b="1" dirty="0" err="1"/>
              <a:t>icmp</a:t>
            </a:r>
            <a:r>
              <a:rPr lang="ko-KR" altLang="en-US" b="1" dirty="0"/>
              <a:t> </a:t>
            </a:r>
            <a:r>
              <a:rPr lang="en-US" altLang="ko-KR" b="1" dirty="0"/>
              <a:t>–-rand-source</a:t>
            </a:r>
            <a:r>
              <a:rPr lang="ko-KR" altLang="en-US" b="1" dirty="0"/>
              <a:t> </a:t>
            </a:r>
            <a:r>
              <a:rPr lang="en-US" altLang="ko-KR" b="1" dirty="0"/>
              <a:t>192.168.0.47</a:t>
            </a:r>
            <a:r>
              <a:rPr lang="ko-KR" altLang="en-US" b="1" dirty="0"/>
              <a:t> </a:t>
            </a:r>
            <a:r>
              <a:rPr lang="en-US" altLang="ko-KR" b="1" dirty="0"/>
              <a:t>–d</a:t>
            </a:r>
            <a:r>
              <a:rPr lang="ko-KR" altLang="en-US" b="1" dirty="0"/>
              <a:t> </a:t>
            </a:r>
            <a:r>
              <a:rPr lang="en-US" altLang="ko-KR" b="1" dirty="0"/>
              <a:t>65000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C8AD0-E876-47C3-BF79-BD3CABCEF9A8}"/>
              </a:ext>
            </a:extLst>
          </p:cNvPr>
          <p:cNvSpPr txBox="1"/>
          <p:nvPr/>
        </p:nvSpPr>
        <p:spPr>
          <a:xfrm>
            <a:off x="3971646" y="5009322"/>
            <a:ext cx="67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</a:t>
            </a:r>
            <a:r>
              <a:rPr lang="en-US" altLang="ko-KR" dirty="0" err="1"/>
              <a:t>icmp</a:t>
            </a:r>
            <a:r>
              <a:rPr lang="en-US" altLang="ko-KR" dirty="0"/>
              <a:t> : </a:t>
            </a:r>
            <a:r>
              <a:rPr lang="ko-KR" altLang="en-US" dirty="0"/>
              <a:t>패킷의 종류를 </a:t>
            </a:r>
            <a:r>
              <a:rPr lang="en-US" altLang="ko-KR" dirty="0"/>
              <a:t>ICMP</a:t>
            </a:r>
            <a:r>
              <a:rPr lang="ko-KR" altLang="en-US" dirty="0"/>
              <a:t>로 선택</a:t>
            </a:r>
            <a:endParaRPr lang="en-US" altLang="ko-KR" dirty="0"/>
          </a:p>
          <a:p>
            <a:r>
              <a:rPr lang="en-US" altLang="ko-KR" dirty="0"/>
              <a:t>--rand-source : </a:t>
            </a:r>
            <a:r>
              <a:rPr lang="ko-KR" altLang="en-US" dirty="0"/>
              <a:t>공격자의 </a:t>
            </a:r>
            <a:r>
              <a:rPr lang="en-US" altLang="ko-KR" dirty="0"/>
              <a:t>IP</a:t>
            </a:r>
            <a:r>
              <a:rPr lang="ko-KR" altLang="en-US" dirty="0"/>
              <a:t>주소를 랜덤하게 생성</a:t>
            </a:r>
            <a:endParaRPr lang="en-US" altLang="ko-KR" dirty="0"/>
          </a:p>
          <a:p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65000 : </a:t>
            </a:r>
            <a:r>
              <a:rPr lang="ko-KR" altLang="en-US" dirty="0"/>
              <a:t>전송하는 패킷의 길이를 </a:t>
            </a:r>
            <a:r>
              <a:rPr lang="en-US" altLang="ko-KR" dirty="0"/>
              <a:t>65000</a:t>
            </a:r>
            <a:r>
              <a:rPr lang="ko-KR" altLang="en-US" dirty="0"/>
              <a:t>바이트로 설정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36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476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8C307B-BB3D-4891-9507-124E61D6F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1103496"/>
            <a:ext cx="7230484" cy="342948"/>
          </a:xfrm>
          <a:prstGeom prst="rect">
            <a:avLst/>
          </a:prstGeom>
        </p:spPr>
      </p:pic>
      <p:pic>
        <p:nvPicPr>
          <p:cNvPr id="14" name="그림 1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CACDD4D-A56A-4403-8683-463F020A3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1771418"/>
            <a:ext cx="8306573" cy="454986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C95CE-12E1-4716-8D33-E1D0D6F5F759}"/>
              </a:ext>
            </a:extLst>
          </p:cNvPr>
          <p:cNvSpPr/>
          <p:nvPr/>
        </p:nvSpPr>
        <p:spPr>
          <a:xfrm>
            <a:off x="4837043" y="2876104"/>
            <a:ext cx="910065" cy="40024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76E661-DE19-444B-996A-BED76DF01AFC}"/>
              </a:ext>
            </a:extLst>
          </p:cNvPr>
          <p:cNvSpPr/>
          <p:nvPr/>
        </p:nvSpPr>
        <p:spPr>
          <a:xfrm>
            <a:off x="6029740" y="2876103"/>
            <a:ext cx="910065" cy="40024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806F00-5303-4BF0-88D3-A8563536D266}"/>
              </a:ext>
            </a:extLst>
          </p:cNvPr>
          <p:cNvSpPr/>
          <p:nvPr/>
        </p:nvSpPr>
        <p:spPr>
          <a:xfrm>
            <a:off x="10197547" y="2293647"/>
            <a:ext cx="910065" cy="4146910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4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시연 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460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 (KALI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95" y="1468929"/>
            <a:ext cx="2128056" cy="2488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14B5E-A9BB-46DB-B596-40C18B7C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62" y="1468929"/>
            <a:ext cx="2310167" cy="24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47C7-1025-49F9-A8D3-72CA932A9D9F}"/>
              </a:ext>
            </a:extLst>
          </p:cNvPr>
          <p:cNvSpPr txBox="1"/>
          <p:nvPr/>
        </p:nvSpPr>
        <p:spPr>
          <a:xfrm>
            <a:off x="4544984" y="413849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8B21-E76C-409B-837E-47B1AB0934E6}"/>
              </a:ext>
            </a:extLst>
          </p:cNvPr>
          <p:cNvSpPr txBox="1"/>
          <p:nvPr/>
        </p:nvSpPr>
        <p:spPr>
          <a:xfrm>
            <a:off x="8411662" y="413849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피해자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A4FB6-B8FB-45DD-BE23-7C4067C5BAB5}"/>
              </a:ext>
            </a:extLst>
          </p:cNvPr>
          <p:cNvSpPr txBox="1"/>
          <p:nvPr/>
        </p:nvSpPr>
        <p:spPr>
          <a:xfrm>
            <a:off x="4544984" y="4609213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192.168.35.120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4EAA0-9D8E-4363-A029-E8F5C7934C21}"/>
              </a:ext>
            </a:extLst>
          </p:cNvPr>
          <p:cNvSpPr txBox="1"/>
          <p:nvPr/>
        </p:nvSpPr>
        <p:spPr>
          <a:xfrm>
            <a:off x="8364621" y="4609213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D6C68DE-9A94-4244-9BC5-A8080C68CF2E}"/>
              </a:ext>
            </a:extLst>
          </p:cNvPr>
          <p:cNvGrpSpPr/>
          <p:nvPr/>
        </p:nvGrpSpPr>
        <p:grpSpPr>
          <a:xfrm>
            <a:off x="8411662" y="1397613"/>
            <a:ext cx="2404248" cy="2540642"/>
            <a:chOff x="7415554" y="345037"/>
            <a:chExt cx="2404248" cy="254064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FFD06F2-4621-482F-80AA-7BBDE03A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C0F095A-449B-4AE1-99C4-A1B5C4C4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90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460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 (KALI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31" y="1291279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655900" y="1239145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7B0757-5FB7-4BB5-B67C-7A8FB5861CBB}"/>
              </a:ext>
            </a:extLst>
          </p:cNvPr>
          <p:cNvGrpSpPr/>
          <p:nvPr/>
        </p:nvGrpSpPr>
        <p:grpSpPr>
          <a:xfrm>
            <a:off x="5792649" y="1903392"/>
            <a:ext cx="1733401" cy="953194"/>
            <a:chOff x="6096000" y="2923970"/>
            <a:chExt cx="1109652" cy="584775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C23CBBAD-E659-4C81-9414-D4F89CEC5C30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D802A5-2D9A-4C88-A94F-22920A7FF845}"/>
                </a:ext>
              </a:extLst>
            </p:cNvPr>
            <p:cNvSpPr txBox="1"/>
            <p:nvPr/>
          </p:nvSpPr>
          <p:spPr>
            <a:xfrm>
              <a:off x="6211740" y="3097090"/>
              <a:ext cx="99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 I N 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EAEDA5-7169-41AA-A26D-1DBC2D048BF3}"/>
              </a:ext>
            </a:extLst>
          </p:cNvPr>
          <p:cNvGrpSpPr/>
          <p:nvPr/>
        </p:nvGrpSpPr>
        <p:grpSpPr>
          <a:xfrm>
            <a:off x="7298684" y="1572727"/>
            <a:ext cx="1017553" cy="737362"/>
            <a:chOff x="6091898" y="2923970"/>
            <a:chExt cx="998015" cy="584775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0FE74394-057C-4CA2-8353-67D9890C0A93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7D93B1-A2AB-4CD3-BE35-E334F4EAC41B}"/>
                </a:ext>
              </a:extLst>
            </p:cNvPr>
            <p:cNvSpPr txBox="1"/>
            <p:nvPr/>
          </p:nvSpPr>
          <p:spPr>
            <a:xfrm>
              <a:off x="6091898" y="3069027"/>
              <a:ext cx="99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 I N 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9E210-20BF-4800-967C-5EC9108C9395}"/>
              </a:ext>
            </a:extLst>
          </p:cNvPr>
          <p:cNvGrpSpPr/>
          <p:nvPr/>
        </p:nvGrpSpPr>
        <p:grpSpPr>
          <a:xfrm>
            <a:off x="8469268" y="1201020"/>
            <a:ext cx="915474" cy="467890"/>
            <a:chOff x="6076158" y="2923970"/>
            <a:chExt cx="1013755" cy="584775"/>
          </a:xfrm>
        </p:grpSpPr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D1B90862-1E46-4F48-BF74-BA7B1BFB0EC5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A694CC-9544-401F-965F-77EF1FE696BF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9014F1E-391D-4145-A356-77B217F82820}"/>
              </a:ext>
            </a:extLst>
          </p:cNvPr>
          <p:cNvSpPr txBox="1"/>
          <p:nvPr/>
        </p:nvSpPr>
        <p:spPr>
          <a:xfrm>
            <a:off x="3340909" y="3896858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192.168.35.120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3F6CA4-DE25-4966-87E4-5DBA58E1C34C}"/>
              </a:ext>
            </a:extLst>
          </p:cNvPr>
          <p:cNvSpPr txBox="1"/>
          <p:nvPr/>
        </p:nvSpPr>
        <p:spPr>
          <a:xfrm>
            <a:off x="9654646" y="3896858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325FCD-74A9-40CC-B35F-0C67B5A5A3CF}"/>
              </a:ext>
            </a:extLst>
          </p:cNvPr>
          <p:cNvGrpSpPr/>
          <p:nvPr/>
        </p:nvGrpSpPr>
        <p:grpSpPr>
          <a:xfrm>
            <a:off x="7308087" y="2470140"/>
            <a:ext cx="1017553" cy="737362"/>
            <a:chOff x="6091898" y="2923970"/>
            <a:chExt cx="998015" cy="584775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2D05AF08-3EFE-43F3-A450-79E207FE4F63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221D44-521F-46FA-AEE0-A436C03CD545}"/>
                </a:ext>
              </a:extLst>
            </p:cNvPr>
            <p:cNvSpPr txBox="1"/>
            <p:nvPr/>
          </p:nvSpPr>
          <p:spPr>
            <a:xfrm>
              <a:off x="6091898" y="3069027"/>
              <a:ext cx="99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 I N 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861BF6-08B1-4568-9FC4-802A97BD8B27}"/>
              </a:ext>
            </a:extLst>
          </p:cNvPr>
          <p:cNvGrpSpPr/>
          <p:nvPr/>
        </p:nvGrpSpPr>
        <p:grpSpPr>
          <a:xfrm>
            <a:off x="8451349" y="1815379"/>
            <a:ext cx="915474" cy="467890"/>
            <a:chOff x="6076158" y="2923970"/>
            <a:chExt cx="1013755" cy="584775"/>
          </a:xfrm>
        </p:grpSpPr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34848C5-9521-4852-8175-71699D38E571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B10F90-E7E7-4BAC-AA72-07ADC9C694EC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3705E4-58E4-49F5-9626-D0E3DE508C09}"/>
              </a:ext>
            </a:extLst>
          </p:cNvPr>
          <p:cNvGrpSpPr/>
          <p:nvPr/>
        </p:nvGrpSpPr>
        <p:grpSpPr>
          <a:xfrm>
            <a:off x="8451349" y="2449866"/>
            <a:ext cx="915474" cy="467890"/>
            <a:chOff x="6076158" y="2923970"/>
            <a:chExt cx="1013755" cy="584775"/>
          </a:xfrm>
        </p:grpSpPr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4FE3D159-DAA6-4560-A0C1-B506AC4D47B3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C5D6303-8309-485A-8808-F03D828B2000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2E01BA1-BDD9-4D43-9749-70A0968BFA4E}"/>
              </a:ext>
            </a:extLst>
          </p:cNvPr>
          <p:cNvGrpSpPr/>
          <p:nvPr/>
        </p:nvGrpSpPr>
        <p:grpSpPr>
          <a:xfrm>
            <a:off x="8451349" y="3084353"/>
            <a:ext cx="915474" cy="467890"/>
            <a:chOff x="6076158" y="2923970"/>
            <a:chExt cx="1013755" cy="584775"/>
          </a:xfrm>
        </p:grpSpPr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2C3980ED-BCFA-42D3-8A6D-4B2F87EC48E8}"/>
                </a:ext>
              </a:extLst>
            </p:cNvPr>
            <p:cNvSpPr/>
            <p:nvPr/>
          </p:nvSpPr>
          <p:spPr>
            <a:xfrm>
              <a:off x="6096000" y="2923970"/>
              <a:ext cx="993913" cy="5847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0D05DC-F7B0-4F18-91FB-F4664A8DA750}"/>
                </a:ext>
              </a:extLst>
            </p:cNvPr>
            <p:cNvSpPr txBox="1"/>
            <p:nvPr/>
          </p:nvSpPr>
          <p:spPr>
            <a:xfrm>
              <a:off x="6076158" y="3032148"/>
              <a:ext cx="993912" cy="423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P I N G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A128746-FD13-41E5-83A9-9513D90CD192}"/>
              </a:ext>
            </a:extLst>
          </p:cNvPr>
          <p:cNvSpPr txBox="1"/>
          <p:nvPr/>
        </p:nvSpPr>
        <p:spPr>
          <a:xfrm>
            <a:off x="3971646" y="4542001"/>
            <a:ext cx="740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 코드 </a:t>
            </a:r>
            <a:r>
              <a:rPr lang="en-US" altLang="ko-KR" b="1" dirty="0"/>
              <a:t>: hping3</a:t>
            </a:r>
            <a:r>
              <a:rPr lang="ko-KR" altLang="en-US" b="1" dirty="0"/>
              <a:t> </a:t>
            </a:r>
            <a:r>
              <a:rPr lang="en-US" altLang="ko-KR" b="1" dirty="0"/>
              <a:t>–-</a:t>
            </a:r>
            <a:r>
              <a:rPr lang="en-US" altLang="ko-KR" b="1" dirty="0" err="1"/>
              <a:t>icmp</a:t>
            </a:r>
            <a:r>
              <a:rPr lang="ko-KR" altLang="en-US" b="1" dirty="0"/>
              <a:t> </a:t>
            </a:r>
            <a:r>
              <a:rPr lang="en-US" altLang="ko-KR" b="1" dirty="0"/>
              <a:t>–-rand-source</a:t>
            </a:r>
            <a:r>
              <a:rPr lang="ko-KR" altLang="en-US" b="1" dirty="0"/>
              <a:t> </a:t>
            </a:r>
            <a:r>
              <a:rPr lang="en-US" altLang="ko-KR" b="1" dirty="0"/>
              <a:t>192.168.35.100</a:t>
            </a:r>
            <a:r>
              <a:rPr lang="ko-KR" altLang="en-US" b="1" dirty="0"/>
              <a:t> </a:t>
            </a:r>
            <a:r>
              <a:rPr lang="en-US" altLang="ko-KR" b="1" dirty="0"/>
              <a:t>–d</a:t>
            </a:r>
            <a:r>
              <a:rPr lang="ko-KR" altLang="en-US" b="1" dirty="0"/>
              <a:t> </a:t>
            </a:r>
            <a:r>
              <a:rPr lang="en-US" altLang="ko-KR" b="1" dirty="0"/>
              <a:t>65000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C8AD0-E876-47C3-BF79-BD3CABCEF9A8}"/>
              </a:ext>
            </a:extLst>
          </p:cNvPr>
          <p:cNvSpPr txBox="1"/>
          <p:nvPr/>
        </p:nvSpPr>
        <p:spPr>
          <a:xfrm>
            <a:off x="3971646" y="5009322"/>
            <a:ext cx="67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</a:t>
            </a:r>
            <a:r>
              <a:rPr lang="en-US" altLang="ko-KR" dirty="0" err="1"/>
              <a:t>icmp</a:t>
            </a:r>
            <a:r>
              <a:rPr lang="en-US" altLang="ko-KR" dirty="0"/>
              <a:t> : </a:t>
            </a:r>
            <a:r>
              <a:rPr lang="ko-KR" altLang="en-US" dirty="0"/>
              <a:t>패킷의 종류를 </a:t>
            </a:r>
            <a:r>
              <a:rPr lang="en-US" altLang="ko-KR" dirty="0"/>
              <a:t>ICMP</a:t>
            </a:r>
            <a:r>
              <a:rPr lang="ko-KR" altLang="en-US" dirty="0"/>
              <a:t>로 선택</a:t>
            </a:r>
            <a:endParaRPr lang="en-US" altLang="ko-KR" dirty="0"/>
          </a:p>
          <a:p>
            <a:r>
              <a:rPr lang="en-US" altLang="ko-KR" dirty="0"/>
              <a:t>--rand-source : </a:t>
            </a:r>
            <a:r>
              <a:rPr lang="ko-KR" altLang="en-US" dirty="0"/>
              <a:t>공격자의 </a:t>
            </a:r>
            <a:r>
              <a:rPr lang="en-US" altLang="ko-KR" dirty="0"/>
              <a:t>IP</a:t>
            </a:r>
            <a:r>
              <a:rPr lang="ko-KR" altLang="en-US" dirty="0"/>
              <a:t>주소를 랜덤하게 생성</a:t>
            </a:r>
            <a:endParaRPr lang="en-US" altLang="ko-KR" dirty="0"/>
          </a:p>
          <a:p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65000 : </a:t>
            </a:r>
            <a:r>
              <a:rPr lang="ko-KR" altLang="en-US" dirty="0"/>
              <a:t>전송하는 패킷의 길이를 </a:t>
            </a:r>
            <a:r>
              <a:rPr lang="en-US" altLang="ko-KR" dirty="0"/>
              <a:t>65000</a:t>
            </a:r>
            <a:r>
              <a:rPr lang="ko-KR" altLang="en-US" dirty="0"/>
              <a:t>바이트로 설정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40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8EB9B5-288B-4BD4-ADC1-E55AF06F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16" y="1558361"/>
            <a:ext cx="7230484" cy="519362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4603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 (KALI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806F00-5303-4BF0-88D3-A8563536D266}"/>
              </a:ext>
            </a:extLst>
          </p:cNvPr>
          <p:cNvSpPr/>
          <p:nvPr/>
        </p:nvSpPr>
        <p:spPr>
          <a:xfrm>
            <a:off x="4775200" y="2806700"/>
            <a:ext cx="5207000" cy="622300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8E6C6B-AB91-4B17-990A-3D666BF9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87" y="746136"/>
            <a:ext cx="77438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96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95" y="1548441"/>
            <a:ext cx="2128056" cy="2488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14B5E-A9BB-46DB-B596-40C18B7C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62" y="1548441"/>
            <a:ext cx="2310167" cy="24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47C7-1025-49F9-A8D3-72CA932A9D9F}"/>
              </a:ext>
            </a:extLst>
          </p:cNvPr>
          <p:cNvSpPr txBox="1"/>
          <p:nvPr/>
        </p:nvSpPr>
        <p:spPr>
          <a:xfrm>
            <a:off x="4544984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8B21-E76C-409B-837E-47B1AB0934E6}"/>
              </a:ext>
            </a:extLst>
          </p:cNvPr>
          <p:cNvSpPr txBox="1"/>
          <p:nvPr/>
        </p:nvSpPr>
        <p:spPr>
          <a:xfrm>
            <a:off x="8411662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피해자 </a:t>
            </a:r>
            <a:r>
              <a:rPr lang="en-US" altLang="ko-KR" dirty="0"/>
              <a:t>: Windows 10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A4FB6-B8FB-45DD-BE23-7C4067C5BAB5}"/>
              </a:ext>
            </a:extLst>
          </p:cNvPr>
          <p:cNvSpPr txBox="1"/>
          <p:nvPr/>
        </p:nvSpPr>
        <p:spPr>
          <a:xfrm>
            <a:off x="4544984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4EAA0-9D8E-4363-A029-E8F5C7934C21}"/>
              </a:ext>
            </a:extLst>
          </p:cNvPr>
          <p:cNvSpPr txBox="1"/>
          <p:nvPr/>
        </p:nvSpPr>
        <p:spPr>
          <a:xfrm>
            <a:off x="8364621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6FAE2A-8910-43F1-B81D-01ACEA71C513}"/>
              </a:ext>
            </a:extLst>
          </p:cNvPr>
          <p:cNvGrpSpPr/>
          <p:nvPr/>
        </p:nvGrpSpPr>
        <p:grpSpPr>
          <a:xfrm>
            <a:off x="8358780" y="1548441"/>
            <a:ext cx="2404248" cy="2540642"/>
            <a:chOff x="7415554" y="345037"/>
            <a:chExt cx="2404248" cy="254064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5CA0227-4A19-4BB1-BA15-75C2E48F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79EDC54-C000-4A58-92AA-45D4D563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C415DD-36B6-4C0C-BE6D-F46DDC815D1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57814-8F23-4FFB-894D-BFA765A3D7AD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AC4BE3-C700-46FA-9308-E95FA558503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FAC6A-6E91-4F7F-B68E-784BF7B46C74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시연 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80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96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72" y="3663419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364351" y="3611285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40C8832D-07F8-4D18-BF54-55A47A090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73" y="954225"/>
            <a:ext cx="2404248" cy="254064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AAEA25E-D7F6-4C09-8ECF-3FA12AB69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954225"/>
            <a:ext cx="2404248" cy="254064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487AA7-B3BD-4C8A-B2F2-17A6FA0AFB54}"/>
              </a:ext>
            </a:extLst>
          </p:cNvPr>
          <p:cNvCxnSpPr/>
          <p:nvPr/>
        </p:nvCxnSpPr>
        <p:spPr>
          <a:xfrm>
            <a:off x="6811617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58964C4-3901-49BC-BD80-F29C9DA75151}"/>
              </a:ext>
            </a:extLst>
          </p:cNvPr>
          <p:cNvCxnSpPr/>
          <p:nvPr/>
        </p:nvCxnSpPr>
        <p:spPr>
          <a:xfrm>
            <a:off x="7547113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94B67F7-6E85-4B4C-93B4-9C3660D7A920}"/>
              </a:ext>
            </a:extLst>
          </p:cNvPr>
          <p:cNvCxnSpPr/>
          <p:nvPr/>
        </p:nvCxnSpPr>
        <p:spPr>
          <a:xfrm>
            <a:off x="8262730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A23DAC0-31B5-454C-8A4A-109E6128F6BD}"/>
              </a:ext>
            </a:extLst>
          </p:cNvPr>
          <p:cNvCxnSpPr/>
          <p:nvPr/>
        </p:nvCxnSpPr>
        <p:spPr>
          <a:xfrm>
            <a:off x="8971722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D3B1F0-4403-45CC-9AB2-A2FC15D4C4B9}"/>
              </a:ext>
            </a:extLst>
          </p:cNvPr>
          <p:cNvCxnSpPr/>
          <p:nvPr/>
        </p:nvCxnSpPr>
        <p:spPr>
          <a:xfrm>
            <a:off x="6096000" y="953419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0E8267-5DC2-4777-AF47-5ABA6318A79D}"/>
              </a:ext>
            </a:extLst>
          </p:cNvPr>
          <p:cNvSpPr/>
          <p:nvPr/>
        </p:nvSpPr>
        <p:spPr>
          <a:xfrm>
            <a:off x="6096000" y="113968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6A683D-503B-4320-82C5-7F438DBFD09C}"/>
              </a:ext>
            </a:extLst>
          </p:cNvPr>
          <p:cNvSpPr/>
          <p:nvPr/>
        </p:nvSpPr>
        <p:spPr>
          <a:xfrm>
            <a:off x="6804990" y="1590259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373295-369F-4E52-BED8-4B6C52B13DF0}"/>
              </a:ext>
            </a:extLst>
          </p:cNvPr>
          <p:cNvSpPr/>
          <p:nvPr/>
        </p:nvSpPr>
        <p:spPr>
          <a:xfrm>
            <a:off x="7547115" y="202677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5BF5AF-6DA0-4CDA-9C6E-FB636382BAB2}"/>
              </a:ext>
            </a:extLst>
          </p:cNvPr>
          <p:cNvSpPr/>
          <p:nvPr/>
        </p:nvSpPr>
        <p:spPr>
          <a:xfrm>
            <a:off x="8254482" y="2457068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0977-1A01-4E43-967D-DABC769C80DA}"/>
              </a:ext>
            </a:extLst>
          </p:cNvPr>
          <p:cNvSpPr txBox="1"/>
          <p:nvPr/>
        </p:nvSpPr>
        <p:spPr>
          <a:xfrm>
            <a:off x="6917633" y="3339478"/>
            <a:ext cx="15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시퀀스 넘버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9720A-A5C9-443B-95EB-60AC400D3040}"/>
              </a:ext>
            </a:extLst>
          </p:cNvPr>
          <p:cNvSpPr txBox="1"/>
          <p:nvPr/>
        </p:nvSpPr>
        <p:spPr>
          <a:xfrm>
            <a:off x="5932163" y="3127513"/>
            <a:ext cx="3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763A19-43B9-4F9F-962D-7FF352D32851}"/>
              </a:ext>
            </a:extLst>
          </p:cNvPr>
          <p:cNvSpPr txBox="1"/>
          <p:nvPr/>
        </p:nvSpPr>
        <p:spPr>
          <a:xfrm>
            <a:off x="6536315" y="3125535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431262-FBB4-43A1-9C06-8CEF8655D7C3}"/>
              </a:ext>
            </a:extLst>
          </p:cNvPr>
          <p:cNvSpPr txBox="1"/>
          <p:nvPr/>
        </p:nvSpPr>
        <p:spPr>
          <a:xfrm>
            <a:off x="7272128" y="312689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8093B3-554C-4894-947E-18A114A61111}"/>
              </a:ext>
            </a:extLst>
          </p:cNvPr>
          <p:cNvSpPr txBox="1"/>
          <p:nvPr/>
        </p:nvSpPr>
        <p:spPr>
          <a:xfrm>
            <a:off x="7955093" y="311960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E1E176-9DCD-441D-A911-B23C43BFAED6}"/>
              </a:ext>
            </a:extLst>
          </p:cNvPr>
          <p:cNvSpPr txBox="1"/>
          <p:nvPr/>
        </p:nvSpPr>
        <p:spPr>
          <a:xfrm>
            <a:off x="8586068" y="312689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401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DF9AA0C-CCED-4F3E-8229-19B5B845D108}"/>
              </a:ext>
            </a:extLst>
          </p:cNvPr>
          <p:cNvCxnSpPr/>
          <p:nvPr/>
        </p:nvCxnSpPr>
        <p:spPr>
          <a:xfrm>
            <a:off x="6804992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C17C6E1-0EC0-474C-AE5F-5B2235B16F99}"/>
              </a:ext>
            </a:extLst>
          </p:cNvPr>
          <p:cNvCxnSpPr/>
          <p:nvPr/>
        </p:nvCxnSpPr>
        <p:spPr>
          <a:xfrm>
            <a:off x="7540488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AD75A3-05B7-4F01-9821-91A9AA86276E}"/>
              </a:ext>
            </a:extLst>
          </p:cNvPr>
          <p:cNvCxnSpPr/>
          <p:nvPr/>
        </p:nvCxnSpPr>
        <p:spPr>
          <a:xfrm>
            <a:off x="8256105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3E3DAD5-6A8A-4226-BACB-3F23FC0A4E8C}"/>
              </a:ext>
            </a:extLst>
          </p:cNvPr>
          <p:cNvCxnSpPr/>
          <p:nvPr/>
        </p:nvCxnSpPr>
        <p:spPr>
          <a:xfrm>
            <a:off x="8965097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F9D6F8B-607D-4F46-98C8-C2C51FF4B1AA}"/>
              </a:ext>
            </a:extLst>
          </p:cNvPr>
          <p:cNvCxnSpPr/>
          <p:nvPr/>
        </p:nvCxnSpPr>
        <p:spPr>
          <a:xfrm>
            <a:off x="6089375" y="3689999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46CDB9C-D727-49AD-9A30-E52E3F5A0403}"/>
              </a:ext>
            </a:extLst>
          </p:cNvPr>
          <p:cNvSpPr/>
          <p:nvPr/>
        </p:nvSpPr>
        <p:spPr>
          <a:xfrm>
            <a:off x="6213673" y="3876266"/>
            <a:ext cx="706895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8E91B5-A008-487E-99B1-BBBDC7CCFB2E}"/>
              </a:ext>
            </a:extLst>
          </p:cNvPr>
          <p:cNvSpPr/>
          <p:nvPr/>
        </p:nvSpPr>
        <p:spPr>
          <a:xfrm>
            <a:off x="6634338" y="4324861"/>
            <a:ext cx="675858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8F9C34-61BD-4F34-B37D-956564F21392}"/>
              </a:ext>
            </a:extLst>
          </p:cNvPr>
          <p:cNvSpPr/>
          <p:nvPr/>
        </p:nvSpPr>
        <p:spPr>
          <a:xfrm>
            <a:off x="7845289" y="476335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B00B44-4CD5-457A-88C3-92F41D44B8AF}"/>
              </a:ext>
            </a:extLst>
          </p:cNvPr>
          <p:cNvSpPr/>
          <p:nvPr/>
        </p:nvSpPr>
        <p:spPr>
          <a:xfrm>
            <a:off x="8115337" y="5193648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98C6D1-7DF2-4B28-A5B0-9015209BFAE1}"/>
              </a:ext>
            </a:extLst>
          </p:cNvPr>
          <p:cNvSpPr txBox="1"/>
          <p:nvPr/>
        </p:nvSpPr>
        <p:spPr>
          <a:xfrm>
            <a:off x="6911008" y="6076058"/>
            <a:ext cx="15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시퀀스 넘버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F514A-3A15-4BF0-AA8A-AA18629F91F0}"/>
              </a:ext>
            </a:extLst>
          </p:cNvPr>
          <p:cNvSpPr txBox="1"/>
          <p:nvPr/>
        </p:nvSpPr>
        <p:spPr>
          <a:xfrm>
            <a:off x="5925538" y="5864093"/>
            <a:ext cx="3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CF04F-16D7-4D9E-A199-8ED1858CEF78}"/>
              </a:ext>
            </a:extLst>
          </p:cNvPr>
          <p:cNvSpPr txBox="1"/>
          <p:nvPr/>
        </p:nvSpPr>
        <p:spPr>
          <a:xfrm>
            <a:off x="6529690" y="5862115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08E6E-13D6-49A9-9664-B6A2FF40BA78}"/>
              </a:ext>
            </a:extLst>
          </p:cNvPr>
          <p:cNvSpPr txBox="1"/>
          <p:nvPr/>
        </p:nvSpPr>
        <p:spPr>
          <a:xfrm>
            <a:off x="7265503" y="586347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0DA03F-E548-440A-987F-75B38338A1CE}"/>
              </a:ext>
            </a:extLst>
          </p:cNvPr>
          <p:cNvSpPr txBox="1"/>
          <p:nvPr/>
        </p:nvSpPr>
        <p:spPr>
          <a:xfrm>
            <a:off x="7948468" y="585618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301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EE7942-5D28-464C-8066-459E64C198DA}"/>
              </a:ext>
            </a:extLst>
          </p:cNvPr>
          <p:cNvSpPr txBox="1"/>
          <p:nvPr/>
        </p:nvSpPr>
        <p:spPr>
          <a:xfrm>
            <a:off x="8579443" y="586347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401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FC17AA-4B51-46BB-A729-1BB62492FBED}"/>
              </a:ext>
            </a:extLst>
          </p:cNvPr>
          <p:cNvSpPr txBox="1"/>
          <p:nvPr/>
        </p:nvSpPr>
        <p:spPr>
          <a:xfrm>
            <a:off x="3483823" y="63509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48FCB2-EEB2-498D-931E-14623AAF127F}"/>
              </a:ext>
            </a:extLst>
          </p:cNvPr>
          <p:cNvSpPr txBox="1"/>
          <p:nvPr/>
        </p:nvSpPr>
        <p:spPr>
          <a:xfrm>
            <a:off x="9403244" y="63509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EC411B-5A9F-46E5-BC56-0E5CA644313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6FA2E8-52BD-4DEF-9197-2643EDE12C2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CA02C9-0E63-426B-A9D1-78D8575B202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DA1023-7F9C-4990-8A56-7233B5ACB22C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6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96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72" y="1291277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364351" y="1239143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DF9AA0C-CCED-4F3E-8229-19B5B845D108}"/>
              </a:ext>
            </a:extLst>
          </p:cNvPr>
          <p:cNvCxnSpPr/>
          <p:nvPr/>
        </p:nvCxnSpPr>
        <p:spPr>
          <a:xfrm>
            <a:off x="6804992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C17C6E1-0EC0-474C-AE5F-5B2235B16F99}"/>
              </a:ext>
            </a:extLst>
          </p:cNvPr>
          <p:cNvCxnSpPr/>
          <p:nvPr/>
        </p:nvCxnSpPr>
        <p:spPr>
          <a:xfrm>
            <a:off x="7540488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AD75A3-05B7-4F01-9821-91A9AA86276E}"/>
              </a:ext>
            </a:extLst>
          </p:cNvPr>
          <p:cNvCxnSpPr/>
          <p:nvPr/>
        </p:nvCxnSpPr>
        <p:spPr>
          <a:xfrm>
            <a:off x="8256105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3E3DAD5-6A8A-4226-BACB-3F23FC0A4E8C}"/>
              </a:ext>
            </a:extLst>
          </p:cNvPr>
          <p:cNvCxnSpPr/>
          <p:nvPr/>
        </p:nvCxnSpPr>
        <p:spPr>
          <a:xfrm>
            <a:off x="8965097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F9D6F8B-607D-4F46-98C8-C2C51FF4B1AA}"/>
              </a:ext>
            </a:extLst>
          </p:cNvPr>
          <p:cNvCxnSpPr/>
          <p:nvPr/>
        </p:nvCxnSpPr>
        <p:spPr>
          <a:xfrm>
            <a:off x="6089375" y="1317857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46CDB9C-D727-49AD-9A30-E52E3F5A0403}"/>
              </a:ext>
            </a:extLst>
          </p:cNvPr>
          <p:cNvSpPr/>
          <p:nvPr/>
        </p:nvSpPr>
        <p:spPr>
          <a:xfrm>
            <a:off x="6213673" y="1504124"/>
            <a:ext cx="706895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8E91B5-A008-487E-99B1-BBBDC7CCFB2E}"/>
              </a:ext>
            </a:extLst>
          </p:cNvPr>
          <p:cNvSpPr/>
          <p:nvPr/>
        </p:nvSpPr>
        <p:spPr>
          <a:xfrm>
            <a:off x="6634338" y="1952719"/>
            <a:ext cx="675858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8F9C34-61BD-4F34-B37D-956564F21392}"/>
              </a:ext>
            </a:extLst>
          </p:cNvPr>
          <p:cNvSpPr/>
          <p:nvPr/>
        </p:nvSpPr>
        <p:spPr>
          <a:xfrm>
            <a:off x="7845289" y="2391214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B00B44-4CD5-457A-88C3-92F41D44B8AF}"/>
              </a:ext>
            </a:extLst>
          </p:cNvPr>
          <p:cNvSpPr/>
          <p:nvPr/>
        </p:nvSpPr>
        <p:spPr>
          <a:xfrm>
            <a:off x="8115337" y="282150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98C6D1-7DF2-4B28-A5B0-9015209BFAE1}"/>
              </a:ext>
            </a:extLst>
          </p:cNvPr>
          <p:cNvSpPr txBox="1"/>
          <p:nvPr/>
        </p:nvSpPr>
        <p:spPr>
          <a:xfrm>
            <a:off x="6911008" y="3703916"/>
            <a:ext cx="15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시퀀스 넘버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F514A-3A15-4BF0-AA8A-AA18629F91F0}"/>
              </a:ext>
            </a:extLst>
          </p:cNvPr>
          <p:cNvSpPr txBox="1"/>
          <p:nvPr/>
        </p:nvSpPr>
        <p:spPr>
          <a:xfrm>
            <a:off x="5925538" y="3491951"/>
            <a:ext cx="3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CF04F-16D7-4D9E-A199-8ED1858CEF78}"/>
              </a:ext>
            </a:extLst>
          </p:cNvPr>
          <p:cNvSpPr txBox="1"/>
          <p:nvPr/>
        </p:nvSpPr>
        <p:spPr>
          <a:xfrm>
            <a:off x="6529690" y="3489973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08E6E-13D6-49A9-9664-B6A2FF40BA78}"/>
              </a:ext>
            </a:extLst>
          </p:cNvPr>
          <p:cNvSpPr txBox="1"/>
          <p:nvPr/>
        </p:nvSpPr>
        <p:spPr>
          <a:xfrm>
            <a:off x="7265503" y="349133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0DA03F-E548-440A-987F-75B38338A1CE}"/>
              </a:ext>
            </a:extLst>
          </p:cNvPr>
          <p:cNvSpPr txBox="1"/>
          <p:nvPr/>
        </p:nvSpPr>
        <p:spPr>
          <a:xfrm>
            <a:off x="7948468" y="3484044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301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EE7942-5D28-464C-8066-459E64C198DA}"/>
              </a:ext>
            </a:extLst>
          </p:cNvPr>
          <p:cNvSpPr txBox="1"/>
          <p:nvPr/>
        </p:nvSpPr>
        <p:spPr>
          <a:xfrm>
            <a:off x="8579443" y="349133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401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FC17AA-4B51-46BB-A729-1BB62492FBED}"/>
              </a:ext>
            </a:extLst>
          </p:cNvPr>
          <p:cNvSpPr txBox="1"/>
          <p:nvPr/>
        </p:nvSpPr>
        <p:spPr>
          <a:xfrm>
            <a:off x="3483823" y="397876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48FCB2-EEB2-498D-931E-14623AAF127F}"/>
              </a:ext>
            </a:extLst>
          </p:cNvPr>
          <p:cNvSpPr txBox="1"/>
          <p:nvPr/>
        </p:nvSpPr>
        <p:spPr>
          <a:xfrm>
            <a:off x="9403244" y="397876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F6DF46-4F67-4481-904E-B5E5798286F9}"/>
              </a:ext>
            </a:extLst>
          </p:cNvPr>
          <p:cNvSpPr txBox="1"/>
          <p:nvPr/>
        </p:nvSpPr>
        <p:spPr>
          <a:xfrm>
            <a:off x="3971646" y="4542001"/>
            <a:ext cx="717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 코드 </a:t>
            </a:r>
            <a:r>
              <a:rPr lang="en-US" altLang="ko-KR" b="1" dirty="0"/>
              <a:t>: hping3</a:t>
            </a:r>
            <a:r>
              <a:rPr lang="ko-KR" altLang="en-US" b="1" dirty="0"/>
              <a:t> </a:t>
            </a:r>
            <a:r>
              <a:rPr lang="en-US" altLang="ko-KR" b="1" dirty="0"/>
              <a:t>–a</a:t>
            </a:r>
            <a:r>
              <a:rPr lang="ko-KR" altLang="en-US" b="1" dirty="0"/>
              <a:t> </a:t>
            </a:r>
            <a:r>
              <a:rPr lang="en-US" altLang="ko-KR" b="1" dirty="0"/>
              <a:t>200.200.200.200 192.168.0.47 –id 3200 </a:t>
            </a:r>
          </a:p>
          <a:p>
            <a:r>
              <a:rPr lang="en-US" altLang="ko-KR" b="1" dirty="0"/>
              <a:t>               –</a:t>
            </a:r>
            <a:r>
              <a:rPr lang="en-US" altLang="ko-KR" b="1" dirty="0" err="1"/>
              <a:t>seqnum</a:t>
            </a:r>
            <a:r>
              <a:rPr lang="en-US" altLang="ko-KR" b="1" dirty="0"/>
              <a:t> –p 21 –d 320 --flood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39BAEB-21FA-4401-B15F-B599E8E7B5B0}"/>
              </a:ext>
            </a:extLst>
          </p:cNvPr>
          <p:cNvSpPr txBox="1"/>
          <p:nvPr/>
        </p:nvSpPr>
        <p:spPr>
          <a:xfrm>
            <a:off x="3971646" y="5232077"/>
            <a:ext cx="674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-a : </a:t>
            </a:r>
            <a:r>
              <a:rPr lang="ko-KR" altLang="en-US" dirty="0"/>
              <a:t>출발지 </a:t>
            </a:r>
            <a:r>
              <a:rPr lang="en-US" altLang="ko-KR" dirty="0"/>
              <a:t>IP</a:t>
            </a:r>
            <a:r>
              <a:rPr lang="ko-KR" altLang="en-US" dirty="0"/>
              <a:t>를 변경</a:t>
            </a:r>
            <a:endParaRPr lang="en-US" altLang="ko-KR" dirty="0"/>
          </a:p>
          <a:p>
            <a:r>
              <a:rPr lang="en-US" altLang="ko-KR" dirty="0"/>
              <a:t>--id : TCP</a:t>
            </a:r>
            <a:r>
              <a:rPr lang="ko-KR" altLang="en-US" dirty="0"/>
              <a:t> 패킷의 </a:t>
            </a:r>
            <a:r>
              <a:rPr lang="en-US" altLang="ko-KR" dirty="0"/>
              <a:t>IP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seqnum</a:t>
            </a:r>
            <a:r>
              <a:rPr lang="en-US" altLang="ko-KR" dirty="0"/>
              <a:t> : TCP</a:t>
            </a:r>
            <a:r>
              <a:rPr lang="ko-KR" altLang="en-US" dirty="0"/>
              <a:t> 패킷의 시퀀스 넘버를 임의로 설정</a:t>
            </a:r>
            <a:endParaRPr lang="en-US" altLang="ko-KR" dirty="0"/>
          </a:p>
          <a:p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320 : </a:t>
            </a:r>
            <a:r>
              <a:rPr lang="ko-KR" altLang="en-US" dirty="0"/>
              <a:t>전송하는 패킷의 길이를 </a:t>
            </a:r>
            <a:r>
              <a:rPr lang="en-US" altLang="ko-KR" dirty="0"/>
              <a:t>320</a:t>
            </a:r>
            <a:r>
              <a:rPr lang="ko-KR" altLang="en-US" dirty="0"/>
              <a:t>바이트로 설정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23C95-9AE5-4E73-9469-23F3C151F45B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8C355E-E2B8-4BB6-854A-5CC88CDC64CF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5FB16C-C30F-4B76-B740-92B95811391A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FB8458-00A3-46AB-A23F-70337743FB47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30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BB66298A-009E-483F-8AA5-4CDC5817BA21}"/>
              </a:ext>
            </a:extLst>
          </p:cNvPr>
          <p:cNvSpPr/>
          <p:nvPr/>
        </p:nvSpPr>
        <p:spPr>
          <a:xfrm>
            <a:off x="2969169" y="-569737"/>
            <a:ext cx="6338621" cy="8025499"/>
          </a:xfrm>
          <a:prstGeom prst="parallelogram">
            <a:avLst>
              <a:gd name="adj" fmla="val 23772"/>
            </a:avLst>
          </a:prstGeom>
          <a:solidFill>
            <a:schemeClr val="tx1">
              <a:alpha val="53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/>
          <p:cNvSpPr/>
          <p:nvPr/>
        </p:nvSpPr>
        <p:spPr>
          <a:xfrm>
            <a:off x="-1684726" y="-569737"/>
            <a:ext cx="6338621" cy="8025499"/>
          </a:xfrm>
          <a:prstGeom prst="parallelogram">
            <a:avLst>
              <a:gd name="adj" fmla="val 23772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평행 사변형 83"/>
          <p:cNvSpPr/>
          <p:nvPr/>
        </p:nvSpPr>
        <p:spPr>
          <a:xfrm>
            <a:off x="7785717" y="-569737"/>
            <a:ext cx="6338621" cy="8025499"/>
          </a:xfrm>
          <a:prstGeom prst="parallelogram">
            <a:avLst>
              <a:gd name="adj" fmla="val 23772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740405" y="5117069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ko-KR" altLang="en-US" sz="2800" spc="-150" dirty="0">
              <a:solidFill>
                <a:srgbClr val="E0D6D4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247482" y="5117069"/>
            <a:ext cx="1180195" cy="537965"/>
            <a:chOff x="563658" y="1091472"/>
            <a:chExt cx="1180195" cy="537965"/>
          </a:xfrm>
        </p:grpSpPr>
        <p:sp>
          <p:nvSpPr>
            <p:cNvPr id="35" name="직사각형 34"/>
            <p:cNvSpPr/>
            <p:nvPr/>
          </p:nvSpPr>
          <p:spPr>
            <a:xfrm>
              <a:off x="563658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59122" y="1106217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4884906" y="3790822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18875" y="3526837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825E4C-BD24-4F41-AFC6-CDDF112EE0BC}"/>
              </a:ext>
            </a:extLst>
          </p:cNvPr>
          <p:cNvSpPr/>
          <p:nvPr/>
        </p:nvSpPr>
        <p:spPr>
          <a:xfrm>
            <a:off x="4979951" y="4957043"/>
            <a:ext cx="2106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colon</a:t>
            </a:r>
            <a:endParaRPr lang="ko-KR" altLang="en-US" sz="6000" dirty="0">
              <a:solidFill>
                <a:schemeClr val="bg1"/>
              </a:solidFill>
              <a:ea typeface="아리따-돋움(OTF)-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F5B17B-CBBE-43FE-A7EC-6D6A36850D1C}"/>
              </a:ext>
            </a:extLst>
          </p:cNvPr>
          <p:cNvSpPr txBox="1"/>
          <p:nvPr/>
        </p:nvSpPr>
        <p:spPr>
          <a:xfrm>
            <a:off x="5123480" y="4116151"/>
            <a:ext cx="18806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Semi</a:t>
            </a:r>
            <a:endParaRPr lang="ko-KR" altLang="en-US" sz="60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04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7AE59C-0B01-46BA-8302-441E8D04473E}"/>
              </a:ext>
            </a:extLst>
          </p:cNvPr>
          <p:cNvSpPr/>
          <p:nvPr/>
        </p:nvSpPr>
        <p:spPr>
          <a:xfrm>
            <a:off x="4054424" y="2693894"/>
            <a:ext cx="4201679" cy="1176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152124984" descr="EMB000037486c05">
            <a:extLst>
              <a:ext uri="{FF2B5EF4-FFF2-40B4-BE49-F238E27FC236}">
                <a16:creationId xmlns:a16="http://schemas.microsoft.com/office/drawing/2014/main" id="{974A49CC-D3B6-494C-8475-95B47D04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3" r="51318" b="19101"/>
          <a:stretch>
            <a:fillRect/>
          </a:stretch>
        </p:blipFill>
        <p:spPr bwMode="auto">
          <a:xfrm>
            <a:off x="3527914" y="2412236"/>
            <a:ext cx="8087115" cy="231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2AF97F-3542-4307-A83F-9E2203C77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1829623"/>
            <a:ext cx="8087115" cy="46109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96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C95CE-12E1-4716-8D33-E1D0D6F5F759}"/>
              </a:ext>
            </a:extLst>
          </p:cNvPr>
          <p:cNvSpPr/>
          <p:nvPr/>
        </p:nvSpPr>
        <p:spPr>
          <a:xfrm>
            <a:off x="4837043" y="2165925"/>
            <a:ext cx="910065" cy="2560741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76E661-DE19-444B-996A-BED76DF01AFC}"/>
              </a:ext>
            </a:extLst>
          </p:cNvPr>
          <p:cNvSpPr/>
          <p:nvPr/>
        </p:nvSpPr>
        <p:spPr>
          <a:xfrm>
            <a:off x="5976732" y="2165925"/>
            <a:ext cx="910065" cy="2560741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50314200" descr="EMB00003d8c7168">
            <a:extLst>
              <a:ext uri="{FF2B5EF4-FFF2-40B4-BE49-F238E27FC236}">
                <a16:creationId xmlns:a16="http://schemas.microsoft.com/office/drawing/2014/main" id="{EB3746FA-1C5D-4B36-B7DA-9F5CC235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27"/>
          <a:stretch>
            <a:fillRect/>
          </a:stretch>
        </p:blipFill>
        <p:spPr bwMode="auto">
          <a:xfrm>
            <a:off x="3527915" y="1106450"/>
            <a:ext cx="6840538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D283D-DC0C-4853-BE82-A44CAA1E4AD1}"/>
              </a:ext>
            </a:extLst>
          </p:cNvPr>
          <p:cNvSpPr/>
          <p:nvPr/>
        </p:nvSpPr>
        <p:spPr>
          <a:xfrm>
            <a:off x="3770481" y="4701202"/>
            <a:ext cx="3425449" cy="5422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B909E5-F3D9-4E45-BEE1-744FF408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44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59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153250944" descr="EMB000037486c08">
            <a:extLst>
              <a:ext uri="{FF2B5EF4-FFF2-40B4-BE49-F238E27FC236}">
                <a16:creationId xmlns:a16="http://schemas.microsoft.com/office/drawing/2014/main" id="{8726B208-04CA-4A39-ADCF-A92A0C89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4" r="52254" b="20320"/>
          <a:stretch>
            <a:fillRect/>
          </a:stretch>
        </p:blipFill>
        <p:spPr bwMode="auto">
          <a:xfrm>
            <a:off x="3566936" y="2190944"/>
            <a:ext cx="7905156" cy="21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1F70B-31AE-45BD-92F4-12A5A042332B}"/>
              </a:ext>
            </a:extLst>
          </p:cNvPr>
          <p:cNvSpPr/>
          <p:nvPr/>
        </p:nvSpPr>
        <p:spPr>
          <a:xfrm>
            <a:off x="4145932" y="2467815"/>
            <a:ext cx="6961680" cy="1176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2898FB7-A0A1-4F5C-80F5-E1F093643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1106450"/>
            <a:ext cx="7944177" cy="533410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96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9B87DA-285D-4EA3-AFB9-9C2A18EA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2418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FDF64-E84E-4030-9EF7-6C34D46B0633}"/>
              </a:ext>
            </a:extLst>
          </p:cNvPr>
          <p:cNvSpPr/>
          <p:nvPr/>
        </p:nvSpPr>
        <p:spPr>
          <a:xfrm>
            <a:off x="4803412" y="1276028"/>
            <a:ext cx="910065" cy="300334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7C9521-8245-4C28-8961-3FE94ED5BD26}"/>
              </a:ext>
            </a:extLst>
          </p:cNvPr>
          <p:cNvSpPr/>
          <p:nvPr/>
        </p:nvSpPr>
        <p:spPr>
          <a:xfrm>
            <a:off x="5929139" y="1276028"/>
            <a:ext cx="910065" cy="300334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F3CD61-22F3-4E3F-82D4-6FD4BF9A0F68}"/>
              </a:ext>
            </a:extLst>
          </p:cNvPr>
          <p:cNvSpPr/>
          <p:nvPr/>
        </p:nvSpPr>
        <p:spPr>
          <a:xfrm>
            <a:off x="3712709" y="4461586"/>
            <a:ext cx="3425449" cy="5422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73A409-24FC-4237-A994-F4E87AF4D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1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0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96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9B87DA-285D-4EA3-AFB9-9C2A18EA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2418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73A409-24FC-4237-A994-F4E87AF4D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C78A0D1-B182-4C61-BF07-997093B3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60" y="793254"/>
            <a:ext cx="8491809" cy="55393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21FF59-8550-4F39-B4E6-FD10159C05AC}"/>
              </a:ext>
            </a:extLst>
          </p:cNvPr>
          <p:cNvSpPr/>
          <p:nvPr/>
        </p:nvSpPr>
        <p:spPr>
          <a:xfrm>
            <a:off x="7874757" y="928049"/>
            <a:ext cx="2483894" cy="30538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8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</a:t>
            </a:r>
            <a:r>
              <a:rPr lang="en-US" altLang="ko-KR" sz="2800" dirty="0"/>
              <a:t>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95" y="1548441"/>
            <a:ext cx="2128056" cy="2488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14B5E-A9BB-46DB-B596-40C18B7C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62" y="1548441"/>
            <a:ext cx="2310167" cy="24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47C7-1025-49F9-A8D3-72CA932A9D9F}"/>
              </a:ext>
            </a:extLst>
          </p:cNvPr>
          <p:cNvSpPr txBox="1"/>
          <p:nvPr/>
        </p:nvSpPr>
        <p:spPr>
          <a:xfrm>
            <a:off x="4544984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8B21-E76C-409B-837E-47B1AB0934E6}"/>
              </a:ext>
            </a:extLst>
          </p:cNvPr>
          <p:cNvSpPr txBox="1"/>
          <p:nvPr/>
        </p:nvSpPr>
        <p:spPr>
          <a:xfrm>
            <a:off x="8411662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피해자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A4FB6-B8FB-45DD-BE23-7C4067C5BAB5}"/>
              </a:ext>
            </a:extLst>
          </p:cNvPr>
          <p:cNvSpPr txBox="1"/>
          <p:nvPr/>
        </p:nvSpPr>
        <p:spPr>
          <a:xfrm>
            <a:off x="4544984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192.168.35.120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4EAA0-9D8E-4363-A029-E8F5C7934C21}"/>
              </a:ext>
            </a:extLst>
          </p:cNvPr>
          <p:cNvSpPr txBox="1"/>
          <p:nvPr/>
        </p:nvSpPr>
        <p:spPr>
          <a:xfrm>
            <a:off x="8364621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6FAE2A-8910-43F1-B81D-01ACEA71C513}"/>
              </a:ext>
            </a:extLst>
          </p:cNvPr>
          <p:cNvGrpSpPr/>
          <p:nvPr/>
        </p:nvGrpSpPr>
        <p:grpSpPr>
          <a:xfrm>
            <a:off x="8358780" y="1548441"/>
            <a:ext cx="2404248" cy="2540642"/>
            <a:chOff x="7415554" y="345037"/>
            <a:chExt cx="2404248" cy="254064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5CA0227-4A19-4BB1-BA15-75C2E48F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79EDC54-C000-4A58-92AA-45D4D563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C415DD-36B6-4C0C-BE6D-F46DDC815D1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57814-8F23-4FFB-894D-BFA765A3D7AD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AC4BE3-C700-46FA-9308-E95FA558503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FAC6A-6E91-4F7F-B68E-784BF7B46C74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시연 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18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8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</a:t>
            </a:r>
            <a:r>
              <a:rPr lang="en-US" altLang="ko-KR" sz="2800" dirty="0"/>
              <a:t>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72" y="3663419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364351" y="3611285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40C8832D-07F8-4D18-BF54-55A47A090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73" y="954225"/>
            <a:ext cx="2404248" cy="254064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AAEA25E-D7F6-4C09-8ECF-3FA12AB69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954225"/>
            <a:ext cx="2404248" cy="254064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487AA7-B3BD-4C8A-B2F2-17A6FA0AFB54}"/>
              </a:ext>
            </a:extLst>
          </p:cNvPr>
          <p:cNvCxnSpPr/>
          <p:nvPr/>
        </p:nvCxnSpPr>
        <p:spPr>
          <a:xfrm>
            <a:off x="6811617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58964C4-3901-49BC-BD80-F29C9DA75151}"/>
              </a:ext>
            </a:extLst>
          </p:cNvPr>
          <p:cNvCxnSpPr/>
          <p:nvPr/>
        </p:nvCxnSpPr>
        <p:spPr>
          <a:xfrm>
            <a:off x="7547113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94B67F7-6E85-4B4C-93B4-9C3660D7A920}"/>
              </a:ext>
            </a:extLst>
          </p:cNvPr>
          <p:cNvCxnSpPr/>
          <p:nvPr/>
        </p:nvCxnSpPr>
        <p:spPr>
          <a:xfrm>
            <a:off x="8262730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A23DAC0-31B5-454C-8A4A-109E6128F6BD}"/>
              </a:ext>
            </a:extLst>
          </p:cNvPr>
          <p:cNvCxnSpPr/>
          <p:nvPr/>
        </p:nvCxnSpPr>
        <p:spPr>
          <a:xfrm>
            <a:off x="8971722" y="95422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BD3B1F0-4403-45CC-9AB2-A2FC15D4C4B9}"/>
              </a:ext>
            </a:extLst>
          </p:cNvPr>
          <p:cNvCxnSpPr/>
          <p:nvPr/>
        </p:nvCxnSpPr>
        <p:spPr>
          <a:xfrm>
            <a:off x="6096000" y="953419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0E8267-5DC2-4777-AF47-5ABA6318A79D}"/>
              </a:ext>
            </a:extLst>
          </p:cNvPr>
          <p:cNvSpPr/>
          <p:nvPr/>
        </p:nvSpPr>
        <p:spPr>
          <a:xfrm>
            <a:off x="6096000" y="113968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96A683D-503B-4320-82C5-7F438DBFD09C}"/>
              </a:ext>
            </a:extLst>
          </p:cNvPr>
          <p:cNvSpPr/>
          <p:nvPr/>
        </p:nvSpPr>
        <p:spPr>
          <a:xfrm>
            <a:off x="6804990" y="1590259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373295-369F-4E52-BED8-4B6C52B13DF0}"/>
              </a:ext>
            </a:extLst>
          </p:cNvPr>
          <p:cNvSpPr/>
          <p:nvPr/>
        </p:nvSpPr>
        <p:spPr>
          <a:xfrm>
            <a:off x="7547115" y="202677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5BF5AF-6DA0-4CDA-9C6E-FB636382BAB2}"/>
              </a:ext>
            </a:extLst>
          </p:cNvPr>
          <p:cNvSpPr/>
          <p:nvPr/>
        </p:nvSpPr>
        <p:spPr>
          <a:xfrm>
            <a:off x="8254482" y="2457068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40977-1A01-4E43-967D-DABC769C80DA}"/>
              </a:ext>
            </a:extLst>
          </p:cNvPr>
          <p:cNvSpPr txBox="1"/>
          <p:nvPr/>
        </p:nvSpPr>
        <p:spPr>
          <a:xfrm>
            <a:off x="6917633" y="3339478"/>
            <a:ext cx="15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시퀀스 넘버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9720A-A5C9-443B-95EB-60AC400D3040}"/>
              </a:ext>
            </a:extLst>
          </p:cNvPr>
          <p:cNvSpPr txBox="1"/>
          <p:nvPr/>
        </p:nvSpPr>
        <p:spPr>
          <a:xfrm>
            <a:off x="5932163" y="3127513"/>
            <a:ext cx="3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763A19-43B9-4F9F-962D-7FF352D32851}"/>
              </a:ext>
            </a:extLst>
          </p:cNvPr>
          <p:cNvSpPr txBox="1"/>
          <p:nvPr/>
        </p:nvSpPr>
        <p:spPr>
          <a:xfrm>
            <a:off x="6536315" y="3125535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431262-FBB4-43A1-9C06-8CEF8655D7C3}"/>
              </a:ext>
            </a:extLst>
          </p:cNvPr>
          <p:cNvSpPr txBox="1"/>
          <p:nvPr/>
        </p:nvSpPr>
        <p:spPr>
          <a:xfrm>
            <a:off x="7272128" y="312689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8093B3-554C-4894-947E-18A114A61111}"/>
              </a:ext>
            </a:extLst>
          </p:cNvPr>
          <p:cNvSpPr txBox="1"/>
          <p:nvPr/>
        </p:nvSpPr>
        <p:spPr>
          <a:xfrm>
            <a:off x="7955093" y="311960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301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E1E176-9DCD-441D-A911-B23C43BFAED6}"/>
              </a:ext>
            </a:extLst>
          </p:cNvPr>
          <p:cNvSpPr txBox="1"/>
          <p:nvPr/>
        </p:nvSpPr>
        <p:spPr>
          <a:xfrm>
            <a:off x="8586068" y="312689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401</a:t>
            </a:r>
            <a:endParaRPr lang="ko-KR" altLang="en-US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DF9AA0C-CCED-4F3E-8229-19B5B845D108}"/>
              </a:ext>
            </a:extLst>
          </p:cNvPr>
          <p:cNvCxnSpPr/>
          <p:nvPr/>
        </p:nvCxnSpPr>
        <p:spPr>
          <a:xfrm>
            <a:off x="6804992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C17C6E1-0EC0-474C-AE5F-5B2235B16F99}"/>
              </a:ext>
            </a:extLst>
          </p:cNvPr>
          <p:cNvCxnSpPr/>
          <p:nvPr/>
        </p:nvCxnSpPr>
        <p:spPr>
          <a:xfrm>
            <a:off x="7540488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AD75A3-05B7-4F01-9821-91A9AA86276E}"/>
              </a:ext>
            </a:extLst>
          </p:cNvPr>
          <p:cNvCxnSpPr/>
          <p:nvPr/>
        </p:nvCxnSpPr>
        <p:spPr>
          <a:xfrm>
            <a:off x="8256105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3E3DAD5-6A8A-4226-BACB-3F23FC0A4E8C}"/>
              </a:ext>
            </a:extLst>
          </p:cNvPr>
          <p:cNvCxnSpPr/>
          <p:nvPr/>
        </p:nvCxnSpPr>
        <p:spPr>
          <a:xfrm>
            <a:off x="8965097" y="3690805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F9D6F8B-607D-4F46-98C8-C2C51FF4B1AA}"/>
              </a:ext>
            </a:extLst>
          </p:cNvPr>
          <p:cNvCxnSpPr/>
          <p:nvPr/>
        </p:nvCxnSpPr>
        <p:spPr>
          <a:xfrm>
            <a:off x="6089375" y="3689999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46CDB9C-D727-49AD-9A30-E52E3F5A0403}"/>
              </a:ext>
            </a:extLst>
          </p:cNvPr>
          <p:cNvSpPr/>
          <p:nvPr/>
        </p:nvSpPr>
        <p:spPr>
          <a:xfrm>
            <a:off x="6213673" y="3876266"/>
            <a:ext cx="706895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8E91B5-A008-487E-99B1-BBBDC7CCFB2E}"/>
              </a:ext>
            </a:extLst>
          </p:cNvPr>
          <p:cNvSpPr/>
          <p:nvPr/>
        </p:nvSpPr>
        <p:spPr>
          <a:xfrm>
            <a:off x="6634338" y="4324861"/>
            <a:ext cx="675858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8F9C34-61BD-4F34-B37D-956564F21392}"/>
              </a:ext>
            </a:extLst>
          </p:cNvPr>
          <p:cNvSpPr/>
          <p:nvPr/>
        </p:nvSpPr>
        <p:spPr>
          <a:xfrm>
            <a:off x="7845289" y="476335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B00B44-4CD5-457A-88C3-92F41D44B8AF}"/>
              </a:ext>
            </a:extLst>
          </p:cNvPr>
          <p:cNvSpPr/>
          <p:nvPr/>
        </p:nvSpPr>
        <p:spPr>
          <a:xfrm>
            <a:off x="8115337" y="5193648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98C6D1-7DF2-4B28-A5B0-9015209BFAE1}"/>
              </a:ext>
            </a:extLst>
          </p:cNvPr>
          <p:cNvSpPr txBox="1"/>
          <p:nvPr/>
        </p:nvSpPr>
        <p:spPr>
          <a:xfrm>
            <a:off x="6911008" y="6076058"/>
            <a:ext cx="15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시퀀스 넘버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F514A-3A15-4BF0-AA8A-AA18629F91F0}"/>
              </a:ext>
            </a:extLst>
          </p:cNvPr>
          <p:cNvSpPr txBox="1"/>
          <p:nvPr/>
        </p:nvSpPr>
        <p:spPr>
          <a:xfrm>
            <a:off x="5925538" y="5864093"/>
            <a:ext cx="3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CF04F-16D7-4D9E-A199-8ED1858CEF78}"/>
              </a:ext>
            </a:extLst>
          </p:cNvPr>
          <p:cNvSpPr txBox="1"/>
          <p:nvPr/>
        </p:nvSpPr>
        <p:spPr>
          <a:xfrm>
            <a:off x="6529690" y="5862115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08E6E-13D6-49A9-9664-B6A2FF40BA78}"/>
              </a:ext>
            </a:extLst>
          </p:cNvPr>
          <p:cNvSpPr txBox="1"/>
          <p:nvPr/>
        </p:nvSpPr>
        <p:spPr>
          <a:xfrm>
            <a:off x="7265503" y="586347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0DA03F-E548-440A-987F-75B38338A1CE}"/>
              </a:ext>
            </a:extLst>
          </p:cNvPr>
          <p:cNvSpPr txBox="1"/>
          <p:nvPr/>
        </p:nvSpPr>
        <p:spPr>
          <a:xfrm>
            <a:off x="7948468" y="585618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301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EE7942-5D28-464C-8066-459E64C198DA}"/>
              </a:ext>
            </a:extLst>
          </p:cNvPr>
          <p:cNvSpPr txBox="1"/>
          <p:nvPr/>
        </p:nvSpPr>
        <p:spPr>
          <a:xfrm>
            <a:off x="8579443" y="5863478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401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FC17AA-4B51-46BB-A729-1BB62492FBED}"/>
              </a:ext>
            </a:extLst>
          </p:cNvPr>
          <p:cNvSpPr txBox="1"/>
          <p:nvPr/>
        </p:nvSpPr>
        <p:spPr>
          <a:xfrm>
            <a:off x="3483823" y="63509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192.168.35.120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48FCB2-EEB2-498D-931E-14623AAF127F}"/>
              </a:ext>
            </a:extLst>
          </p:cNvPr>
          <p:cNvSpPr txBox="1"/>
          <p:nvPr/>
        </p:nvSpPr>
        <p:spPr>
          <a:xfrm>
            <a:off x="9403244" y="63509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EC411B-5A9F-46E5-BC56-0E5CA644313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6FA2E8-52BD-4DEF-9197-2643EDE12C2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CA02C9-0E63-426B-A9D1-78D8575B202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DA1023-7F9C-4990-8A56-7233B5ACB22C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74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8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</a:t>
            </a:r>
            <a:r>
              <a:rPr lang="en-US" altLang="ko-KR" sz="2800" dirty="0"/>
              <a:t>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72" y="1291277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364351" y="1239143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DF9AA0C-CCED-4F3E-8229-19B5B845D108}"/>
              </a:ext>
            </a:extLst>
          </p:cNvPr>
          <p:cNvCxnSpPr/>
          <p:nvPr/>
        </p:nvCxnSpPr>
        <p:spPr>
          <a:xfrm>
            <a:off x="6804992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C17C6E1-0EC0-474C-AE5F-5B2235B16F99}"/>
              </a:ext>
            </a:extLst>
          </p:cNvPr>
          <p:cNvCxnSpPr/>
          <p:nvPr/>
        </p:nvCxnSpPr>
        <p:spPr>
          <a:xfrm>
            <a:off x="7540488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AD75A3-05B7-4F01-9821-91A9AA86276E}"/>
              </a:ext>
            </a:extLst>
          </p:cNvPr>
          <p:cNvCxnSpPr/>
          <p:nvPr/>
        </p:nvCxnSpPr>
        <p:spPr>
          <a:xfrm>
            <a:off x="8256105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3E3DAD5-6A8A-4226-BACB-3F23FC0A4E8C}"/>
              </a:ext>
            </a:extLst>
          </p:cNvPr>
          <p:cNvCxnSpPr/>
          <p:nvPr/>
        </p:nvCxnSpPr>
        <p:spPr>
          <a:xfrm>
            <a:off x="8965097" y="1318663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F9D6F8B-607D-4F46-98C8-C2C51FF4B1AA}"/>
              </a:ext>
            </a:extLst>
          </p:cNvPr>
          <p:cNvCxnSpPr/>
          <p:nvPr/>
        </p:nvCxnSpPr>
        <p:spPr>
          <a:xfrm>
            <a:off x="6089375" y="1317857"/>
            <a:ext cx="0" cy="2133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46CDB9C-D727-49AD-9A30-E52E3F5A0403}"/>
              </a:ext>
            </a:extLst>
          </p:cNvPr>
          <p:cNvSpPr/>
          <p:nvPr/>
        </p:nvSpPr>
        <p:spPr>
          <a:xfrm>
            <a:off x="6213673" y="1504124"/>
            <a:ext cx="706895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8E91B5-A008-487E-99B1-BBBDC7CCFB2E}"/>
              </a:ext>
            </a:extLst>
          </p:cNvPr>
          <p:cNvSpPr/>
          <p:nvPr/>
        </p:nvSpPr>
        <p:spPr>
          <a:xfrm>
            <a:off x="6634338" y="1952719"/>
            <a:ext cx="675858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8F9C34-61BD-4F34-B37D-956564F21392}"/>
              </a:ext>
            </a:extLst>
          </p:cNvPr>
          <p:cNvSpPr/>
          <p:nvPr/>
        </p:nvSpPr>
        <p:spPr>
          <a:xfrm>
            <a:off x="7845289" y="2391214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B00B44-4CD5-457A-88C3-92F41D44B8AF}"/>
              </a:ext>
            </a:extLst>
          </p:cNvPr>
          <p:cNvSpPr/>
          <p:nvPr/>
        </p:nvSpPr>
        <p:spPr>
          <a:xfrm>
            <a:off x="8115337" y="2821506"/>
            <a:ext cx="708990" cy="4108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98C6D1-7DF2-4B28-A5B0-9015209BFAE1}"/>
              </a:ext>
            </a:extLst>
          </p:cNvPr>
          <p:cNvSpPr txBox="1"/>
          <p:nvPr/>
        </p:nvSpPr>
        <p:spPr>
          <a:xfrm>
            <a:off x="6911008" y="3703916"/>
            <a:ext cx="1547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시퀀스 넘버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F514A-3A15-4BF0-AA8A-AA18629F91F0}"/>
              </a:ext>
            </a:extLst>
          </p:cNvPr>
          <p:cNvSpPr txBox="1"/>
          <p:nvPr/>
        </p:nvSpPr>
        <p:spPr>
          <a:xfrm>
            <a:off x="5925538" y="3491951"/>
            <a:ext cx="32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CF04F-16D7-4D9E-A199-8ED1858CEF78}"/>
              </a:ext>
            </a:extLst>
          </p:cNvPr>
          <p:cNvSpPr txBox="1"/>
          <p:nvPr/>
        </p:nvSpPr>
        <p:spPr>
          <a:xfrm>
            <a:off x="6529690" y="3489973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08E6E-13D6-49A9-9664-B6A2FF40BA78}"/>
              </a:ext>
            </a:extLst>
          </p:cNvPr>
          <p:cNvSpPr txBox="1"/>
          <p:nvPr/>
        </p:nvSpPr>
        <p:spPr>
          <a:xfrm>
            <a:off x="7265503" y="349133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0DA03F-E548-440A-987F-75B38338A1CE}"/>
              </a:ext>
            </a:extLst>
          </p:cNvPr>
          <p:cNvSpPr txBox="1"/>
          <p:nvPr/>
        </p:nvSpPr>
        <p:spPr>
          <a:xfrm>
            <a:off x="7948468" y="3484044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301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EE7942-5D28-464C-8066-459E64C198DA}"/>
              </a:ext>
            </a:extLst>
          </p:cNvPr>
          <p:cNvSpPr txBox="1"/>
          <p:nvPr/>
        </p:nvSpPr>
        <p:spPr>
          <a:xfrm>
            <a:off x="8579443" y="3491336"/>
            <a:ext cx="70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401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FC17AA-4B51-46BB-A729-1BB62492FBED}"/>
              </a:ext>
            </a:extLst>
          </p:cNvPr>
          <p:cNvSpPr txBox="1"/>
          <p:nvPr/>
        </p:nvSpPr>
        <p:spPr>
          <a:xfrm>
            <a:off x="3483823" y="397876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192.168.35.120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48FCB2-EEB2-498D-931E-14623AAF127F}"/>
              </a:ext>
            </a:extLst>
          </p:cNvPr>
          <p:cNvSpPr txBox="1"/>
          <p:nvPr/>
        </p:nvSpPr>
        <p:spPr>
          <a:xfrm>
            <a:off x="9403244" y="397876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F6DF46-4F67-4481-904E-B5E5798286F9}"/>
              </a:ext>
            </a:extLst>
          </p:cNvPr>
          <p:cNvSpPr txBox="1"/>
          <p:nvPr/>
        </p:nvSpPr>
        <p:spPr>
          <a:xfrm>
            <a:off x="3971646" y="4542001"/>
            <a:ext cx="717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 코드 </a:t>
            </a:r>
            <a:r>
              <a:rPr lang="en-US" altLang="ko-KR" b="1" dirty="0"/>
              <a:t>: hping3</a:t>
            </a:r>
            <a:r>
              <a:rPr lang="ko-KR" altLang="en-US" b="1" dirty="0"/>
              <a:t> </a:t>
            </a:r>
            <a:r>
              <a:rPr lang="en-US" altLang="ko-KR" b="1" dirty="0"/>
              <a:t>–a</a:t>
            </a:r>
            <a:r>
              <a:rPr lang="ko-KR" altLang="en-US" b="1" dirty="0"/>
              <a:t> </a:t>
            </a:r>
            <a:r>
              <a:rPr lang="en-US" altLang="ko-KR" b="1" dirty="0"/>
              <a:t>200.200.200.200 192.168.35.100 –id 3200 </a:t>
            </a:r>
          </a:p>
          <a:p>
            <a:r>
              <a:rPr lang="en-US" altLang="ko-KR" b="1" dirty="0"/>
              <a:t>               –</a:t>
            </a:r>
            <a:r>
              <a:rPr lang="en-US" altLang="ko-KR" b="1" dirty="0" err="1"/>
              <a:t>seqnum</a:t>
            </a:r>
            <a:r>
              <a:rPr lang="en-US" altLang="ko-KR" b="1" dirty="0"/>
              <a:t> –p 21 –d 320 --flood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39BAEB-21FA-4401-B15F-B599E8E7B5B0}"/>
              </a:ext>
            </a:extLst>
          </p:cNvPr>
          <p:cNvSpPr txBox="1"/>
          <p:nvPr/>
        </p:nvSpPr>
        <p:spPr>
          <a:xfrm>
            <a:off x="3971646" y="5232077"/>
            <a:ext cx="674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-a : </a:t>
            </a:r>
            <a:r>
              <a:rPr lang="ko-KR" altLang="en-US" dirty="0"/>
              <a:t>출발지 </a:t>
            </a:r>
            <a:r>
              <a:rPr lang="en-US" altLang="ko-KR" dirty="0"/>
              <a:t>IP</a:t>
            </a:r>
            <a:r>
              <a:rPr lang="ko-KR" altLang="en-US" dirty="0"/>
              <a:t>를 변경</a:t>
            </a:r>
            <a:endParaRPr lang="en-US" altLang="ko-KR" dirty="0"/>
          </a:p>
          <a:p>
            <a:r>
              <a:rPr lang="en-US" altLang="ko-KR" dirty="0"/>
              <a:t>--id : TCP</a:t>
            </a:r>
            <a:r>
              <a:rPr lang="ko-KR" altLang="en-US" dirty="0"/>
              <a:t> 패킷의 </a:t>
            </a:r>
            <a:r>
              <a:rPr lang="en-US" altLang="ko-KR" dirty="0"/>
              <a:t>IP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seqnum</a:t>
            </a:r>
            <a:r>
              <a:rPr lang="en-US" altLang="ko-KR" dirty="0"/>
              <a:t> : TCP</a:t>
            </a:r>
            <a:r>
              <a:rPr lang="ko-KR" altLang="en-US" dirty="0"/>
              <a:t> 패킷의 시퀀스 넘버를 임의로 설정</a:t>
            </a:r>
            <a:endParaRPr lang="en-US" altLang="ko-KR" dirty="0"/>
          </a:p>
          <a:p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320 : </a:t>
            </a:r>
            <a:r>
              <a:rPr lang="ko-KR" altLang="en-US" dirty="0"/>
              <a:t>전송하는 패킷의 길이를 </a:t>
            </a:r>
            <a:r>
              <a:rPr lang="en-US" altLang="ko-KR" dirty="0"/>
              <a:t>320</a:t>
            </a:r>
            <a:r>
              <a:rPr lang="ko-KR" altLang="en-US" dirty="0"/>
              <a:t>바이트로 설정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523C95-9AE5-4E73-9469-23F3C151F45B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8C355E-E2B8-4BB6-854A-5CC88CDC64CF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5FB16C-C30F-4B76-B740-92B95811391A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FB8458-00A3-46AB-A23F-70337743FB47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57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6412A7-1E62-4677-89F8-B5987BE0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14" y="1614498"/>
            <a:ext cx="7807740" cy="493104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8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</a:t>
            </a:r>
            <a:r>
              <a:rPr lang="en-US" altLang="ko-KR" sz="2800" dirty="0"/>
              <a:t>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C95CE-12E1-4716-8D33-E1D0D6F5F759}"/>
              </a:ext>
            </a:extLst>
          </p:cNvPr>
          <p:cNvSpPr/>
          <p:nvPr/>
        </p:nvSpPr>
        <p:spPr>
          <a:xfrm>
            <a:off x="4749520" y="2579475"/>
            <a:ext cx="910065" cy="200429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76E661-DE19-444B-996A-BED76DF01AFC}"/>
              </a:ext>
            </a:extLst>
          </p:cNvPr>
          <p:cNvSpPr/>
          <p:nvPr/>
        </p:nvSpPr>
        <p:spPr>
          <a:xfrm>
            <a:off x="5976732" y="2579475"/>
            <a:ext cx="904459" cy="200429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915" y="631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D283D-DC0C-4853-BE82-A44CAA1E4AD1}"/>
              </a:ext>
            </a:extLst>
          </p:cNvPr>
          <p:cNvSpPr/>
          <p:nvPr/>
        </p:nvSpPr>
        <p:spPr>
          <a:xfrm>
            <a:off x="3722876" y="4792432"/>
            <a:ext cx="3425449" cy="5422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B909E5-F3D9-4E45-BEE1-744FF408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64ECE4-6DE3-4E42-9D98-7688C546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14" y="780729"/>
            <a:ext cx="7807740" cy="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4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9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C90CA8-84EF-4A3D-8ACD-078806B3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31" y="821286"/>
            <a:ext cx="8150870" cy="564958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80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 (</a:t>
            </a:r>
            <a:r>
              <a:rPr lang="en-US" altLang="ko-KR" sz="2800" dirty="0"/>
              <a:t>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FDF64-E84E-4030-9EF7-6C34D46B0633}"/>
              </a:ext>
            </a:extLst>
          </p:cNvPr>
          <p:cNvSpPr/>
          <p:nvPr/>
        </p:nvSpPr>
        <p:spPr>
          <a:xfrm>
            <a:off x="4688058" y="1562099"/>
            <a:ext cx="980134" cy="242227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7C9521-8245-4C28-8961-3FE94ED5BD26}"/>
              </a:ext>
            </a:extLst>
          </p:cNvPr>
          <p:cNvSpPr/>
          <p:nvPr/>
        </p:nvSpPr>
        <p:spPr>
          <a:xfrm>
            <a:off x="5929139" y="1583665"/>
            <a:ext cx="910066" cy="2422274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F3CD61-22F3-4E3F-82D4-6FD4BF9A0F68}"/>
              </a:ext>
            </a:extLst>
          </p:cNvPr>
          <p:cNvSpPr/>
          <p:nvPr/>
        </p:nvSpPr>
        <p:spPr>
          <a:xfrm>
            <a:off x="3644901" y="4005940"/>
            <a:ext cx="4394200" cy="99794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73A409-24FC-4237-A994-F4E87AF4D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1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 (Windows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95" y="1548441"/>
            <a:ext cx="2128056" cy="2488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14B5E-A9BB-46DB-B596-40C18B7C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62" y="1548441"/>
            <a:ext cx="2310167" cy="24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47C7-1025-49F9-A8D3-72CA932A9D9F}"/>
              </a:ext>
            </a:extLst>
          </p:cNvPr>
          <p:cNvSpPr txBox="1"/>
          <p:nvPr/>
        </p:nvSpPr>
        <p:spPr>
          <a:xfrm>
            <a:off x="4544984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8B21-E76C-409B-837E-47B1AB0934E6}"/>
              </a:ext>
            </a:extLst>
          </p:cNvPr>
          <p:cNvSpPr txBox="1"/>
          <p:nvPr/>
        </p:nvSpPr>
        <p:spPr>
          <a:xfrm>
            <a:off x="8411662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피해자 </a:t>
            </a:r>
            <a:r>
              <a:rPr lang="en-US" altLang="ko-KR" dirty="0"/>
              <a:t>: Windows 10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A4FB6-B8FB-45DD-BE23-7C4067C5BAB5}"/>
              </a:ext>
            </a:extLst>
          </p:cNvPr>
          <p:cNvSpPr txBox="1"/>
          <p:nvPr/>
        </p:nvSpPr>
        <p:spPr>
          <a:xfrm>
            <a:off x="4544984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4EAA0-9D8E-4363-A029-E8F5C7934C21}"/>
              </a:ext>
            </a:extLst>
          </p:cNvPr>
          <p:cNvSpPr txBox="1"/>
          <p:nvPr/>
        </p:nvSpPr>
        <p:spPr>
          <a:xfrm>
            <a:off x="8364621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3CADC3-DC1F-40D5-A45F-F3F8638E8AEA}"/>
              </a:ext>
            </a:extLst>
          </p:cNvPr>
          <p:cNvGrpSpPr/>
          <p:nvPr/>
        </p:nvGrpSpPr>
        <p:grpSpPr>
          <a:xfrm>
            <a:off x="8411662" y="1597693"/>
            <a:ext cx="2404248" cy="2540642"/>
            <a:chOff x="7415554" y="345037"/>
            <a:chExt cx="2404248" cy="254064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C71EB7D-53A3-4F8B-A42E-562BBE11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F47CEB-0151-4115-AEC9-013273D7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A3EC2D-01AA-4D5A-B7F8-560831A21D34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4C14CF-12DE-4D94-9078-3EBF245B6981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3CDC26-C0CD-4662-A7E9-625A01AC5685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75B5A-4035-4EB2-936E-5A6113BB7A57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시연 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559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 (</a:t>
            </a:r>
            <a:r>
              <a:rPr lang="en-US" altLang="ko-KR" sz="2800" dirty="0" err="1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Winsows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23" y="1291281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655900" y="1239147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7CBB59B-9964-43F7-8C56-312D33AD6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84406"/>
              </p:ext>
            </p:extLst>
          </p:nvPr>
        </p:nvGraphicFramePr>
        <p:xfrm>
          <a:off x="5512904" y="1703202"/>
          <a:ext cx="4041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664393390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1572463399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370119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381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296DAF4-72AB-4BB7-BEEF-35015A73EE91}"/>
              </a:ext>
            </a:extLst>
          </p:cNvPr>
          <p:cNvSpPr txBox="1"/>
          <p:nvPr/>
        </p:nvSpPr>
        <p:spPr>
          <a:xfrm>
            <a:off x="3108656" y="3896860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7186D-ACB2-4368-A872-FE4A01A139A2}"/>
              </a:ext>
            </a:extLst>
          </p:cNvPr>
          <p:cNvSpPr txBox="1"/>
          <p:nvPr/>
        </p:nvSpPr>
        <p:spPr>
          <a:xfrm>
            <a:off x="9654646" y="3896860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9CF0C-D058-476D-BBFF-5B748C01ABCF}"/>
              </a:ext>
            </a:extLst>
          </p:cNvPr>
          <p:cNvSpPr txBox="1"/>
          <p:nvPr/>
        </p:nvSpPr>
        <p:spPr>
          <a:xfrm>
            <a:off x="5567990" y="1291281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A9CE20-A43B-4F20-909A-109556BE8D77}"/>
              </a:ext>
            </a:extLst>
          </p:cNvPr>
          <p:cNvSpPr txBox="1"/>
          <p:nvPr/>
        </p:nvSpPr>
        <p:spPr>
          <a:xfrm>
            <a:off x="6891709" y="1289711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Dst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356D8-E39F-479E-9EE6-6631FE904911}"/>
              </a:ext>
            </a:extLst>
          </p:cNvPr>
          <p:cNvSpPr txBox="1"/>
          <p:nvPr/>
        </p:nvSpPr>
        <p:spPr>
          <a:xfrm>
            <a:off x="8302239" y="1291533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2B807E-FBB2-4050-A529-23876920379F}"/>
              </a:ext>
            </a:extLst>
          </p:cNvPr>
          <p:cNvSpPr txBox="1"/>
          <p:nvPr/>
        </p:nvSpPr>
        <p:spPr>
          <a:xfrm>
            <a:off x="3108656" y="4321866"/>
            <a:ext cx="240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en-US" altLang="ko-KR" dirty="0"/>
              <a:t> IP is spoofed</a:t>
            </a:r>
          </a:p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CD085A-6EB8-40AB-88A2-6A6AD7EED2AB}"/>
              </a:ext>
            </a:extLst>
          </p:cNvPr>
          <p:cNvCxnSpPr/>
          <p:nvPr/>
        </p:nvCxnSpPr>
        <p:spPr>
          <a:xfrm>
            <a:off x="5512904" y="2206556"/>
            <a:ext cx="40501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B15478D-6EDC-45DF-93EC-C87A61365A4D}"/>
              </a:ext>
            </a:extLst>
          </p:cNvPr>
          <p:cNvSpPr txBox="1"/>
          <p:nvPr/>
        </p:nvSpPr>
        <p:spPr>
          <a:xfrm>
            <a:off x="5887311" y="3727385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5D0624-F9DC-4A02-BA05-F96CC660A5BF}"/>
              </a:ext>
            </a:extLst>
          </p:cNvPr>
          <p:cNvSpPr txBox="1"/>
          <p:nvPr/>
        </p:nvSpPr>
        <p:spPr>
          <a:xfrm>
            <a:off x="7211030" y="3725815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Dst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C75F17-92BD-4374-95D8-9F519029D1EA}"/>
              </a:ext>
            </a:extLst>
          </p:cNvPr>
          <p:cNvSpPr txBox="1"/>
          <p:nvPr/>
        </p:nvSpPr>
        <p:spPr>
          <a:xfrm>
            <a:off x="8621560" y="3727637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067C7CAC-F0BE-4D33-A46C-50C388BB7D70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5400000" flipH="1">
            <a:off x="9621801" y="2543567"/>
            <a:ext cx="1270321" cy="1202124"/>
          </a:xfrm>
          <a:prstGeom prst="curvedConnector4">
            <a:avLst>
              <a:gd name="adj1" fmla="val -74328"/>
              <a:gd name="adj2" fmla="val 188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AE48E0-3F6B-449A-A916-52E19BC6A9A4}"/>
              </a:ext>
            </a:extLst>
          </p:cNvPr>
          <p:cNvSpPr txBox="1"/>
          <p:nvPr/>
        </p:nvSpPr>
        <p:spPr>
          <a:xfrm>
            <a:off x="7781929" y="3354395"/>
            <a:ext cx="13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아리따-돋움(TTF)-SemiBold"/>
              </a:rPr>
              <a:t>무한 루프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252ABEF-9BDF-42B4-8DCB-104A13E45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33320"/>
              </p:ext>
            </p:extLst>
          </p:nvPr>
        </p:nvGraphicFramePr>
        <p:xfrm>
          <a:off x="5832225" y="4139306"/>
          <a:ext cx="4041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664393390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1572463399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370119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381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9E1497-4397-42B6-8FBC-A913F0F7FB09}"/>
              </a:ext>
            </a:extLst>
          </p:cNvPr>
          <p:cNvSpPr txBox="1"/>
          <p:nvPr/>
        </p:nvSpPr>
        <p:spPr>
          <a:xfrm>
            <a:off x="3774523" y="5023871"/>
            <a:ext cx="721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 코드 </a:t>
            </a:r>
            <a:r>
              <a:rPr lang="en-US" altLang="ko-KR" b="1" dirty="0"/>
              <a:t>: hping3 192.168.0.47</a:t>
            </a:r>
            <a:r>
              <a:rPr lang="ko-KR" altLang="en-US" b="1" dirty="0"/>
              <a:t> </a:t>
            </a:r>
            <a:r>
              <a:rPr lang="en-US" altLang="ko-KR" b="1" dirty="0"/>
              <a:t>–a</a:t>
            </a:r>
            <a:r>
              <a:rPr lang="ko-KR" altLang="en-US" b="1" dirty="0"/>
              <a:t> </a:t>
            </a:r>
            <a:r>
              <a:rPr lang="en-US" altLang="ko-KR" b="1" dirty="0"/>
              <a:t>192.168.0.47 –</a:t>
            </a:r>
            <a:r>
              <a:rPr lang="en-US" altLang="ko-KR" b="1" dirty="0" err="1"/>
              <a:t>icmp</a:t>
            </a:r>
            <a:r>
              <a:rPr lang="ko-KR" altLang="en-US" b="1" dirty="0"/>
              <a:t> </a:t>
            </a:r>
            <a:r>
              <a:rPr lang="en-US" altLang="ko-KR" b="1" dirty="0"/>
              <a:t>--flood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BB4AF4-F66F-4E9F-A0A4-B65C51BC7001}"/>
              </a:ext>
            </a:extLst>
          </p:cNvPr>
          <p:cNvSpPr txBox="1"/>
          <p:nvPr/>
        </p:nvSpPr>
        <p:spPr>
          <a:xfrm>
            <a:off x="3774523" y="5499603"/>
            <a:ext cx="67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-a : </a:t>
            </a:r>
            <a:r>
              <a:rPr lang="ko-KR" altLang="en-US" dirty="0"/>
              <a:t>출발지 </a:t>
            </a:r>
            <a:r>
              <a:rPr lang="en-US" altLang="ko-KR" dirty="0"/>
              <a:t>IP </a:t>
            </a:r>
            <a:r>
              <a:rPr lang="ko-KR" altLang="en-US" dirty="0"/>
              <a:t>주소 변경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8CFB0D-A0EA-48DA-8A7C-B2B197535213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669DD0-25E1-4097-99B9-723E76A69296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04B943-E489-4E6A-98B0-1568364CBF46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FBD945-29F7-4800-9BDB-878CF69E23FA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3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100" y="1084094"/>
            <a:ext cx="292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CONTENTS</a:t>
            </a:r>
            <a:endParaRPr lang="ko-KR" altLang="en-US" sz="4400" dirty="0">
              <a:solidFill>
                <a:srgbClr val="00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974652" y="2902781"/>
            <a:ext cx="3500579" cy="726054"/>
            <a:chOff x="15814307" y="1227036"/>
            <a:chExt cx="3570973" cy="74065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 flipV="1">
              <a:off x="19385279" y="1227036"/>
              <a:ext cx="1" cy="734304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>
            <a:off x="2823851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2172418" y="2854655"/>
            <a:ext cx="5774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A1A1A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endParaRPr lang="ko-KR" altLang="en-US" sz="7200" dirty="0">
              <a:solidFill>
                <a:srgbClr val="A1A1A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888" y="3095074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Dos</a:t>
            </a:r>
            <a:r>
              <a:rPr lang="ko-KR" altLang="en-US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란 무엇인가</a:t>
            </a:r>
            <a:r>
              <a:rPr lang="en-US" altLang="ko-KR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?</a:t>
            </a:r>
            <a:endParaRPr lang="ko-KR" altLang="en-US" sz="1600" dirty="0">
              <a:solidFill>
                <a:srgbClr val="00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6716769" y="2902781"/>
            <a:ext cx="3500579" cy="726054"/>
            <a:chOff x="15814307" y="1227036"/>
            <a:chExt cx="3570973" cy="740655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15814307" y="1239736"/>
              <a:ext cx="3570973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6882712" y="1940776"/>
              <a:ext cx="2502567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flipH="1" flipV="1">
              <a:off x="19385279" y="1227036"/>
              <a:ext cx="1" cy="734304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 flipV="1">
              <a:off x="15814307" y="1233387"/>
              <a:ext cx="1" cy="734304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15814307" y="1954895"/>
              <a:ext cx="154005" cy="0"/>
            </a:xfrm>
            <a:prstGeom prst="line">
              <a:avLst/>
            </a:prstGeom>
            <a:ln w="38100">
              <a:solidFill>
                <a:srgbClr val="E0D6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타원 197"/>
          <p:cNvSpPr/>
          <p:nvPr/>
        </p:nvSpPr>
        <p:spPr>
          <a:xfrm>
            <a:off x="7565968" y="35374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14535" y="2854655"/>
            <a:ext cx="694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A1A1A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endParaRPr lang="ko-KR" altLang="en-US" sz="7200" dirty="0">
              <a:solidFill>
                <a:srgbClr val="A1A1A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473005" y="3095074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DoS </a:t>
            </a:r>
            <a:r>
              <a:rPr lang="ko-KR" altLang="en-US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공격 방법</a:t>
            </a:r>
          </a:p>
        </p:txBody>
      </p:sp>
      <p:cxnSp>
        <p:nvCxnSpPr>
          <p:cNvPr id="235" name="직선 연결선 234"/>
          <p:cNvCxnSpPr/>
          <p:nvPr/>
        </p:nvCxnSpPr>
        <p:spPr>
          <a:xfrm>
            <a:off x="1974652" y="4490031"/>
            <a:ext cx="3500579" cy="0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3021996" y="5177251"/>
            <a:ext cx="2453234" cy="0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H="1" flipV="1">
            <a:off x="5475230" y="4477581"/>
            <a:ext cx="1" cy="719828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H="1" flipV="1">
            <a:off x="1974652" y="4483807"/>
            <a:ext cx="1" cy="719828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>
            <a:off x="1974652" y="5191091"/>
            <a:ext cx="150969" cy="0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/>
          <p:cNvSpPr/>
          <p:nvPr/>
        </p:nvSpPr>
        <p:spPr>
          <a:xfrm>
            <a:off x="2823851" y="51122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2172418" y="4429455"/>
            <a:ext cx="6928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A1A1A1"/>
                </a:solidFill>
              </a:rPr>
              <a:t>3</a:t>
            </a:r>
            <a:endParaRPr lang="ko-KR" altLang="en-US" sz="7200" dirty="0">
              <a:solidFill>
                <a:srgbClr val="A1A1A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730888" y="466987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Dos </a:t>
            </a:r>
            <a:r>
              <a:rPr lang="ko-KR" altLang="en-US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공격 시연</a:t>
            </a:r>
          </a:p>
        </p:txBody>
      </p:sp>
      <p:cxnSp>
        <p:nvCxnSpPr>
          <p:cNvPr id="247" name="직선 연결선 246"/>
          <p:cNvCxnSpPr/>
          <p:nvPr/>
        </p:nvCxnSpPr>
        <p:spPr>
          <a:xfrm>
            <a:off x="6716769" y="4490031"/>
            <a:ext cx="3500579" cy="0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7764113" y="5177251"/>
            <a:ext cx="2453234" cy="0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 flipV="1">
            <a:off x="10217347" y="4477581"/>
            <a:ext cx="1" cy="719828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 flipV="1">
            <a:off x="6716769" y="4483807"/>
            <a:ext cx="1" cy="719828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6716769" y="5191091"/>
            <a:ext cx="150969" cy="0"/>
          </a:xfrm>
          <a:prstGeom prst="line">
            <a:avLst/>
          </a:prstGeom>
          <a:ln w="3810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7565968" y="5112206"/>
            <a:ext cx="132098" cy="132097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6914535" y="4429455"/>
            <a:ext cx="6880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A1A1A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 sz="7200" dirty="0">
              <a:solidFill>
                <a:srgbClr val="A1A1A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73005" y="4669874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DoS </a:t>
            </a:r>
            <a:r>
              <a:rPr lang="ko-KR" altLang="en-US" sz="1600" dirty="0">
                <a:solidFill>
                  <a:srgbClr val="00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대응 방법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CFA932-1ED3-4FD0-8752-F47899EB7EA9}"/>
              </a:ext>
            </a:extLst>
          </p:cNvPr>
          <p:cNvSpPr/>
          <p:nvPr/>
        </p:nvSpPr>
        <p:spPr>
          <a:xfrm>
            <a:off x="4361544" y="-326571"/>
            <a:ext cx="3468913" cy="255458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98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28D486-8C6F-4C09-B2FD-88D6B896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1106449"/>
            <a:ext cx="6925642" cy="57158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26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 (</a:t>
            </a:r>
            <a:r>
              <a:rPr lang="en-US" altLang="ko-KR" sz="2800" dirty="0" err="1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Winsows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10)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9B87DA-285D-4EA3-AFB9-9C2A18EA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2418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1D2EFD8-B89E-4B2F-9F7E-A3327CDE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30" y="779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51339024" descr="EMB00003d8c716e">
            <a:extLst>
              <a:ext uri="{FF2B5EF4-FFF2-40B4-BE49-F238E27FC236}">
                <a16:creationId xmlns:a16="http://schemas.microsoft.com/office/drawing/2014/main" id="{0B0047E5-309F-40DF-960D-109D7543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15" y="1856780"/>
            <a:ext cx="8169024" cy="430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8C2E43-A1DF-4F51-94D5-919AFA8F83F3}"/>
              </a:ext>
            </a:extLst>
          </p:cNvPr>
          <p:cNvSpPr/>
          <p:nvPr/>
        </p:nvSpPr>
        <p:spPr>
          <a:xfrm>
            <a:off x="4784034" y="2232199"/>
            <a:ext cx="910065" cy="2494468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DEBDB2-F3AF-4B20-BBE3-9F81476EEE74}"/>
              </a:ext>
            </a:extLst>
          </p:cNvPr>
          <p:cNvSpPr/>
          <p:nvPr/>
        </p:nvSpPr>
        <p:spPr>
          <a:xfrm>
            <a:off x="5989982" y="2227281"/>
            <a:ext cx="910065" cy="2494468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4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 (KALI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95" y="1548441"/>
            <a:ext cx="2128056" cy="2488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14B5E-A9BB-46DB-B596-40C18B7C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62" y="1548441"/>
            <a:ext cx="2310167" cy="24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47C7-1025-49F9-A8D3-72CA932A9D9F}"/>
              </a:ext>
            </a:extLst>
          </p:cNvPr>
          <p:cNvSpPr txBox="1"/>
          <p:nvPr/>
        </p:nvSpPr>
        <p:spPr>
          <a:xfrm>
            <a:off x="4544984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8B21-E76C-409B-837E-47B1AB0934E6}"/>
              </a:ext>
            </a:extLst>
          </p:cNvPr>
          <p:cNvSpPr txBox="1"/>
          <p:nvPr/>
        </p:nvSpPr>
        <p:spPr>
          <a:xfrm>
            <a:off x="8411662" y="4218007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피해자 </a:t>
            </a:r>
            <a:r>
              <a:rPr lang="en-US" altLang="ko-KR" dirty="0"/>
              <a:t>: KALI LINUX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A4FB6-B8FB-45DD-BE23-7C4067C5BAB5}"/>
              </a:ext>
            </a:extLst>
          </p:cNvPr>
          <p:cNvSpPr txBox="1"/>
          <p:nvPr/>
        </p:nvSpPr>
        <p:spPr>
          <a:xfrm>
            <a:off x="4544984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192.168.35.120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4EAA0-9D8E-4363-A029-E8F5C7934C21}"/>
              </a:ext>
            </a:extLst>
          </p:cNvPr>
          <p:cNvSpPr txBox="1"/>
          <p:nvPr/>
        </p:nvSpPr>
        <p:spPr>
          <a:xfrm>
            <a:off x="8364621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3CADC3-DC1F-40D5-A45F-F3F8638E8AEA}"/>
              </a:ext>
            </a:extLst>
          </p:cNvPr>
          <p:cNvGrpSpPr/>
          <p:nvPr/>
        </p:nvGrpSpPr>
        <p:grpSpPr>
          <a:xfrm>
            <a:off x="8411662" y="1597693"/>
            <a:ext cx="2404248" cy="2540642"/>
            <a:chOff x="7415554" y="345037"/>
            <a:chExt cx="2404248" cy="254064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C71EB7D-53A3-4F8B-A42E-562BBE11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F47CEB-0151-4115-AEC9-013273D7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A3EC2D-01AA-4D5A-B7F8-560831A21D34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4C14CF-12DE-4D94-9078-3EBF245B6981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3CDC26-C0CD-4662-A7E9-625A01AC5685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75B5A-4035-4EB2-936E-5A6113BB7A57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시연 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26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 (KALI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23" y="1291281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655900" y="1239147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7CBB59B-9964-43F7-8C56-312D33AD6B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2904" y="1703202"/>
          <a:ext cx="4041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664393390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1572463399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370119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381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296DAF4-72AB-4BB7-BEEF-35015A73EE91}"/>
              </a:ext>
            </a:extLst>
          </p:cNvPr>
          <p:cNvSpPr txBox="1"/>
          <p:nvPr/>
        </p:nvSpPr>
        <p:spPr>
          <a:xfrm>
            <a:off x="3108656" y="3896860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192.168.35.120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7186D-ACB2-4368-A872-FE4A01A139A2}"/>
              </a:ext>
            </a:extLst>
          </p:cNvPr>
          <p:cNvSpPr txBox="1"/>
          <p:nvPr/>
        </p:nvSpPr>
        <p:spPr>
          <a:xfrm>
            <a:off x="9654646" y="3896860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9CF0C-D058-476D-BBFF-5B748C01ABCF}"/>
              </a:ext>
            </a:extLst>
          </p:cNvPr>
          <p:cNvSpPr txBox="1"/>
          <p:nvPr/>
        </p:nvSpPr>
        <p:spPr>
          <a:xfrm>
            <a:off x="5567990" y="1291281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A9CE20-A43B-4F20-909A-109556BE8D77}"/>
              </a:ext>
            </a:extLst>
          </p:cNvPr>
          <p:cNvSpPr txBox="1"/>
          <p:nvPr/>
        </p:nvSpPr>
        <p:spPr>
          <a:xfrm>
            <a:off x="6891709" y="1289711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Dst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356D8-E39F-479E-9EE6-6631FE904911}"/>
              </a:ext>
            </a:extLst>
          </p:cNvPr>
          <p:cNvSpPr txBox="1"/>
          <p:nvPr/>
        </p:nvSpPr>
        <p:spPr>
          <a:xfrm>
            <a:off x="8302239" y="1291533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2B807E-FBB2-4050-A529-23876920379F}"/>
              </a:ext>
            </a:extLst>
          </p:cNvPr>
          <p:cNvSpPr txBox="1"/>
          <p:nvPr/>
        </p:nvSpPr>
        <p:spPr>
          <a:xfrm>
            <a:off x="3108656" y="4321866"/>
            <a:ext cx="240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en-US" altLang="ko-KR" dirty="0"/>
              <a:t> IP is spoofed</a:t>
            </a:r>
          </a:p>
          <a:p>
            <a:pPr algn="ctr"/>
            <a:r>
              <a:rPr lang="en-US" altLang="ko-KR" dirty="0"/>
              <a:t>IP : 192.168.35.100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CD085A-6EB8-40AB-88A2-6A6AD7EED2AB}"/>
              </a:ext>
            </a:extLst>
          </p:cNvPr>
          <p:cNvCxnSpPr/>
          <p:nvPr/>
        </p:nvCxnSpPr>
        <p:spPr>
          <a:xfrm>
            <a:off x="5512904" y="2206556"/>
            <a:ext cx="40501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B15478D-6EDC-45DF-93EC-C87A61365A4D}"/>
              </a:ext>
            </a:extLst>
          </p:cNvPr>
          <p:cNvSpPr txBox="1"/>
          <p:nvPr/>
        </p:nvSpPr>
        <p:spPr>
          <a:xfrm>
            <a:off x="5887311" y="3727385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Src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5D0624-F9DC-4A02-BA05-F96CC660A5BF}"/>
              </a:ext>
            </a:extLst>
          </p:cNvPr>
          <p:cNvSpPr txBox="1"/>
          <p:nvPr/>
        </p:nvSpPr>
        <p:spPr>
          <a:xfrm>
            <a:off x="7211030" y="3725815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Dst</a:t>
            </a:r>
            <a:r>
              <a:rPr lang="en-US" altLang="ko-KR" dirty="0"/>
              <a:t> IP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C75F17-92BD-4374-95D8-9F519029D1EA}"/>
              </a:ext>
            </a:extLst>
          </p:cNvPr>
          <p:cNvSpPr txBox="1"/>
          <p:nvPr/>
        </p:nvSpPr>
        <p:spPr>
          <a:xfrm>
            <a:off x="8621560" y="3727637"/>
            <a:ext cx="12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067C7CAC-F0BE-4D33-A46C-50C388BB7D70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5400000" flipH="1">
            <a:off x="9621801" y="2543567"/>
            <a:ext cx="1270321" cy="1202124"/>
          </a:xfrm>
          <a:prstGeom prst="curvedConnector4">
            <a:avLst>
              <a:gd name="adj1" fmla="val -74328"/>
              <a:gd name="adj2" fmla="val 188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AE48E0-3F6B-449A-A916-52E19BC6A9A4}"/>
              </a:ext>
            </a:extLst>
          </p:cNvPr>
          <p:cNvSpPr txBox="1"/>
          <p:nvPr/>
        </p:nvSpPr>
        <p:spPr>
          <a:xfrm>
            <a:off x="7781929" y="3354395"/>
            <a:ext cx="13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아리따-돋움(TTF)-SemiBold"/>
              </a:rPr>
              <a:t>무한 루프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252ABEF-9BDF-42B4-8DCB-104A13E45E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2225" y="4139306"/>
          <a:ext cx="4041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04">
                  <a:extLst>
                    <a:ext uri="{9D8B030D-6E8A-4147-A177-3AD203B41FA5}">
                      <a16:colId xmlns:a16="http://schemas.microsoft.com/office/drawing/2014/main" val="2664393390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1572463399"/>
                    </a:ext>
                  </a:extLst>
                </a:gridCol>
                <a:gridCol w="1347304">
                  <a:extLst>
                    <a:ext uri="{9D8B030D-6E8A-4147-A177-3AD203B41FA5}">
                      <a16:colId xmlns:a16="http://schemas.microsoft.com/office/drawing/2014/main" val="370119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192.168.0.7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03815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99E1497-4397-42B6-8FBC-A913F0F7FB09}"/>
              </a:ext>
            </a:extLst>
          </p:cNvPr>
          <p:cNvSpPr txBox="1"/>
          <p:nvPr/>
        </p:nvSpPr>
        <p:spPr>
          <a:xfrm>
            <a:off x="3774523" y="5023871"/>
            <a:ext cx="721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 코드 </a:t>
            </a:r>
            <a:r>
              <a:rPr lang="en-US" altLang="ko-KR" b="1" dirty="0"/>
              <a:t>: hping3 192.168.0.47</a:t>
            </a:r>
            <a:r>
              <a:rPr lang="ko-KR" altLang="en-US" b="1" dirty="0"/>
              <a:t> </a:t>
            </a:r>
            <a:r>
              <a:rPr lang="en-US" altLang="ko-KR" b="1" dirty="0"/>
              <a:t>–a</a:t>
            </a:r>
            <a:r>
              <a:rPr lang="ko-KR" altLang="en-US" b="1" dirty="0"/>
              <a:t> </a:t>
            </a:r>
            <a:r>
              <a:rPr lang="en-US" altLang="ko-KR" b="1" dirty="0"/>
              <a:t>192.168.35.100 –</a:t>
            </a:r>
            <a:r>
              <a:rPr lang="en-US" altLang="ko-KR" b="1" dirty="0" err="1"/>
              <a:t>icmp</a:t>
            </a:r>
            <a:r>
              <a:rPr lang="ko-KR" altLang="en-US" b="1" dirty="0"/>
              <a:t> </a:t>
            </a:r>
            <a:r>
              <a:rPr lang="en-US" altLang="ko-KR" b="1" dirty="0"/>
              <a:t>--flood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BB4AF4-F66F-4E9F-A0A4-B65C51BC7001}"/>
              </a:ext>
            </a:extLst>
          </p:cNvPr>
          <p:cNvSpPr txBox="1"/>
          <p:nvPr/>
        </p:nvSpPr>
        <p:spPr>
          <a:xfrm>
            <a:off x="3787223" y="5613903"/>
            <a:ext cx="674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-a : </a:t>
            </a:r>
            <a:r>
              <a:rPr lang="ko-KR" altLang="en-US" dirty="0"/>
              <a:t>출발지 </a:t>
            </a:r>
            <a:r>
              <a:rPr lang="en-US" altLang="ko-KR" dirty="0"/>
              <a:t>IP </a:t>
            </a:r>
            <a:r>
              <a:rPr lang="ko-KR" altLang="en-US" dirty="0"/>
              <a:t>주소 변경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8CFB0D-A0EA-48DA-8A7C-B2B197535213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669DD0-25E1-4097-99B9-723E76A69296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04B943-E489-4E6A-98B0-1568364CBF46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FBD945-29F7-4800-9BDB-878CF69E23FA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08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DFFB11-B46C-405B-890C-1A5D7BBE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0" y="1731699"/>
            <a:ext cx="8048309" cy="48733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 (KALI LINUX)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9B87DA-285D-4EA3-AFB9-9C2A18EA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24189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1D2EFD8-B89E-4B2F-9F7E-A3327CDE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30" y="779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8C2E43-A1DF-4F51-94D5-919AFA8F83F3}"/>
              </a:ext>
            </a:extLst>
          </p:cNvPr>
          <p:cNvSpPr/>
          <p:nvPr/>
        </p:nvSpPr>
        <p:spPr>
          <a:xfrm>
            <a:off x="4784034" y="2548803"/>
            <a:ext cx="910065" cy="194699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DEBDB2-F3AF-4B20-BBE3-9F81476EEE74}"/>
              </a:ext>
            </a:extLst>
          </p:cNvPr>
          <p:cNvSpPr/>
          <p:nvPr/>
        </p:nvSpPr>
        <p:spPr>
          <a:xfrm>
            <a:off x="5989982" y="2548803"/>
            <a:ext cx="910065" cy="194699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09EA33-3331-42F0-922B-58052125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15" y="984901"/>
            <a:ext cx="7451255" cy="5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59" y="1548441"/>
            <a:ext cx="2128056" cy="2488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B14B5E-A9BB-46DB-B596-40C18B7C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4" y="1548441"/>
            <a:ext cx="2310167" cy="2488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6347C7-1025-49F9-A8D3-72CA932A9D9F}"/>
              </a:ext>
            </a:extLst>
          </p:cNvPr>
          <p:cNvSpPr txBox="1"/>
          <p:nvPr/>
        </p:nvSpPr>
        <p:spPr>
          <a:xfrm>
            <a:off x="3418548" y="4218007"/>
            <a:ext cx="240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공격자 </a:t>
            </a:r>
            <a:r>
              <a:rPr lang="en-US" altLang="ko-KR" sz="1600" dirty="0"/>
              <a:t>: KALI LINUX#1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E8B21-E76C-409B-837E-47B1AB0934E6}"/>
              </a:ext>
            </a:extLst>
          </p:cNvPr>
          <p:cNvSpPr txBox="1"/>
          <p:nvPr/>
        </p:nvSpPr>
        <p:spPr>
          <a:xfrm>
            <a:off x="9286304" y="4218007"/>
            <a:ext cx="240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피해자 </a:t>
            </a:r>
            <a:r>
              <a:rPr lang="en-US" altLang="ko-KR" sz="1600" dirty="0"/>
              <a:t>: Windows 10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1A4FB6-B8FB-45DD-BE23-7C4067C5BAB5}"/>
              </a:ext>
            </a:extLst>
          </p:cNvPr>
          <p:cNvSpPr txBox="1"/>
          <p:nvPr/>
        </p:nvSpPr>
        <p:spPr>
          <a:xfrm>
            <a:off x="3418548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</a:t>
            </a:r>
            <a:r>
              <a:rPr lang="en-US" altLang="ko-KR" sz="1600" dirty="0"/>
              <a:t>192.168.0.126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4EAA0-9D8E-4363-A029-E8F5C7934C21}"/>
              </a:ext>
            </a:extLst>
          </p:cNvPr>
          <p:cNvSpPr txBox="1"/>
          <p:nvPr/>
        </p:nvSpPr>
        <p:spPr>
          <a:xfrm>
            <a:off x="9239263" y="4688725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</a:t>
            </a:r>
            <a:r>
              <a:rPr lang="en-US" altLang="ko-KR" sz="1600" dirty="0"/>
              <a:t>192.168.0.47</a:t>
            </a:r>
            <a:endParaRPr lang="ko-KR" altLang="en-US" sz="1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178F3-B07D-4298-A5D7-96B45956552F}"/>
              </a:ext>
            </a:extLst>
          </p:cNvPr>
          <p:cNvGrpSpPr/>
          <p:nvPr/>
        </p:nvGrpSpPr>
        <p:grpSpPr>
          <a:xfrm>
            <a:off x="9239263" y="1548441"/>
            <a:ext cx="2404248" cy="2540642"/>
            <a:chOff x="7415554" y="345037"/>
            <a:chExt cx="2404248" cy="254064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A5066E-7DBF-4BBF-9667-6215702A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4FCF041-27FE-4C8C-A5D4-F267C157F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8A032A7-AB80-4E0E-B320-6681A544E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65" y="1548441"/>
            <a:ext cx="2404248" cy="25406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B7AB0D-B7D0-43AE-878A-61135BCA078E}"/>
              </a:ext>
            </a:extLst>
          </p:cNvPr>
          <p:cNvSpPr txBox="1"/>
          <p:nvPr/>
        </p:nvSpPr>
        <p:spPr>
          <a:xfrm>
            <a:off x="6117596" y="4218007"/>
            <a:ext cx="2652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에이전트 </a:t>
            </a:r>
            <a:r>
              <a:rPr lang="en-US" altLang="ko-KR" sz="1600" dirty="0"/>
              <a:t>: KALI LINUX#2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DC760F-3EFA-4CD1-BC8D-1A5E985C69D8}"/>
              </a:ext>
            </a:extLst>
          </p:cNvPr>
          <p:cNvSpPr txBox="1"/>
          <p:nvPr/>
        </p:nvSpPr>
        <p:spPr>
          <a:xfrm>
            <a:off x="6281865" y="4688725"/>
            <a:ext cx="240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IP : 192.168.0.68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B743D0-0DE2-4955-AF3F-F92407916AA1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AE7491-2AE3-454F-9715-41807C4AA713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4F0F9B-E4DA-4FC9-BFD0-7C2D4F2A862D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B5467-E439-4BAC-86E2-82E08EE67BDF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시연 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FF02B34B-1A33-4819-BD08-2B52459F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49" y="3621538"/>
            <a:ext cx="1608181" cy="169941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7D617A-6226-4311-B716-51D80B54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4" y="3621538"/>
            <a:ext cx="1608181" cy="16994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23" y="1291280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655900" y="1239146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296DAF4-72AB-4BB7-BEEF-35015A73EE91}"/>
              </a:ext>
            </a:extLst>
          </p:cNvPr>
          <p:cNvSpPr txBox="1"/>
          <p:nvPr/>
        </p:nvSpPr>
        <p:spPr>
          <a:xfrm>
            <a:off x="3108656" y="3896859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7186D-ACB2-4368-A872-FE4A01A139A2}"/>
              </a:ext>
            </a:extLst>
          </p:cNvPr>
          <p:cNvSpPr txBox="1"/>
          <p:nvPr/>
        </p:nvSpPr>
        <p:spPr>
          <a:xfrm>
            <a:off x="9654646" y="3896859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192.168.0.47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83B5B8-0E0F-4F63-9139-A94A1605A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8" y="1602956"/>
            <a:ext cx="1355111" cy="129330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2100CC-47CA-448A-818C-F18F455E142A}"/>
              </a:ext>
            </a:extLst>
          </p:cNvPr>
          <p:cNvCxnSpPr/>
          <p:nvPr/>
        </p:nvCxnSpPr>
        <p:spPr>
          <a:xfrm>
            <a:off x="5418279" y="2160103"/>
            <a:ext cx="1088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7F3427-0B21-44E5-930B-2F0564180D35}"/>
              </a:ext>
            </a:extLst>
          </p:cNvPr>
          <p:cNvCxnSpPr>
            <a:cxnSpLocks/>
          </p:cNvCxnSpPr>
          <p:nvPr/>
        </p:nvCxnSpPr>
        <p:spPr>
          <a:xfrm flipV="1">
            <a:off x="8309113" y="2153477"/>
            <a:ext cx="1345533" cy="6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C393C8-3954-4F7E-8ECF-D6F4C01C36C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358754" y="2896257"/>
            <a:ext cx="0" cy="1145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B63735D-BFC7-4BCE-8CE8-AFA1E2BC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62" y="3621539"/>
            <a:ext cx="1608181" cy="16994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57D389-E633-44BB-B2A1-6101C0FBA536}"/>
              </a:ext>
            </a:extLst>
          </p:cNvPr>
          <p:cNvSpPr txBox="1"/>
          <p:nvPr/>
        </p:nvSpPr>
        <p:spPr>
          <a:xfrm>
            <a:off x="6838122" y="1046920"/>
            <a:ext cx="119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아리따-돋움(TTF)-SemiBold"/>
              </a:rPr>
              <a:t>라우터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F54518-1477-40DE-9BA3-B67C8A737D1C}"/>
              </a:ext>
            </a:extLst>
          </p:cNvPr>
          <p:cNvCxnSpPr>
            <a:cxnSpLocks/>
          </p:cNvCxnSpPr>
          <p:nvPr/>
        </p:nvCxnSpPr>
        <p:spPr>
          <a:xfrm>
            <a:off x="5418279" y="2332381"/>
            <a:ext cx="108853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757E95-9B42-47C8-9A49-8C08CDCE7665}"/>
              </a:ext>
            </a:extLst>
          </p:cNvPr>
          <p:cNvCxnSpPr>
            <a:cxnSpLocks/>
          </p:cNvCxnSpPr>
          <p:nvPr/>
        </p:nvCxnSpPr>
        <p:spPr>
          <a:xfrm>
            <a:off x="7238513" y="3008241"/>
            <a:ext cx="17" cy="61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C76ED4-09CF-4CD9-A121-3319D8489568}"/>
              </a:ext>
            </a:extLst>
          </p:cNvPr>
          <p:cNvSpPr txBox="1"/>
          <p:nvPr/>
        </p:nvSpPr>
        <p:spPr>
          <a:xfrm>
            <a:off x="6174435" y="5503346"/>
            <a:ext cx="25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TTF)-SemiBold"/>
              </a:rPr>
              <a:t>192.168.0.255 </a:t>
            </a:r>
            <a:r>
              <a:rPr lang="ko-KR" altLang="en-US" dirty="0">
                <a:latin typeface="아리따-돋움(TTF)-SemiBold"/>
              </a:rPr>
              <a:t>네트워크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3ECDF8-3006-4946-AC6C-27F36E8E0D7D}"/>
              </a:ext>
            </a:extLst>
          </p:cNvPr>
          <p:cNvSpPr txBox="1"/>
          <p:nvPr/>
        </p:nvSpPr>
        <p:spPr>
          <a:xfrm>
            <a:off x="3602245" y="6044575"/>
            <a:ext cx="726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공격 코드 </a:t>
            </a:r>
            <a:r>
              <a:rPr lang="en-US" altLang="ko-KR" b="1" dirty="0"/>
              <a:t>: hping3 192.168.0.68</a:t>
            </a:r>
            <a:r>
              <a:rPr lang="ko-KR" altLang="en-US" b="1" dirty="0"/>
              <a:t> </a:t>
            </a:r>
            <a:r>
              <a:rPr lang="en-US" altLang="ko-KR" b="1" dirty="0"/>
              <a:t>–a</a:t>
            </a:r>
            <a:r>
              <a:rPr lang="ko-KR" altLang="en-US" b="1" dirty="0"/>
              <a:t> </a:t>
            </a:r>
            <a:r>
              <a:rPr lang="en-US" altLang="ko-KR" b="1" dirty="0"/>
              <a:t>192.168.0.7 –</a:t>
            </a:r>
            <a:r>
              <a:rPr lang="en-US" altLang="ko-KR" b="1" dirty="0" err="1"/>
              <a:t>icmp</a:t>
            </a:r>
            <a:r>
              <a:rPr lang="ko-KR" altLang="en-US" b="1" dirty="0"/>
              <a:t> </a:t>
            </a:r>
            <a:r>
              <a:rPr lang="en-US" altLang="ko-KR" b="1" dirty="0"/>
              <a:t>--flood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3E58C1-C2DF-4F1C-AC87-DBE2D092EF9A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1FE912-76EC-4FDC-90CE-49C236BD342F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6022E2-8DB1-43B7-ACA7-01B0C35FE8B5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9C332F-3214-4565-8150-28F92FDBFE7A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05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FF02B34B-1A33-4819-BD08-2B52459F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49" y="3621539"/>
            <a:ext cx="1608181" cy="169941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7D617A-6226-4311-B716-51D80B54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14" y="3621539"/>
            <a:ext cx="1608181" cy="16994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0A235D-E407-4614-8100-B58B6AF01404}"/>
              </a:ext>
            </a:extLst>
          </p:cNvPr>
          <p:cNvSpPr/>
          <p:nvPr/>
        </p:nvSpPr>
        <p:spPr>
          <a:xfrm>
            <a:off x="719907" y="363323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EE341-3F0C-40E2-9296-34913D0A7A2E}"/>
              </a:ext>
            </a:extLst>
          </p:cNvPr>
          <p:cNvSpPr txBox="1"/>
          <p:nvPr/>
        </p:nvSpPr>
        <p:spPr>
          <a:xfrm>
            <a:off x="392124" y="29239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개발환경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89F24D-6E77-40C5-B143-DB2A6A018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23" y="1291281"/>
            <a:ext cx="2128056" cy="248850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0E3F31-D4ED-45A5-B8A0-3C0D53540815}"/>
              </a:ext>
            </a:extLst>
          </p:cNvPr>
          <p:cNvGrpSpPr/>
          <p:nvPr/>
        </p:nvGrpSpPr>
        <p:grpSpPr>
          <a:xfrm>
            <a:off x="9655900" y="1239147"/>
            <a:ext cx="2404248" cy="2540642"/>
            <a:chOff x="7415554" y="345037"/>
            <a:chExt cx="2404248" cy="25406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1EF513-20DD-49D9-B9DC-80CA38136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554" y="345037"/>
              <a:ext cx="2404248" cy="25406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B14B5E-A9BB-46DB-B596-40C18B7CA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670" y="464287"/>
              <a:ext cx="1693509" cy="148042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296DAF4-72AB-4BB7-BEEF-35015A73EE91}"/>
              </a:ext>
            </a:extLst>
          </p:cNvPr>
          <p:cNvSpPr txBox="1"/>
          <p:nvPr/>
        </p:nvSpPr>
        <p:spPr>
          <a:xfrm>
            <a:off x="3108656" y="3896860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192.168.0.126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7186D-ACB2-4368-A872-FE4A01A139A2}"/>
              </a:ext>
            </a:extLst>
          </p:cNvPr>
          <p:cNvSpPr txBox="1"/>
          <p:nvPr/>
        </p:nvSpPr>
        <p:spPr>
          <a:xfrm>
            <a:off x="9654646" y="3896860"/>
            <a:ext cx="24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IP : 192.168.0.7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83B5B8-0E0F-4F63-9139-A94A1605A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98" y="1602957"/>
            <a:ext cx="1355111" cy="129330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2100CC-47CA-448A-818C-F18F455E142A}"/>
              </a:ext>
            </a:extLst>
          </p:cNvPr>
          <p:cNvCxnSpPr/>
          <p:nvPr/>
        </p:nvCxnSpPr>
        <p:spPr>
          <a:xfrm>
            <a:off x="5418279" y="2160104"/>
            <a:ext cx="1088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7F3427-0B21-44E5-930B-2F0564180D35}"/>
              </a:ext>
            </a:extLst>
          </p:cNvPr>
          <p:cNvCxnSpPr>
            <a:cxnSpLocks/>
          </p:cNvCxnSpPr>
          <p:nvPr/>
        </p:nvCxnSpPr>
        <p:spPr>
          <a:xfrm flipV="1">
            <a:off x="8309113" y="2153478"/>
            <a:ext cx="1345533" cy="6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C393C8-3954-4F7E-8ECF-D6F4C01C36C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358754" y="2896258"/>
            <a:ext cx="0" cy="1145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B63735D-BFC7-4BCE-8CE8-AFA1E2BCE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62" y="3621540"/>
            <a:ext cx="1608181" cy="16994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57D389-E633-44BB-B2A1-6101C0FBA536}"/>
              </a:ext>
            </a:extLst>
          </p:cNvPr>
          <p:cNvSpPr txBox="1"/>
          <p:nvPr/>
        </p:nvSpPr>
        <p:spPr>
          <a:xfrm>
            <a:off x="6838122" y="1046921"/>
            <a:ext cx="119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아리따-돋움(TTF)-SemiBold"/>
              </a:rPr>
              <a:t>라우터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F54518-1477-40DE-9BA3-B67C8A737D1C}"/>
              </a:ext>
            </a:extLst>
          </p:cNvPr>
          <p:cNvCxnSpPr>
            <a:cxnSpLocks/>
          </p:cNvCxnSpPr>
          <p:nvPr/>
        </p:nvCxnSpPr>
        <p:spPr>
          <a:xfrm>
            <a:off x="8309113" y="2332382"/>
            <a:ext cx="134553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757E95-9B42-47C8-9A49-8C08CDCE7665}"/>
              </a:ext>
            </a:extLst>
          </p:cNvPr>
          <p:cNvCxnSpPr>
            <a:cxnSpLocks/>
          </p:cNvCxnSpPr>
          <p:nvPr/>
        </p:nvCxnSpPr>
        <p:spPr>
          <a:xfrm flipV="1">
            <a:off x="7464788" y="2896258"/>
            <a:ext cx="1" cy="725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503-A9A1-4E5A-86FC-B79784E91DF1}"/>
              </a:ext>
            </a:extLst>
          </p:cNvPr>
          <p:cNvSpPr txBox="1"/>
          <p:nvPr/>
        </p:nvSpPr>
        <p:spPr>
          <a:xfrm>
            <a:off x="6174435" y="5503347"/>
            <a:ext cx="25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아리따-돋움(TTF)-SemiBold"/>
              </a:rPr>
              <a:t>192.168.0.255 </a:t>
            </a:r>
            <a:r>
              <a:rPr lang="ko-KR" altLang="en-US" dirty="0">
                <a:latin typeface="아리따-돋움(TTF)-SemiBold"/>
              </a:rPr>
              <a:t>네트워크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C97E3C-5DA0-43FE-B4AA-15D9A79B6B2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922CA7-3A71-4277-8F58-08B28A5042A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89A1E9-9506-4CD1-9D2E-2DC1B7935029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AB51B-DA5D-4F0C-83BB-17CE0B273CD8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방법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38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1242C-78CE-40D9-884F-BDC4A607F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1101762"/>
            <a:ext cx="6906589" cy="54300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C95CE-12E1-4716-8D33-E1D0D6F5F759}"/>
              </a:ext>
            </a:extLst>
          </p:cNvPr>
          <p:cNvSpPr/>
          <p:nvPr/>
        </p:nvSpPr>
        <p:spPr>
          <a:xfrm>
            <a:off x="4837043" y="2876104"/>
            <a:ext cx="910065" cy="40024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76E661-DE19-444B-996A-BED76DF01AFC}"/>
              </a:ext>
            </a:extLst>
          </p:cNvPr>
          <p:cNvSpPr/>
          <p:nvPr/>
        </p:nvSpPr>
        <p:spPr>
          <a:xfrm>
            <a:off x="6029740" y="2876103"/>
            <a:ext cx="910065" cy="40024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CC68BA0-0C18-407D-AB1C-4185216D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0314440" descr="EMB00003d8c716b">
            <a:extLst>
              <a:ext uri="{FF2B5EF4-FFF2-40B4-BE49-F238E27FC236}">
                <a16:creationId xmlns:a16="http://schemas.microsoft.com/office/drawing/2014/main" id="{1CDAB758-BCAE-4E79-BDBA-DE798666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"/>
          <a:stretch>
            <a:fillRect/>
          </a:stretch>
        </p:blipFill>
        <p:spPr bwMode="auto">
          <a:xfrm>
            <a:off x="3522158" y="1817749"/>
            <a:ext cx="8156413" cy="43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806F00-5303-4BF0-88D3-A8563536D266}"/>
              </a:ext>
            </a:extLst>
          </p:cNvPr>
          <p:cNvSpPr/>
          <p:nvPr/>
        </p:nvSpPr>
        <p:spPr>
          <a:xfrm>
            <a:off x="6138676" y="1817749"/>
            <a:ext cx="910065" cy="2595225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6AEFEE-15EE-414C-9F83-D9020B952D9B}"/>
              </a:ext>
            </a:extLst>
          </p:cNvPr>
          <p:cNvSpPr/>
          <p:nvPr/>
        </p:nvSpPr>
        <p:spPr>
          <a:xfrm>
            <a:off x="4848879" y="1817749"/>
            <a:ext cx="910065" cy="2595225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6E7498-5EA6-4BA0-ACE2-CC0726DE4E78}"/>
              </a:ext>
            </a:extLst>
          </p:cNvPr>
          <p:cNvSpPr/>
          <p:nvPr/>
        </p:nvSpPr>
        <p:spPr>
          <a:xfrm>
            <a:off x="8286773" y="1817749"/>
            <a:ext cx="1294549" cy="25952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7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2C2C6E4F-8DFA-434C-A2AA-2D4AC839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15" y="1099018"/>
            <a:ext cx="7944178" cy="547406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CC68BA0-0C18-407D-AB1C-4185216D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806F00-5303-4BF0-88D3-A8563536D266}"/>
              </a:ext>
            </a:extLst>
          </p:cNvPr>
          <p:cNvSpPr/>
          <p:nvPr/>
        </p:nvSpPr>
        <p:spPr>
          <a:xfrm>
            <a:off x="5926644" y="1327421"/>
            <a:ext cx="910065" cy="382767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6AEFEE-15EE-414C-9F83-D9020B952D9B}"/>
              </a:ext>
            </a:extLst>
          </p:cNvPr>
          <p:cNvSpPr/>
          <p:nvPr/>
        </p:nvSpPr>
        <p:spPr>
          <a:xfrm>
            <a:off x="4729611" y="1314164"/>
            <a:ext cx="910065" cy="382767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3653AD-824B-4FF8-903D-20544E7F35DB}"/>
              </a:ext>
            </a:extLst>
          </p:cNvPr>
          <p:cNvSpPr/>
          <p:nvPr/>
        </p:nvSpPr>
        <p:spPr>
          <a:xfrm>
            <a:off x="7898296" y="1276674"/>
            <a:ext cx="1337142" cy="382767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8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DA46FC9-A00E-4034-94C1-B513E3FE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60" y="1126464"/>
            <a:ext cx="8145411" cy="46256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C4A56C-457B-469C-9CEC-61776A62AA40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2AC641-87CD-402D-A610-5F8C03924733}"/>
              </a:ext>
            </a:extLst>
          </p:cNvPr>
          <p:cNvSpPr txBox="1"/>
          <p:nvPr/>
        </p:nvSpPr>
        <p:spPr>
          <a:xfrm>
            <a:off x="3342860" y="106016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12CB15-87CF-4AF1-81A1-1FE27C4F0AD5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CD4C01-0EAE-445B-AB5A-53B8993B51EC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97E3C-72A6-4674-ADEE-15FFAC0EC805}"/>
              </a:ext>
            </a:extLst>
          </p:cNvPr>
          <p:cNvSpPr txBox="1"/>
          <p:nvPr/>
        </p:nvSpPr>
        <p:spPr>
          <a:xfrm>
            <a:off x="484965" y="3285900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공격 결과</a:t>
            </a:r>
            <a:endParaRPr lang="ko-KR" altLang="en-US" sz="32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F940BD1-EC79-4342-BBFD-E215FDCC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915" y="649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CC68BA0-0C18-407D-AB1C-4185216D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806F00-5303-4BF0-88D3-A8563536D266}"/>
              </a:ext>
            </a:extLst>
          </p:cNvPr>
          <p:cNvSpPr/>
          <p:nvPr/>
        </p:nvSpPr>
        <p:spPr>
          <a:xfrm>
            <a:off x="6005574" y="1298500"/>
            <a:ext cx="910065" cy="3255888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6AEFEE-15EE-414C-9F83-D9020B952D9B}"/>
              </a:ext>
            </a:extLst>
          </p:cNvPr>
          <p:cNvSpPr/>
          <p:nvPr/>
        </p:nvSpPr>
        <p:spPr>
          <a:xfrm>
            <a:off x="4802528" y="1298499"/>
            <a:ext cx="910065" cy="3255887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713CE1-12ED-4ACF-9ECE-9B4E276A3640}"/>
              </a:ext>
            </a:extLst>
          </p:cNvPr>
          <p:cNvSpPr/>
          <p:nvPr/>
        </p:nvSpPr>
        <p:spPr>
          <a:xfrm>
            <a:off x="8050911" y="1298499"/>
            <a:ext cx="1238863" cy="325588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1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08876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600" dirty="0">
                <a:solidFill>
                  <a:srgbClr val="A1A1A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  <a:endParaRPr lang="ko-KR" altLang="en-US" sz="16600" dirty="0">
              <a:solidFill>
                <a:srgbClr val="A1A1A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261949" y="2787801"/>
            <a:ext cx="253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2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DoS</a:t>
            </a:r>
            <a:r>
              <a:rPr lang="ko-KR" altLang="en-US" sz="3600" spc="2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란</a:t>
            </a:r>
            <a:endParaRPr lang="en-US" altLang="ko-KR" sz="3600" spc="20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1391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white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412573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3241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600" dirty="0">
                <a:solidFill>
                  <a:srgbClr val="A1A1A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  <a:endParaRPr lang="ko-KR" altLang="en-US" sz="16600" dirty="0">
              <a:solidFill>
                <a:srgbClr val="A1A1A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5101648" y="2880565"/>
            <a:ext cx="2852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2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대응방법</a:t>
            </a:r>
            <a:endParaRPr lang="en-US" altLang="ko-KR" sz="3200" spc="20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1391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white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405248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7862F6C-8778-41C5-911B-56DFE1C27AD4}"/>
              </a:ext>
            </a:extLst>
          </p:cNvPr>
          <p:cNvSpPr txBox="1"/>
          <p:nvPr/>
        </p:nvSpPr>
        <p:spPr>
          <a:xfrm>
            <a:off x="350512" y="1284143"/>
            <a:ext cx="2404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FF570-DDDB-451D-81DC-7D85C446E6C4}"/>
              </a:ext>
            </a:extLst>
          </p:cNvPr>
          <p:cNvSpPr txBox="1"/>
          <p:nvPr/>
        </p:nvSpPr>
        <p:spPr>
          <a:xfrm>
            <a:off x="350512" y="1985778"/>
            <a:ext cx="7083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하나의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IP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ICMP packet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 일정 시간내에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 이상 송신되면 차단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ICMP packet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MTU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크기가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1500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보다 큰 용량이 일정 이상 송신되면 차단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02D2A-072F-4DCD-9B17-7A90578F132D}"/>
              </a:ext>
            </a:extLst>
          </p:cNvPr>
          <p:cNvSpPr txBox="1"/>
          <p:nvPr/>
        </p:nvSpPr>
        <p:spPr>
          <a:xfrm>
            <a:off x="6665145" y="3824819"/>
            <a:ext cx="160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40AD4-BE69-4F57-ABE6-D6F00DD59F44}"/>
              </a:ext>
            </a:extLst>
          </p:cNvPr>
          <p:cNvSpPr txBox="1"/>
          <p:nvPr/>
        </p:nvSpPr>
        <p:spPr>
          <a:xfrm>
            <a:off x="3518730" y="4512029"/>
            <a:ext cx="4712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OS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패치를 통해 취약점 제거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과부하가 걸리거나 계속 반복되는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packet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은 무시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29585A-0A97-4B73-9B06-839D02A6073E}"/>
              </a:ext>
            </a:extLst>
          </p:cNvPr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3001E2-1D2F-48D1-BF18-99D8D373F440}"/>
              </a:ext>
            </a:extLst>
          </p:cNvPr>
          <p:cNvGrpSpPr/>
          <p:nvPr/>
        </p:nvGrpSpPr>
        <p:grpSpPr>
          <a:xfrm>
            <a:off x="9216327" y="1564687"/>
            <a:ext cx="2660052" cy="2560742"/>
            <a:chOff x="4786791" y="3526837"/>
            <a:chExt cx="2660052" cy="25607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1D4DD0A-8B22-4219-B677-4CDED8184C0B}"/>
                </a:ext>
              </a:extLst>
            </p:cNvPr>
            <p:cNvGrpSpPr/>
            <p:nvPr/>
          </p:nvGrpSpPr>
          <p:grpSpPr>
            <a:xfrm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5BC0B3E-692C-4399-B4FE-DC7C3E194A1D}"/>
                  </a:ext>
                </a:extLst>
              </p:cNvPr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C194265-3F08-40DB-B323-CBFF6CD05E8A}"/>
                  </a:ext>
                </a:extLst>
              </p:cNvPr>
              <p:cNvGrpSpPr/>
              <p:nvPr/>
            </p:nvGrpSpPr>
            <p:grpSpPr>
              <a:xfrm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5642D2DA-FAD4-40BA-9483-2EE679B7A444}"/>
                    </a:ext>
                  </a:extLst>
                </p:cNvPr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90EC22C1-BCD6-4F90-81DF-DAAA60C29556}"/>
                    </a:ext>
                  </a:extLst>
                </p:cNvPr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F31694-918C-4D8D-9296-AC9B78073413}"/>
                </a:ext>
              </a:extLst>
            </p:cNvPr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rgbClr val="E0D6D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0442E7-75A6-49AC-B93B-8DB27240EE04}"/>
                </a:ext>
              </a:extLst>
            </p:cNvPr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rgbClr val="E0D6D4"/>
            </a:solidFill>
            <a:ln>
              <a:solidFill>
                <a:srgbClr val="E0D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90DAF30-CA4C-4E3C-B4E7-6FFD7CCABF80}"/>
                </a:ext>
              </a:extLst>
            </p:cNvPr>
            <p:cNvSpPr/>
            <p:nvPr/>
          </p:nvSpPr>
          <p:spPr>
            <a:xfrm>
              <a:off x="4786791" y="5036555"/>
              <a:ext cx="24929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500" dirty="0">
                  <a:solidFill>
                    <a:schemeClr val="bg1"/>
                  </a:solidFill>
                  <a:ea typeface="아리따-돋움(OTF)-Bold" panose="02020603020101020101" pitchFamily="18" charset="-127"/>
                </a:rPr>
                <a:t>보안대책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AF752C-B61E-4EBF-B262-6BF905098564}"/>
                </a:ext>
              </a:extLst>
            </p:cNvPr>
            <p:cNvSpPr txBox="1"/>
            <p:nvPr/>
          </p:nvSpPr>
          <p:spPr>
            <a:xfrm>
              <a:off x="5202720" y="4076395"/>
              <a:ext cx="16161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E0D6D4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DoS</a:t>
              </a:r>
              <a:endParaRPr lang="ko-KR" altLang="en-US" sz="60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504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7862F6C-8778-41C5-911B-56DFE1C27AD4}"/>
              </a:ext>
            </a:extLst>
          </p:cNvPr>
          <p:cNvSpPr txBox="1"/>
          <p:nvPr/>
        </p:nvSpPr>
        <p:spPr>
          <a:xfrm>
            <a:off x="350512" y="1284143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FF570-DDDB-451D-81DC-7D85C446E6C4}"/>
              </a:ext>
            </a:extLst>
          </p:cNvPr>
          <p:cNvSpPr txBox="1"/>
          <p:nvPr/>
        </p:nvSpPr>
        <p:spPr>
          <a:xfrm>
            <a:off x="350512" y="1985778"/>
            <a:ext cx="766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OS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패치를 통한 해결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방화벽 등의 보안 시스템에서 패킷의 출발지와 목적지 주소의 적절성을 검증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현재 시스템에서는 출발지와 목적지주소를 확인하여 동일한 패킷일 경우 버림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02D2A-072F-4DCD-9B17-7A90578F132D}"/>
              </a:ext>
            </a:extLst>
          </p:cNvPr>
          <p:cNvSpPr txBox="1"/>
          <p:nvPr/>
        </p:nvSpPr>
        <p:spPr>
          <a:xfrm>
            <a:off x="7119048" y="3824819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40AD4-BE69-4F57-ABE6-D6F00DD59F44}"/>
              </a:ext>
            </a:extLst>
          </p:cNvPr>
          <p:cNvSpPr txBox="1"/>
          <p:nvPr/>
        </p:nvSpPr>
        <p:spPr>
          <a:xfrm>
            <a:off x="1370929" y="4512029"/>
            <a:ext cx="6860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스위치나 라우터에서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Direct Broadcast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막음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공격 받는 쪽에서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echo reply </a:t>
            </a:r>
            <a:r>
              <a:rPr lang="en-US" altLang="ko-KR" sz="16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messag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rate-limit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설정하여 한꺼번에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reply message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 오는 것을 막음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EF33F0-23E6-4C98-810A-AA1047838F0A}"/>
              </a:ext>
            </a:extLst>
          </p:cNvPr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FB7041-C736-42AF-87C4-BF485797C8E8}"/>
              </a:ext>
            </a:extLst>
          </p:cNvPr>
          <p:cNvGrpSpPr/>
          <p:nvPr/>
        </p:nvGrpSpPr>
        <p:grpSpPr>
          <a:xfrm>
            <a:off x="9216329" y="1564687"/>
            <a:ext cx="2660050" cy="2560742"/>
            <a:chOff x="4786793" y="3526837"/>
            <a:chExt cx="2660050" cy="25607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7FE163B-9450-4770-891D-F72DD94743F6}"/>
                </a:ext>
              </a:extLst>
            </p:cNvPr>
            <p:cNvGrpSpPr/>
            <p:nvPr/>
          </p:nvGrpSpPr>
          <p:grpSpPr>
            <a:xfrm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CA5D058-0AB4-429E-8921-DB5E379BB543}"/>
                  </a:ext>
                </a:extLst>
              </p:cNvPr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CF517B6-042E-430D-ACEB-5BE655468E3C}"/>
                  </a:ext>
                </a:extLst>
              </p:cNvPr>
              <p:cNvGrpSpPr/>
              <p:nvPr/>
            </p:nvGrpSpPr>
            <p:grpSpPr>
              <a:xfrm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CFE2039-E5E6-43CD-AEB2-128646899A8E}"/>
                    </a:ext>
                  </a:extLst>
                </p:cNvPr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6A15F12-7017-4E73-8277-40172B7C98E1}"/>
                    </a:ext>
                  </a:extLst>
                </p:cNvPr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D1CB7C-1EF2-4C68-BECB-B833C2EE8996}"/>
                </a:ext>
              </a:extLst>
            </p:cNvPr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rgbClr val="E0D6D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73FF9A-A143-476C-83C8-2026E03ACC9E}"/>
                </a:ext>
              </a:extLst>
            </p:cNvPr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rgbClr val="E0D6D4"/>
            </a:solidFill>
            <a:ln>
              <a:solidFill>
                <a:srgbClr val="E0D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19E8FC2-7EAF-41FD-8C9C-1DD48BBE799C}"/>
                </a:ext>
              </a:extLst>
            </p:cNvPr>
            <p:cNvSpPr/>
            <p:nvPr/>
          </p:nvSpPr>
          <p:spPr>
            <a:xfrm>
              <a:off x="4786793" y="5036555"/>
              <a:ext cx="24929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500" dirty="0">
                  <a:solidFill>
                    <a:schemeClr val="bg1"/>
                  </a:solidFill>
                  <a:ea typeface="아리따-돋움(OTF)-Bold" panose="02020603020101020101" pitchFamily="18" charset="-127"/>
                </a:rPr>
                <a:t>보안대책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65CE20-E6EC-49C0-8A74-F7303582DB25}"/>
                </a:ext>
              </a:extLst>
            </p:cNvPr>
            <p:cNvSpPr txBox="1"/>
            <p:nvPr/>
          </p:nvSpPr>
          <p:spPr>
            <a:xfrm>
              <a:off x="5202720" y="4076395"/>
              <a:ext cx="16161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E0D6D4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DoS</a:t>
              </a:r>
              <a:endParaRPr lang="ko-KR" altLang="en-US" sz="60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18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3210162" cy="752920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67721" y="1607811"/>
            <a:ext cx="1129060" cy="1129060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5913382" y="2442866"/>
            <a:ext cx="508676" cy="508676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5291076" y="3152270"/>
            <a:ext cx="779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Q</a:t>
            </a:r>
            <a:endParaRPr lang="ko-KR" altLang="en-US" sz="60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A67F0-BE61-4195-AA45-845708635A19}"/>
              </a:ext>
            </a:extLst>
          </p:cNvPr>
          <p:cNvSpPr/>
          <p:nvPr/>
        </p:nvSpPr>
        <p:spPr>
          <a:xfrm>
            <a:off x="7357265" y="3152270"/>
            <a:ext cx="691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a typeface="아리따-돋움(OTF)-Bold" panose="02020603020101020101" pitchFamily="18" charset="-127"/>
              </a:rPr>
              <a:t>A</a:t>
            </a:r>
            <a:endParaRPr lang="ko-KR" altLang="en-US" sz="6000" dirty="0">
              <a:solidFill>
                <a:schemeClr val="bg1"/>
              </a:solidFill>
              <a:ea typeface="아리따-돋움(O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5B780-3821-4AB1-B5F5-3F8E9FA3CE28}"/>
              </a:ext>
            </a:extLst>
          </p:cNvPr>
          <p:cNvSpPr txBox="1"/>
          <p:nvPr/>
        </p:nvSpPr>
        <p:spPr>
          <a:xfrm>
            <a:off x="6306537" y="3152270"/>
            <a:ext cx="814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&amp;</a:t>
            </a:r>
            <a:endParaRPr lang="ko-KR" altLang="en-US" sz="6000" dirty="0">
              <a:solidFill>
                <a:srgbClr val="E0D6D4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7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5D5188-4D23-402F-A171-339835C2246B}"/>
              </a:ext>
            </a:extLst>
          </p:cNvPr>
          <p:cNvSpPr/>
          <p:nvPr/>
        </p:nvSpPr>
        <p:spPr>
          <a:xfrm>
            <a:off x="1" y="0"/>
            <a:ext cx="3220278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DA8D56-2C1B-46C2-AE36-D91F3C8FC4F8}"/>
              </a:ext>
            </a:extLst>
          </p:cNvPr>
          <p:cNvGrpSpPr/>
          <p:nvPr/>
        </p:nvGrpSpPr>
        <p:grpSpPr>
          <a:xfrm>
            <a:off x="512931" y="1564687"/>
            <a:ext cx="2561937" cy="2560742"/>
            <a:chOff x="4884906" y="3526837"/>
            <a:chExt cx="2561937" cy="256074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8B9974-C9BE-45B9-9C56-5CD938E5E263}"/>
                </a:ext>
              </a:extLst>
            </p:cNvPr>
            <p:cNvGrpSpPr/>
            <p:nvPr/>
          </p:nvGrpSpPr>
          <p:grpSpPr>
            <a:xfrm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3D4B12A-9624-4B3A-A500-0A1D0942D7DB}"/>
                  </a:ext>
                </a:extLst>
              </p:cNvPr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5CF8C27-BA52-4808-A0C6-69516BC5DAEE}"/>
                  </a:ext>
                </a:extLst>
              </p:cNvPr>
              <p:cNvGrpSpPr/>
              <p:nvPr/>
            </p:nvGrpSpPr>
            <p:grpSpPr>
              <a:xfrm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7241026-701F-4AF7-9D1F-8001084B5A99}"/>
                    </a:ext>
                  </a:extLst>
                </p:cNvPr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51D3DCB-48CD-4B4C-AF11-19369A0D5671}"/>
                    </a:ext>
                  </a:extLst>
                </p:cNvPr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FAB8E4-0174-4B6C-A647-602611F51895}"/>
                </a:ext>
              </a:extLst>
            </p:cNvPr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rgbClr val="E0D6D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F4A144-0A04-41A9-8F61-97EF4A92E09C}"/>
                </a:ext>
              </a:extLst>
            </p:cNvPr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rgbClr val="E0D6D4"/>
            </a:solidFill>
            <a:ln>
              <a:solidFill>
                <a:srgbClr val="E0D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4B011D-7A27-49E6-AC8B-05B85BE70805}"/>
                </a:ext>
              </a:extLst>
            </p:cNvPr>
            <p:cNvSpPr txBox="1"/>
            <p:nvPr/>
          </p:nvSpPr>
          <p:spPr>
            <a:xfrm>
              <a:off x="4980813" y="4116151"/>
              <a:ext cx="21659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DoS</a:t>
              </a:r>
              <a:r>
                <a:rPr lang="ko-KR" altLang="en-US" sz="5400" dirty="0">
                  <a:solidFill>
                    <a:schemeClr val="bg1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란</a:t>
              </a:r>
              <a:endParaRPr lang="ko-KR" altLang="en-US" sz="54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862F6C-8778-41C5-911B-56DFE1C27AD4}"/>
              </a:ext>
            </a:extLst>
          </p:cNvPr>
          <p:cNvSpPr txBox="1"/>
          <p:nvPr/>
        </p:nvSpPr>
        <p:spPr>
          <a:xfrm>
            <a:off x="3955120" y="7068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정의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FF570-DDDB-451D-81DC-7D85C446E6C4}"/>
              </a:ext>
            </a:extLst>
          </p:cNvPr>
          <p:cNvSpPr txBox="1"/>
          <p:nvPr/>
        </p:nvSpPr>
        <p:spPr>
          <a:xfrm>
            <a:off x="3917271" y="1723324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Denial of Service(</a:t>
            </a:r>
            <a:r>
              <a:rPr lang="ko-KR" altLang="en-US" b="1" dirty="0">
                <a:solidFill>
                  <a:srgbClr val="0070C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서비스 거부</a:t>
            </a:r>
            <a:r>
              <a:rPr lang="en-US" altLang="ko-KR" b="1" dirty="0">
                <a:solidFill>
                  <a:srgbClr val="0070C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722A7-7A06-4257-818F-4329D23A9CF8}"/>
              </a:ext>
            </a:extLst>
          </p:cNvPr>
          <p:cNvSpPr txBox="1"/>
          <p:nvPr/>
        </p:nvSpPr>
        <p:spPr>
          <a:xfrm>
            <a:off x="3919252" y="340789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공격 형태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E2090-C77D-4945-A042-A92D332E3278}"/>
              </a:ext>
            </a:extLst>
          </p:cNvPr>
          <p:cNvSpPr txBox="1"/>
          <p:nvPr/>
        </p:nvSpPr>
        <p:spPr>
          <a:xfrm>
            <a:off x="3914355" y="4424378"/>
            <a:ext cx="6997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시스템 자원의 고갈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CPU,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메모리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디스크의 사용에 과다한 부하를 가중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E43A4D-1DA0-4348-A5C4-94C9A4BAAB94}"/>
              </a:ext>
            </a:extLst>
          </p:cNvPr>
          <p:cNvSpPr txBox="1"/>
          <p:nvPr/>
        </p:nvSpPr>
        <p:spPr>
          <a:xfrm>
            <a:off x="3914355" y="4941448"/>
            <a:ext cx="6649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네트워크 자원 고갈 공격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: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쓰레기 데이터로 네트워크 대역폭의 고갈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22AC9-6323-4BFE-AFE2-CBA6DF369F00}"/>
              </a:ext>
            </a:extLst>
          </p:cNvPr>
          <p:cNvSpPr txBox="1"/>
          <p:nvPr/>
        </p:nvSpPr>
        <p:spPr>
          <a:xfrm>
            <a:off x="3955120" y="2280557"/>
            <a:ext cx="560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대상이 수용할 수 있는 능력 이상의 정보를 제공하여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정상적으로 작동하지 못하게 하는 공격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418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5D5188-4D23-402F-A171-339835C2246B}"/>
              </a:ext>
            </a:extLst>
          </p:cNvPr>
          <p:cNvSpPr/>
          <p:nvPr/>
        </p:nvSpPr>
        <p:spPr>
          <a:xfrm>
            <a:off x="1" y="0"/>
            <a:ext cx="322876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DA8D56-2C1B-46C2-AE36-D91F3C8FC4F8}"/>
              </a:ext>
            </a:extLst>
          </p:cNvPr>
          <p:cNvGrpSpPr/>
          <p:nvPr/>
        </p:nvGrpSpPr>
        <p:grpSpPr>
          <a:xfrm>
            <a:off x="512931" y="1564687"/>
            <a:ext cx="2561937" cy="2560742"/>
            <a:chOff x="4884906" y="3526837"/>
            <a:chExt cx="2561937" cy="256074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8B9974-C9BE-45B9-9C56-5CD938E5E263}"/>
                </a:ext>
              </a:extLst>
            </p:cNvPr>
            <p:cNvGrpSpPr/>
            <p:nvPr/>
          </p:nvGrpSpPr>
          <p:grpSpPr>
            <a:xfrm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3D4B12A-9624-4B3A-A500-0A1D0942D7DB}"/>
                  </a:ext>
                </a:extLst>
              </p:cNvPr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5CF8C27-BA52-4808-A0C6-69516BC5DAEE}"/>
                  </a:ext>
                </a:extLst>
              </p:cNvPr>
              <p:cNvGrpSpPr/>
              <p:nvPr/>
            </p:nvGrpSpPr>
            <p:grpSpPr>
              <a:xfrm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7241026-701F-4AF7-9D1F-8001084B5A99}"/>
                    </a:ext>
                  </a:extLst>
                </p:cNvPr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51D3DCB-48CD-4B4C-AF11-19369A0D5671}"/>
                    </a:ext>
                  </a:extLst>
                </p:cNvPr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FAB8E4-0174-4B6C-A647-602611F51895}"/>
                </a:ext>
              </a:extLst>
            </p:cNvPr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rgbClr val="E0D6D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F4A144-0A04-41A9-8F61-97EF4A92E09C}"/>
                </a:ext>
              </a:extLst>
            </p:cNvPr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rgbClr val="E0D6D4"/>
            </a:solidFill>
            <a:ln>
              <a:solidFill>
                <a:srgbClr val="E0D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4B011D-7A27-49E6-AC8B-05B85BE70805}"/>
                </a:ext>
              </a:extLst>
            </p:cNvPr>
            <p:cNvSpPr txBox="1"/>
            <p:nvPr/>
          </p:nvSpPr>
          <p:spPr>
            <a:xfrm>
              <a:off x="4980813" y="4116151"/>
              <a:ext cx="21659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DoS</a:t>
              </a:r>
              <a:r>
                <a:rPr lang="ko-KR" altLang="en-US" sz="5400" dirty="0">
                  <a:solidFill>
                    <a:schemeClr val="bg1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란</a:t>
              </a:r>
              <a:endParaRPr lang="ko-KR" altLang="en-US" sz="54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B967499-911A-431D-BDB2-AFCF650A26B2}"/>
              </a:ext>
            </a:extLst>
          </p:cNvPr>
          <p:cNvSpPr txBox="1"/>
          <p:nvPr/>
        </p:nvSpPr>
        <p:spPr>
          <a:xfrm>
            <a:off x="4002106" y="146477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보안의 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요소 중 </a:t>
            </a:r>
            <a:r>
              <a:rPr lang="ko-KR" altLang="en-US" dirty="0">
                <a:solidFill>
                  <a:srgbClr val="0070C0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가용성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해치는 공격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D5368-F831-4B7B-80DC-8C63BF0D4D31}"/>
              </a:ext>
            </a:extLst>
          </p:cNvPr>
          <p:cNvSpPr txBox="1"/>
          <p:nvPr/>
        </p:nvSpPr>
        <p:spPr>
          <a:xfrm>
            <a:off x="3982407" y="2028119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루트 권한을 획득하는 공격이 아님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09739-FD99-47BD-848C-4A4A21497FAC}"/>
              </a:ext>
            </a:extLst>
          </p:cNvPr>
          <p:cNvSpPr txBox="1"/>
          <p:nvPr/>
        </p:nvSpPr>
        <p:spPr>
          <a:xfrm>
            <a:off x="4002106" y="7475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특징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5DAA2D-3DEC-4E67-84E7-D99754457C8B}"/>
              </a:ext>
            </a:extLst>
          </p:cNvPr>
          <p:cNvSpPr txBox="1"/>
          <p:nvPr/>
        </p:nvSpPr>
        <p:spPr>
          <a:xfrm>
            <a:off x="4002106" y="2564964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공격의 원인이나 공격자를 추적하기 </a:t>
            </a:r>
            <a:r>
              <a:rPr lang="ko-KR" altLang="en-US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힘듬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58A92-EFB6-4E09-B47B-81FC58B2A83C}"/>
              </a:ext>
            </a:extLst>
          </p:cNvPr>
          <p:cNvSpPr txBox="1"/>
          <p:nvPr/>
        </p:nvSpPr>
        <p:spPr>
          <a:xfrm>
            <a:off x="3982407" y="3105127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공격 시 이를 해결하기 </a:t>
            </a:r>
            <a:r>
              <a:rPr lang="ko-KR" altLang="en-US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힘듬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B04AD-9EC4-4085-B000-9BB0F88E5B7D}"/>
              </a:ext>
            </a:extLst>
          </p:cNvPr>
          <p:cNvSpPr txBox="1"/>
          <p:nvPr/>
        </p:nvSpPr>
        <p:spPr>
          <a:xfrm>
            <a:off x="4002106" y="364529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5.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매우 다양한 공격 방법들이 가능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30007-5308-4BAC-A620-8E5386EB8E5C}"/>
              </a:ext>
            </a:extLst>
          </p:cNvPr>
          <p:cNvSpPr txBox="1"/>
          <p:nvPr/>
        </p:nvSpPr>
        <p:spPr>
          <a:xfrm>
            <a:off x="4002106" y="4182135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6.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다른 공격을 위한 사전 공격으로 이용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1588B-946D-4916-8E28-8E89495AFC25}"/>
              </a:ext>
            </a:extLst>
          </p:cNvPr>
          <p:cNvSpPr txBox="1"/>
          <p:nvPr/>
        </p:nvSpPr>
        <p:spPr>
          <a:xfrm>
            <a:off x="4002106" y="4718980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7.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사용자의 실수로 발생 가능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36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09172"/>
            <a:ext cx="12192000" cy="812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069041" y="2105561"/>
            <a:ext cx="134844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600" dirty="0">
                <a:solidFill>
                  <a:srgbClr val="A1A1A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endParaRPr lang="ko-KR" altLang="en-US" sz="16600" dirty="0">
              <a:solidFill>
                <a:srgbClr val="A1A1A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665516" y="1928592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665516" y="4934258"/>
            <a:ext cx="3452222" cy="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22960" y="1916198"/>
            <a:ext cx="0" cy="3025604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665517" y="1920431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665516" y="4346130"/>
            <a:ext cx="0" cy="595670"/>
          </a:xfrm>
          <a:prstGeom prst="line">
            <a:avLst/>
          </a:prstGeom>
          <a:ln w="19050">
            <a:solidFill>
              <a:srgbClr val="E0D6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298896" y="4390088"/>
            <a:ext cx="190685" cy="190685"/>
          </a:xfrm>
          <a:prstGeom prst="ellipse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4999058" y="2708289"/>
            <a:ext cx="3057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2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DoS</a:t>
            </a:r>
          </a:p>
          <a:p>
            <a:pPr algn="ctr"/>
            <a:r>
              <a:rPr lang="ko-KR" altLang="en-US" sz="3600" spc="20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관련기술</a:t>
            </a:r>
            <a:endParaRPr lang="en-US" altLang="ko-KR" sz="3600" spc="20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5906" y="3765193"/>
            <a:ext cx="1391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000" dirty="0">
                <a:solidFill>
                  <a:prstClr val="white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Semicolon</a:t>
            </a:r>
          </a:p>
        </p:txBody>
      </p:sp>
    </p:spTree>
    <p:extLst>
      <p:ext uri="{BB962C8B-B14F-4D97-AF65-F5344CB8AC3E}">
        <p14:creationId xmlns:p14="http://schemas.microsoft.com/office/powerpoint/2010/main" val="154228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5D5188-4D23-402F-A171-339835C2246B}"/>
              </a:ext>
            </a:extLst>
          </p:cNvPr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DA8D56-2C1B-46C2-AE36-D91F3C8FC4F8}"/>
              </a:ext>
            </a:extLst>
          </p:cNvPr>
          <p:cNvGrpSpPr/>
          <p:nvPr/>
        </p:nvGrpSpPr>
        <p:grpSpPr>
          <a:xfrm>
            <a:off x="9216327" y="1564687"/>
            <a:ext cx="2660052" cy="2560742"/>
            <a:chOff x="4786791" y="3526837"/>
            <a:chExt cx="2660052" cy="256074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8B9974-C9BE-45B9-9C56-5CD938E5E263}"/>
                </a:ext>
              </a:extLst>
            </p:cNvPr>
            <p:cNvGrpSpPr/>
            <p:nvPr/>
          </p:nvGrpSpPr>
          <p:grpSpPr>
            <a:xfrm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3D4B12A-9624-4B3A-A500-0A1D0942D7DB}"/>
                  </a:ext>
                </a:extLst>
              </p:cNvPr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5CF8C27-BA52-4808-A0C6-69516BC5DAEE}"/>
                  </a:ext>
                </a:extLst>
              </p:cNvPr>
              <p:cNvGrpSpPr/>
              <p:nvPr/>
            </p:nvGrpSpPr>
            <p:grpSpPr>
              <a:xfrm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7241026-701F-4AF7-9D1F-8001084B5A99}"/>
                    </a:ext>
                  </a:extLst>
                </p:cNvPr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51D3DCB-48CD-4B4C-AF11-19369A0D5671}"/>
                    </a:ext>
                  </a:extLst>
                </p:cNvPr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FAB8E4-0174-4B6C-A647-602611F51895}"/>
                </a:ext>
              </a:extLst>
            </p:cNvPr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rgbClr val="E0D6D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F4A144-0A04-41A9-8F61-97EF4A92E09C}"/>
                </a:ext>
              </a:extLst>
            </p:cNvPr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rgbClr val="E0D6D4"/>
            </a:solidFill>
            <a:ln>
              <a:solidFill>
                <a:srgbClr val="E0D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6E091D-DEA9-4351-BC01-A8E10CF2ACA9}"/>
                </a:ext>
              </a:extLst>
            </p:cNvPr>
            <p:cNvSpPr/>
            <p:nvPr/>
          </p:nvSpPr>
          <p:spPr>
            <a:xfrm>
              <a:off x="4786791" y="5036555"/>
              <a:ext cx="24929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500" dirty="0">
                  <a:solidFill>
                    <a:schemeClr val="bg1"/>
                  </a:solidFill>
                  <a:ea typeface="아리따-돋움(OTF)-Bold" panose="02020603020101020101" pitchFamily="18" charset="-127"/>
                </a:rPr>
                <a:t>공격방법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4B011D-7A27-49E6-AC8B-05B85BE70805}"/>
                </a:ext>
              </a:extLst>
            </p:cNvPr>
            <p:cNvSpPr txBox="1"/>
            <p:nvPr/>
          </p:nvSpPr>
          <p:spPr>
            <a:xfrm>
              <a:off x="5202720" y="4076395"/>
              <a:ext cx="16161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E0D6D4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DoS</a:t>
              </a:r>
              <a:endParaRPr lang="ko-KR" altLang="en-US" sz="60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862F6C-8778-41C5-911B-56DFE1C27AD4}"/>
              </a:ext>
            </a:extLst>
          </p:cNvPr>
          <p:cNvSpPr txBox="1"/>
          <p:nvPr/>
        </p:nvSpPr>
        <p:spPr>
          <a:xfrm>
            <a:off x="742117" y="1284143"/>
            <a:ext cx="275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Ping</a:t>
            </a:r>
            <a:r>
              <a:rPr lang="ko-KR" altLang="en-US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 </a:t>
            </a:r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of death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FF570-DDDB-451D-81DC-7D85C446E6C4}"/>
              </a:ext>
            </a:extLst>
          </p:cNvPr>
          <p:cNvSpPr txBox="1"/>
          <p:nvPr/>
        </p:nvSpPr>
        <p:spPr>
          <a:xfrm>
            <a:off x="782361" y="1985778"/>
            <a:ext cx="7210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Ping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명령을 통해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ICMP Echo Request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패킷의 크기를 정상적인 크기보다 크게 만들어 공격 대상에게 보낸다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</a:p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큰 패킷의 경우 일정 크기의 패킷으로 나뉘게 되고 공격 대상은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일정 크기의 패킷을 다시 큰 패킷으로 재조합을 하여야 하므로 이때 과부하가 발생한다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02D2A-072F-4DCD-9B17-7A90578F132D}"/>
              </a:ext>
            </a:extLst>
          </p:cNvPr>
          <p:cNvSpPr txBox="1"/>
          <p:nvPr/>
        </p:nvSpPr>
        <p:spPr>
          <a:xfrm>
            <a:off x="6386843" y="3824819"/>
            <a:ext cx="160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Teardrop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40AD4-BE69-4F57-ABE6-D6F00DD59F44}"/>
              </a:ext>
            </a:extLst>
          </p:cNvPr>
          <p:cNvSpPr txBox="1"/>
          <p:nvPr/>
        </p:nvSpPr>
        <p:spPr>
          <a:xfrm>
            <a:off x="742117" y="4512029"/>
            <a:ext cx="72106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Fragmentation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취약점을 이용한 공격 방법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공격 받는 대상이 패킷을 재조합 할 때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Offset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어긋나도록 수정하여 패킷을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6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재조합하지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못하도록 하여 시스템이 오류를 일으켜 시스템이 오류를 일으켜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시스템이 붕괴 되거나 리부팅을 하여야 한다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※유사 공격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Bonk, </a:t>
            </a:r>
            <a:r>
              <a:rPr lang="en-US" altLang="ko-KR" sz="16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Boink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22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7862F6C-8778-41C5-911B-56DFE1C27AD4}"/>
              </a:ext>
            </a:extLst>
          </p:cNvPr>
          <p:cNvSpPr txBox="1"/>
          <p:nvPr/>
        </p:nvSpPr>
        <p:spPr>
          <a:xfrm>
            <a:off x="742126" y="1284143"/>
            <a:ext cx="114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Land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FF570-DDDB-451D-81DC-7D85C446E6C4}"/>
              </a:ext>
            </a:extLst>
          </p:cNvPr>
          <p:cNvSpPr txBox="1"/>
          <p:nvPr/>
        </p:nvSpPr>
        <p:spPr>
          <a:xfrm>
            <a:off x="742126" y="1985778"/>
            <a:ext cx="7078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시스템을 나쁜 상태에 빠지게 하는 것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패킷을 전송 할 때 출발지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IP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주소와 목적지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IP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주소 값을 똑같이 만들어서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공격 대상에게 보내는 공격 방법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TCP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통신 시 자기에게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SYN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을 받았는데 자기 자신에게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SYN+ACK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보내게 되어 루프가 돌아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SYN Queue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Overflow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 발생한다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02D2A-072F-4DCD-9B17-7A90578F132D}"/>
              </a:ext>
            </a:extLst>
          </p:cNvPr>
          <p:cNvSpPr txBox="1"/>
          <p:nvPr/>
        </p:nvSpPr>
        <p:spPr>
          <a:xfrm>
            <a:off x="6668468" y="3824819"/>
            <a:ext cx="115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Smurf</a:t>
            </a:r>
            <a:endParaRPr lang="ko-KR" altLang="en-US" sz="2800" dirty="0"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40AD4-BE69-4F57-ABE6-D6F00DD59F44}"/>
              </a:ext>
            </a:extLst>
          </p:cNvPr>
          <p:cNvSpPr txBox="1"/>
          <p:nvPr/>
        </p:nvSpPr>
        <p:spPr>
          <a:xfrm>
            <a:off x="742126" y="4512029"/>
            <a:ext cx="7038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ICMP Request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받게 된 네트워크는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ICMP Request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패킷의 위조된 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시작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IP 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주소로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ICMP Reply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다시 보냄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/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공격 대상은 수많은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ICMP Reply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받게 되고 </a:t>
            </a:r>
            <a:r>
              <a:rPr lang="en-US" altLang="ko-KR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Ping of Death</a:t>
            </a:r>
            <a:r>
              <a:rPr lang="ko-KR" altLang="en-US" sz="16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처럼 수많은 패킷이 시스템을 과부하 상태로 만듦</a:t>
            </a:r>
            <a:endParaRPr lang="en-US" altLang="ko-KR" sz="16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CC46E-E9CC-41EC-93B5-1340BE40466F}"/>
              </a:ext>
            </a:extLst>
          </p:cNvPr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F11FE-183A-44B5-AE0A-7D1998F55592}"/>
              </a:ext>
            </a:extLst>
          </p:cNvPr>
          <p:cNvGrpSpPr/>
          <p:nvPr/>
        </p:nvGrpSpPr>
        <p:grpSpPr>
          <a:xfrm>
            <a:off x="9216327" y="1564687"/>
            <a:ext cx="2660052" cy="2560742"/>
            <a:chOff x="4786791" y="3526837"/>
            <a:chExt cx="2660052" cy="25607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F580D9-3060-4756-8319-0A772AA1DC85}"/>
                </a:ext>
              </a:extLst>
            </p:cNvPr>
            <p:cNvGrpSpPr/>
            <p:nvPr/>
          </p:nvGrpSpPr>
          <p:grpSpPr>
            <a:xfrm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406CD02-EA37-4C82-8D4D-395DCFE0E142}"/>
                  </a:ext>
                </a:extLst>
              </p:cNvPr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7889903-2B81-417D-B194-073BB2089F1E}"/>
                  </a:ext>
                </a:extLst>
              </p:cNvPr>
              <p:cNvGrpSpPr/>
              <p:nvPr/>
            </p:nvGrpSpPr>
            <p:grpSpPr>
              <a:xfrm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BC70B4A7-46E7-408D-A1D2-D12D9C8C9706}"/>
                    </a:ext>
                  </a:extLst>
                </p:cNvPr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CDE8B2E-6FE0-4081-971C-36D21B8594E4}"/>
                    </a:ext>
                  </a:extLst>
                </p:cNvPr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endParaRPr lang="ko-KR" altLang="en-US" sz="2800" spc="-150" dirty="0">
                    <a:solidFill>
                      <a:srgbClr val="E0D6D4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52B1E0F-C3E9-4BD8-BC49-D5A8F10E60A5}"/>
                </a:ext>
              </a:extLst>
            </p:cNvPr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rgbClr val="E0D6D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890A93-4A6F-4FCA-8F67-50712D755668}"/>
                </a:ext>
              </a:extLst>
            </p:cNvPr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rgbClr val="E0D6D4"/>
            </a:solidFill>
            <a:ln>
              <a:solidFill>
                <a:srgbClr val="E0D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18D8FE-05CC-44DD-9A6D-7A48588D430A}"/>
                </a:ext>
              </a:extLst>
            </p:cNvPr>
            <p:cNvSpPr/>
            <p:nvPr/>
          </p:nvSpPr>
          <p:spPr>
            <a:xfrm>
              <a:off x="4786791" y="5036555"/>
              <a:ext cx="24929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500" dirty="0">
                  <a:solidFill>
                    <a:schemeClr val="bg1"/>
                  </a:solidFill>
                  <a:ea typeface="아리따-돋움(OTF)-Bold" panose="02020603020101020101" pitchFamily="18" charset="-127"/>
                </a:rPr>
                <a:t>공격방법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F5C070-25DB-498A-8CB2-BCEAB1B911C2}"/>
                </a:ext>
              </a:extLst>
            </p:cNvPr>
            <p:cNvSpPr txBox="1"/>
            <p:nvPr/>
          </p:nvSpPr>
          <p:spPr>
            <a:xfrm>
              <a:off x="5202720" y="4076395"/>
              <a:ext cx="16161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E0D6D4"/>
                  </a:solidFill>
                  <a:latin typeface="아리따-돋움(OTF)-Bold" panose="02020603020101020101" pitchFamily="18" charset="-127"/>
                  <a:ea typeface="아리따-돋움(OTF)-Bold" panose="02020603020101020101" pitchFamily="18" charset="-127"/>
                </a:rPr>
                <a:t>DoS</a:t>
              </a:r>
              <a:endParaRPr lang="ko-KR" altLang="en-US" sz="6000" dirty="0">
                <a:solidFill>
                  <a:srgbClr val="E0D6D4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01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1196</Words>
  <Application>Microsoft Office PowerPoint</Application>
  <PresentationFormat>와이드스크린</PresentationFormat>
  <Paragraphs>336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맑은 고딕</vt:lpstr>
      <vt:lpstr>아리따-돋움(OTF)-Bold</vt:lpstr>
      <vt:lpstr>아리따-돋움(OTF)-SemiBold</vt:lpstr>
      <vt:lpstr>아리따-돋움(TTF)-Light</vt:lpstr>
      <vt:lpstr>아리따-돋움(TTF)-Medium</vt:lpstr>
      <vt:lpstr>아리따-돋움(TTF)-SemiBold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유은경</dc:creator>
  <cp:lastModifiedBy>justf</cp:lastModifiedBy>
  <cp:revision>217</cp:revision>
  <dcterms:created xsi:type="dcterms:W3CDTF">2016-08-19T15:31:44Z</dcterms:created>
  <dcterms:modified xsi:type="dcterms:W3CDTF">2018-06-05T18:59:39Z</dcterms:modified>
</cp:coreProperties>
</file>