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78" y="77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4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0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1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0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6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5282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629-92D6-459B-B222-B8A24D2F5EB9}" type="datetimeFigureOut">
              <a:rPr lang="ko-KR" altLang="en-US" smtClean="0"/>
              <a:t>2017-07-08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E60E-E122-4A92-8346-D2B26E291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7080909" y="-10022"/>
            <a:ext cx="5111088" cy="6853884"/>
            <a:chOff x="5294562" y="-10684"/>
            <a:chExt cx="3859054" cy="51749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7308301" y="-10684"/>
              <a:ext cx="1845315" cy="517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flipH="1">
              <a:off x="5294562" y="-9"/>
              <a:ext cx="2013739" cy="51541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직각 삼각형 7"/>
          <p:cNvSpPr/>
          <p:nvPr/>
        </p:nvSpPr>
        <p:spPr>
          <a:xfrm rot="5400000" flipH="1" flipV="1">
            <a:off x="2936400" y="-2397600"/>
            <a:ext cx="6319200" cy="1219200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4912" y="3013501"/>
            <a:ext cx="4346678" cy="746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300">
                <a:solidFill>
                  <a:schemeClr val="bg1">
                    <a:lumMod val="65000"/>
                  </a:schemeClr>
                </a:solidFill>
                <a:latin typeface="이순신 돋움체 M"/>
                <a:ea typeface="이순신 돋움체 M"/>
              </a:rPr>
              <a:t>PRESENTATION</a:t>
            </a:r>
            <a:endParaRPr lang="ko-KR" altLang="en-US" sz="4300">
              <a:solidFill>
                <a:schemeClr val="bg1">
                  <a:lumMod val="65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487" y="2144059"/>
            <a:ext cx="2299704" cy="90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>
                <a:ln w="9525">
                  <a:solidFill>
                    <a:schemeClr val="tx2">
                      <a:alpha val="19000"/>
                    </a:schemeClr>
                  </a:solidFill>
                </a:ln>
                <a:solidFill>
                  <a:schemeClr val="tx2">
                    <a:alpha val="87000"/>
                  </a:schemeClr>
                </a:solidFill>
                <a:latin typeface="이순신 돋움체 M"/>
                <a:ea typeface="이순신 돋움체 M"/>
              </a:rPr>
              <a:t>한자리</a:t>
            </a:r>
            <a:endParaRPr lang="ko-KR" altLang="en-US" sz="5400">
              <a:ln w="9525">
                <a:solidFill>
                  <a:schemeClr val="tx2">
                    <a:alpha val="19000"/>
                  </a:schemeClr>
                </a:solidFill>
              </a:ln>
              <a:solidFill>
                <a:schemeClr val="tx2">
                  <a:alpha val="87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2" name="TextBox 11"/>
          <p:cNvSpPr txBox="1"/>
          <p:nvPr/>
        </p:nvSpPr>
        <p:spPr>
          <a:xfrm rot="20852744">
            <a:off x="5951841" y="4879378"/>
            <a:ext cx="1778096" cy="395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chemeClr val="bg1">
                      <a:lumMod val="75000"/>
                      <a:alpha val="7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M"/>
                <a:ea typeface="이순신 돋움체 M"/>
              </a:rPr>
              <a:t>한글과컴퓨터</a:t>
            </a:r>
            <a:endParaRPr lang="ko-KR" altLang="en-US" sz="2000">
              <a:ln w="9525">
                <a:solidFill>
                  <a:schemeClr val="bg1">
                    <a:lumMod val="75000"/>
                    <a:alpha val="7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 flipH="1" flipV="1">
            <a:off x="4713429" y="-628340"/>
            <a:ext cx="2776356" cy="12185631"/>
          </a:xfrm>
          <a:prstGeom prst="rtTriangle">
            <a:avLst/>
          </a:prstGeom>
          <a:solidFill>
            <a:schemeClr val="tx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 rot="0">
            <a:off x="1943745" y="1567027"/>
            <a:ext cx="7758208" cy="4598475"/>
            <a:chOff x="2515339" y="1707374"/>
            <a:chExt cx="7033952" cy="4647755"/>
          </a:xfrm>
        </p:grpSpPr>
        <p:sp>
          <p:nvSpPr>
            <p:cNvPr id="9" name="자유형 8"/>
            <p:cNvSpPr/>
            <p:nvPr/>
          </p:nvSpPr>
          <p:spPr>
            <a:xfrm>
              <a:off x="6527687" y="4461134"/>
              <a:ext cx="3021603" cy="1880493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903955" tIns="440316" rIns="84596" bIns="8459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자리를 원하는 모양으로 편집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2515339" y="4677062"/>
              <a:ext cx="2927493" cy="1678067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84596" tIns="440316" rIns="903955" bIns="8459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~~~~~~~~~~~~~~</a:t>
              </a:r>
              <a:endParaRPr lang="en-US" altLang="ko-KR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6537502" y="1707374"/>
              <a:ext cx="2986383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903955" tIns="84596" rIns="84596" bIns="44031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사원 및 자리 검색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검색된 자리 표시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515339" y="1707374"/>
              <a:ext cx="3074717" cy="1422880"/>
            </a:xfrm>
            <a:custGeom>
              <a:avLst/>
              <a:gdLst>
                <a:gd name="connsiteX0" fmla="*/ 0 w 2731196"/>
                <a:gd name="connsiteY0" fmla="*/ 142288 h 1422880"/>
                <a:gd name="connsiteX1" fmla="*/ 142288 w 2731196"/>
                <a:gd name="connsiteY1" fmla="*/ 0 h 1422880"/>
                <a:gd name="connsiteX2" fmla="*/ 2588908 w 2731196"/>
                <a:gd name="connsiteY2" fmla="*/ 0 h 1422880"/>
                <a:gd name="connsiteX3" fmla="*/ 2731196 w 2731196"/>
                <a:gd name="connsiteY3" fmla="*/ 142288 h 1422880"/>
                <a:gd name="connsiteX4" fmla="*/ 2731196 w 2731196"/>
                <a:gd name="connsiteY4" fmla="*/ 1280592 h 1422880"/>
                <a:gd name="connsiteX5" fmla="*/ 2588908 w 2731196"/>
                <a:gd name="connsiteY5" fmla="*/ 1422880 h 1422880"/>
                <a:gd name="connsiteX6" fmla="*/ 142288 w 2731196"/>
                <a:gd name="connsiteY6" fmla="*/ 1422880 h 1422880"/>
                <a:gd name="connsiteX7" fmla="*/ 0 w 2731196"/>
                <a:gd name="connsiteY7" fmla="*/ 1280592 h 1422880"/>
                <a:gd name="connsiteX8" fmla="*/ 0 w 2731196"/>
                <a:gd name="connsiteY8" fmla="*/ 142288 h 142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1196" h="1422880">
                  <a:moveTo>
                    <a:pt x="0" y="142288"/>
                  </a:moveTo>
                  <a:cubicBezTo>
                    <a:pt x="0" y="63705"/>
                    <a:pt x="63705" y="0"/>
                    <a:pt x="142288" y="0"/>
                  </a:cubicBezTo>
                  <a:lnTo>
                    <a:pt x="2588908" y="0"/>
                  </a:lnTo>
                  <a:cubicBezTo>
                    <a:pt x="2667491" y="0"/>
                    <a:pt x="2731196" y="63705"/>
                    <a:pt x="2731196" y="142288"/>
                  </a:cubicBezTo>
                  <a:lnTo>
                    <a:pt x="2731196" y="1280592"/>
                  </a:lnTo>
                  <a:cubicBezTo>
                    <a:pt x="2731196" y="1359175"/>
                    <a:pt x="2667491" y="1422880"/>
                    <a:pt x="2588908" y="1422880"/>
                  </a:cubicBezTo>
                  <a:lnTo>
                    <a:pt x="142288" y="1422880"/>
                  </a:lnTo>
                  <a:cubicBezTo>
                    <a:pt x="63705" y="1422880"/>
                    <a:pt x="0" y="1359175"/>
                    <a:pt x="0" y="1280592"/>
                  </a:cubicBezTo>
                  <a:lnTo>
                    <a:pt x="0" y="142288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horz" wrap="square" lIns="84596" tIns="84596" rIns="903955" bIns="440316" anchor="t" anchorCtr="0">
              <a:noAutofit/>
            </a:bodyPr>
            <a:lstStyle/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>
                  <a:ln w="9525">
                    <a:solidFill>
                      <a:schemeClr val="accent3">
                        <a:lumMod val="40000"/>
                        <a:lumOff val="60000"/>
                        <a:alpha val="24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08서울남산체 L"/>
                  <a:ea typeface="08서울남산체 L"/>
                </a:rPr>
                <a:t>사원 자리 배치</a:t>
              </a: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  <a:p>
              <a:pPr marL="114300" lvl="1" indent="-114300" algn="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400" kern="1200">
                <a:ln w="9525">
                  <a:solidFill>
                    <a:schemeClr val="accent3">
                      <a:lumMod val="40000"/>
                      <a:lumOff val="60000"/>
                      <a:alpha val="24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054762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1925335"/>
                  </a:moveTo>
                  <a:cubicBezTo>
                    <a:pt x="0" y="862002"/>
                    <a:pt x="862002" y="0"/>
                    <a:pt x="1925335" y="0"/>
                  </a:cubicBezTo>
                  <a:lnTo>
                    <a:pt x="1925335" y="1925335"/>
                  </a:lnTo>
                  <a:lnTo>
                    <a:pt x="0" y="192533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691934" tIns="691934" rIns="128016" bIns="128016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1.</a:t>
              </a: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배치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6069028" y="2059695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0" y="0"/>
                  </a:moveTo>
                  <a:cubicBezTo>
                    <a:pt x="1063333" y="0"/>
                    <a:pt x="1925335" y="862002"/>
                    <a:pt x="1925335" y="1925335"/>
                  </a:cubicBezTo>
                  <a:lnTo>
                    <a:pt x="0" y="1925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13330"/>
              </a:schemeClr>
            </a:effectRef>
            <a:fontRef idx="minor">
              <a:schemeClr val="lt1"/>
            </a:fontRef>
          </p:style>
          <p:txBody>
            <a:bodyPr vert="horz" wrap="square" lIns="128016" tIns="691934" rIns="691934" bIns="128016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2.</a:t>
              </a: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검색</a:t>
              </a:r>
              <a:endParaRPr lang="ko-KR" altLang="en-US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069028" y="4073960"/>
              <a:ext cx="1925335" cy="1925336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0"/>
                  </a:moveTo>
                  <a:cubicBezTo>
                    <a:pt x="1925335" y="1063333"/>
                    <a:pt x="1063333" y="1925335"/>
                    <a:pt x="0" y="1925335"/>
                  </a:cubicBezTo>
                  <a:lnTo>
                    <a:pt x="0" y="0"/>
                  </a:lnTo>
                  <a:lnTo>
                    <a:pt x="1925335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26670"/>
              </a:schemeClr>
            </a:effectRef>
            <a:fontRef idx="minor">
              <a:schemeClr val="lt1"/>
            </a:fontRef>
          </p:style>
          <p:txBody>
            <a:bodyPr vert="horz" wrap="square" lIns="128016" tIns="128017" rIns="691934" bIns="691934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3.</a:t>
              </a:r>
              <a:r>
                <a:rPr lang="ko-KR" altLang="en-US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자리 </a:t>
              </a:r>
              <a:endParaRPr lang="ko-KR" altLang="en-US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편집</a:t>
              </a:r>
              <a:endParaRPr lang="ko-KR" altLang="en-US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4054762" y="4073961"/>
              <a:ext cx="1925335" cy="1925335"/>
            </a:xfrm>
            <a:custGeom>
              <a:avLst/>
              <a:gdLst>
                <a:gd name="connsiteX0" fmla="*/ 0 w 1925335"/>
                <a:gd name="connsiteY0" fmla="*/ 1925335 h 1925335"/>
                <a:gd name="connsiteX1" fmla="*/ 1925335 w 1925335"/>
                <a:gd name="connsiteY1" fmla="*/ 0 h 1925335"/>
                <a:gd name="connsiteX2" fmla="*/ 1925335 w 1925335"/>
                <a:gd name="connsiteY2" fmla="*/ 1925335 h 1925335"/>
                <a:gd name="connsiteX3" fmla="*/ 0 w 1925335"/>
                <a:gd name="connsiteY3" fmla="*/ 1925335 h 1925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335" h="1925335">
                  <a:moveTo>
                    <a:pt x="1925335" y="1925335"/>
                  </a:moveTo>
                  <a:cubicBezTo>
                    <a:pt x="862002" y="1925335"/>
                    <a:pt x="0" y="1063333"/>
                    <a:pt x="0" y="0"/>
                  </a:cubicBezTo>
                  <a:lnTo>
                    <a:pt x="1925335" y="0"/>
                  </a:lnTo>
                  <a:lnTo>
                    <a:pt x="1925335" y="19253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vert="horz" wrap="square" lIns="691934" tIns="128016" rIns="128016" bIns="691934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800" kern="1200">
                  <a:ln w="9525">
                    <a:solidFill>
                      <a:schemeClr val="bg1">
                        <a:alpha val="24000"/>
                      </a:schemeClr>
                    </a:solidFill>
                  </a:ln>
                  <a:solidFill>
                    <a:schemeClr val="bg1"/>
                  </a:solidFill>
                  <a:latin typeface="08서울남산체 L"/>
                  <a:ea typeface="08서울남산체 L"/>
                </a:rPr>
                <a:t>4.</a:t>
              </a:r>
              <a:endParaRPr lang="en-US" altLang="ko-KR" sz="1800" kern="1200">
                <a:ln w="9525">
                  <a:solidFill>
                    <a:schemeClr val="bg1">
                      <a:alpha val="24000"/>
                    </a:schemeClr>
                  </a:solidFill>
                </a:ln>
                <a:solidFill>
                  <a:schemeClr val="bg1"/>
                </a:solidFill>
                <a:latin typeface="08서울남산체 L"/>
                <a:ea typeface="08서울남산체 L"/>
              </a:endParaRPr>
            </a:p>
          </p:txBody>
        </p:sp>
        <p:sp>
          <p:nvSpPr>
            <p:cNvPr id="23" name="원형 화살표 22"/>
            <p:cNvSpPr/>
            <p:nvPr/>
          </p:nvSpPr>
          <p:spPr>
            <a:xfrm>
              <a:off x="5692186" y="3629311"/>
              <a:ext cx="664752" cy="57804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원형 화살표 23"/>
            <p:cNvSpPr/>
            <p:nvPr/>
          </p:nvSpPr>
          <p:spPr>
            <a:xfrm rot="10800000">
              <a:off x="5692186" y="3851636"/>
              <a:ext cx="664752" cy="57804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37" name="직각 삼각형 3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각 삼각형 37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각 삼각형 3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1" name="직각 삼각형 40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4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요구사항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우선순위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)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FeatureList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49" name="모서리가 둥근 직사각형 2"/>
          <p:cNvSpPr/>
          <p:nvPr/>
        </p:nvSpPr>
        <p:spPr>
          <a:xfrm>
            <a:off x="998439" y="1540372"/>
            <a:ext cx="4386263" cy="3636696"/>
          </a:xfrm>
          <a:prstGeom prst="roundRect">
            <a:avLst>
              <a:gd name="adj" fmla="val 16667"/>
            </a:avLst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모서리가 둥근 직사각형 17"/>
          <p:cNvSpPr/>
          <p:nvPr/>
        </p:nvSpPr>
        <p:spPr>
          <a:xfrm>
            <a:off x="5527578" y="1549897"/>
            <a:ext cx="4386263" cy="2102580"/>
          </a:xfrm>
          <a:prstGeom prst="roundRect">
            <a:avLst>
              <a:gd name="adj" fmla="val 16667"/>
            </a:avLst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모서리가 둥근 직사각형 21"/>
          <p:cNvSpPr/>
          <p:nvPr/>
        </p:nvSpPr>
        <p:spPr>
          <a:xfrm>
            <a:off x="5522815" y="3749310"/>
            <a:ext cx="4386263" cy="1470390"/>
          </a:xfrm>
          <a:prstGeom prst="roundRect">
            <a:avLst>
              <a:gd name="adj" fmla="val 16667"/>
            </a:avLst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직사각형 27"/>
          <p:cNvSpPr/>
          <p:nvPr/>
        </p:nvSpPr>
        <p:spPr>
          <a:xfrm>
            <a:off x="1105958" y="2197243"/>
            <a:ext cx="3910045" cy="16870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action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도형 조작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데이터 저장 및 읽기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자리 및 사원 검색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로그인(role)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자리 배치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8" name="직사각형 28"/>
          <p:cNvSpPr/>
          <p:nvPr/>
        </p:nvSpPr>
        <p:spPr>
          <a:xfrm>
            <a:off x="5605046" y="4212869"/>
            <a:ext cx="4181749" cy="31912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~~~~~~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9" name="직사각형 29"/>
          <p:cNvSpPr/>
          <p:nvPr/>
        </p:nvSpPr>
        <p:spPr>
          <a:xfrm>
            <a:off x="5758806" y="2129809"/>
            <a:ext cx="3910046" cy="5448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경로 안내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  <a:ln w="9525">
                  <a:solidFill>
                    <a:srgbClr val="808080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도면 만들기</a:t>
            </a:r>
            <a:endParaRPr xmlns:mc="http://schemas.openxmlformats.org/markup-compatibility/2006" xmlns:hp="http://schemas.haansoft.com/office/presentation/8.0" kumimoji="0" lang="ko-KR" altLang="ko-KR" sz="1500" b="0" i="0" u="none" strike="noStrike" kern="0" cap="none" spc="0" normalizeH="0" baseline="0" mc:Ignorable="hp" hp:hslEmbossed="0">
              <a:ln w="9525">
                <a:solidFill>
                  <a:srgbClr val="808080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1" name="직사각형 31"/>
          <p:cNvSpPr/>
          <p:nvPr/>
        </p:nvSpPr>
        <p:spPr>
          <a:xfrm>
            <a:off x="1302715" y="1774251"/>
            <a:ext cx="1122350" cy="30029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해야하는 것</a:t>
            </a:r>
            <a:endParaRPr lang="ko-KR" altLang="en-US" sz="1400" b="1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62" name="직사각형 32"/>
          <p:cNvSpPr/>
          <p:nvPr/>
        </p:nvSpPr>
        <p:spPr>
          <a:xfrm>
            <a:off x="5729642" y="1741036"/>
            <a:ext cx="1181698" cy="30097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할수 있는 것</a:t>
            </a:r>
            <a:endParaRPr lang="ko-KR" altLang="en-US" sz="1400" b="1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63" name="직사각형 33"/>
          <p:cNvSpPr/>
          <p:nvPr/>
        </p:nvSpPr>
        <p:spPr>
          <a:xfrm>
            <a:off x="5717633" y="3811889"/>
            <a:ext cx="1181738" cy="29712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400" b="1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할수 없는 것</a:t>
            </a:r>
            <a:endParaRPr lang="ko-KR" altLang="en-US" sz="1400" b="1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3098195"/>
            <a:ext cx="34098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UI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285" y="2430805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03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0" y="611997"/>
            <a:ext cx="446008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03.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UI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3098195"/>
            <a:ext cx="34098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개발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9285" y="2430805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04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332992" y="1794402"/>
            <a:ext cx="9526016" cy="29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한 번의 사이클에 하나의 Set</a:t>
            </a:r>
            <a:r>
              <a:rPr lang="ko-KR" altLang="en-US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 </a:t>
            </a: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단위로 결과물이 나와야 한다.</a:t>
            </a:r>
            <a:r>
              <a:rPr lang="ko-KR" altLang="en-US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 </a:t>
            </a:r>
            <a:r>
              <a:rPr lang="ko-KR" altLang="ko-KR" sz="1400">
                <a:ln w="9525">
                  <a:solidFill>
                    <a:schemeClr val="bg1">
                      <a:alpha val="9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이순신 돋움체 L"/>
                <a:ea typeface="이순신 돋움체 L"/>
              </a:rPr>
              <a:t>매 스프린트마다 기존의 Set이 점점 커지는 방향으로 개발한다.</a:t>
            </a:r>
            <a:endParaRPr lang="ko-KR" altLang="ko-KR" sz="1400">
              <a:ln w="9525">
                <a:solidFill>
                  <a:schemeClr val="bg1">
                    <a:alpha val="9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이순신 돋움체 L"/>
              <a:ea typeface="이순신 돋움체 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65255" y="1221256"/>
            <a:ext cx="2592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lang="ko-KR" altLang="en-US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애자일 방법론</a:t>
            </a:r>
            <a:r>
              <a:rPr lang="en-US" altLang="ko-KR" sz="28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”</a:t>
            </a:r>
            <a:endParaRPr lang="en-US" altLang="ko-KR" sz="2800" kern="0">
              <a:ln w="9525">
                <a:solidFill>
                  <a:srgbClr val="ff7c80">
                    <a:alpha val="9000"/>
                  </a:srgbClr>
                </a:solidFill>
              </a:ln>
              <a:solidFill>
                <a:schemeClr val="tx2"/>
              </a:solidFill>
              <a:latin typeface="ylee 추억은 잠들지 않는다"/>
              <a:ea typeface="ylee 추억은 잠들지 않는다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방법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pic>
        <p:nvPicPr>
          <p:cNvPr id="60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382388" y="2873242"/>
            <a:ext cx="7532628" cy="3124979"/>
          </a:xfrm>
          <a:prstGeom prst="rect">
            <a:avLst/>
          </a:prstGeom>
        </p:spPr>
      </p:pic>
      <p:sp>
        <p:nvSpPr>
          <p:cNvPr id="61" name="TextBox 46"/>
          <p:cNvSpPr txBox="1"/>
          <p:nvPr/>
        </p:nvSpPr>
        <p:spPr>
          <a:xfrm>
            <a:off x="1332991" y="2300827"/>
            <a:ext cx="3111394" cy="2991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&lt;</a:t>
            </a:r>
            <a:r>
              <a:rPr lang="ko-KR" altLang="en-US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전체적인 프로세스</a:t>
            </a:r>
            <a:r>
              <a:rPr lang="en-US" altLang="ko-KR" sz="1400" kern="0">
                <a:ln w="9525">
                  <a:solidFill>
                    <a:srgbClr val="ff7c80">
                      <a:alpha val="9000"/>
                    </a:srgbClr>
                  </a:solidFill>
                </a:ln>
                <a:solidFill>
                  <a:schemeClr val="tx2"/>
                </a:solidFill>
                <a:latin typeface="ylee 추억은 잠들지 않는다"/>
                <a:ea typeface="ylee 추억은 잠들지 않는다"/>
              </a:rPr>
              <a:t>&gt;</a:t>
            </a:r>
            <a:endParaRPr lang="en-US" altLang="ko-KR" sz="1400" kern="0">
              <a:ln w="9525">
                <a:solidFill>
                  <a:srgbClr val="ff7c80">
                    <a:alpha val="9000"/>
                  </a:srgbClr>
                </a:solidFill>
              </a:ln>
              <a:solidFill>
                <a:schemeClr val="tx2"/>
              </a:solidFill>
              <a:latin typeface="ylee 추억은 잠들지 않는다"/>
              <a:ea typeface="ylee 추억은 잠들지 않는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도구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62" name="타원 11"/>
          <p:cNvSpPr/>
          <p:nvPr/>
        </p:nvSpPr>
        <p:spPr>
          <a:xfrm>
            <a:off x="1468495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3" name="직선 연결선 16"/>
          <p:cNvCxnSpPr>
            <a:stCxn id="62" idx="6"/>
            <a:endCxn id="68" idx="2"/>
          </p:cNvCxnSpPr>
          <p:nvPr/>
        </p:nvCxnSpPr>
        <p:spPr>
          <a:xfrm>
            <a:off x="1882756" y="3698965"/>
            <a:ext cx="8396309" cy="0"/>
          </a:xfrm>
          <a:prstGeom prst="line">
            <a:avLst/>
          </a:prstGeom>
          <a:noFill/>
          <a:ln w="5715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</p:cxnSp>
      <p:sp>
        <p:nvSpPr>
          <p:cNvPr id="64" name="타원 17"/>
          <p:cNvSpPr/>
          <p:nvPr/>
        </p:nvSpPr>
        <p:spPr>
          <a:xfrm>
            <a:off x="3230609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타원 20"/>
          <p:cNvSpPr/>
          <p:nvPr/>
        </p:nvSpPr>
        <p:spPr>
          <a:xfrm>
            <a:off x="4992723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타원 21"/>
          <p:cNvSpPr/>
          <p:nvPr/>
        </p:nvSpPr>
        <p:spPr>
          <a:xfrm>
            <a:off x="6754837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타원 22"/>
          <p:cNvSpPr/>
          <p:nvPr/>
        </p:nvSpPr>
        <p:spPr>
          <a:xfrm>
            <a:off x="8516951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타원 23"/>
          <p:cNvSpPr/>
          <p:nvPr/>
        </p:nvSpPr>
        <p:spPr>
          <a:xfrm>
            <a:off x="10279065" y="3491834"/>
            <a:ext cx="414261" cy="414261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solidFill>
              <a:srgbClr val="8496b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타원 24"/>
          <p:cNvSpPr/>
          <p:nvPr/>
        </p:nvSpPr>
        <p:spPr>
          <a:xfrm>
            <a:off x="1520741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타원 26"/>
          <p:cNvSpPr/>
          <p:nvPr/>
        </p:nvSpPr>
        <p:spPr>
          <a:xfrm>
            <a:off x="3286728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타원 27"/>
          <p:cNvSpPr/>
          <p:nvPr/>
        </p:nvSpPr>
        <p:spPr>
          <a:xfrm>
            <a:off x="5042466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타원 28"/>
          <p:cNvSpPr/>
          <p:nvPr/>
        </p:nvSpPr>
        <p:spPr>
          <a:xfrm>
            <a:off x="6808837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타원 29"/>
          <p:cNvSpPr/>
          <p:nvPr/>
        </p:nvSpPr>
        <p:spPr>
          <a:xfrm>
            <a:off x="8571536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타원 30"/>
          <p:cNvSpPr/>
          <p:nvPr/>
        </p:nvSpPr>
        <p:spPr>
          <a:xfrm>
            <a:off x="10334834" y="3545532"/>
            <a:ext cx="306866" cy="306866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5" name="직선 연결선 31"/>
          <p:cNvCxnSpPr/>
          <p:nvPr/>
        </p:nvCxnSpPr>
        <p:spPr>
          <a:xfrm flipV="1">
            <a:off x="1676335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6" name="직선 연결선 33"/>
          <p:cNvCxnSpPr/>
          <p:nvPr/>
        </p:nvCxnSpPr>
        <p:spPr>
          <a:xfrm flipV="1">
            <a:off x="5206134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7" name="직선 연결선 34"/>
          <p:cNvCxnSpPr/>
          <p:nvPr/>
        </p:nvCxnSpPr>
        <p:spPr>
          <a:xfrm flipV="1">
            <a:off x="8735933" y="2987164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8" name="직선 연결선 35"/>
          <p:cNvCxnSpPr/>
          <p:nvPr/>
        </p:nvCxnSpPr>
        <p:spPr>
          <a:xfrm flipV="1">
            <a:off x="3442612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79" name="직선 연결선 37"/>
          <p:cNvCxnSpPr/>
          <p:nvPr/>
        </p:nvCxnSpPr>
        <p:spPr>
          <a:xfrm flipV="1">
            <a:off x="6965769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cxnSp>
        <p:nvCxnSpPr>
          <p:cNvPr id="80" name="직선 연결선 39"/>
          <p:cNvCxnSpPr/>
          <p:nvPr/>
        </p:nvCxnSpPr>
        <p:spPr>
          <a:xfrm flipV="1">
            <a:off x="10505165" y="4018795"/>
            <a:ext cx="0" cy="446567"/>
          </a:xfrm>
          <a:prstGeom prst="line">
            <a:avLst/>
          </a:prstGeom>
          <a:noFill/>
          <a:ln w="12700" cap="flat" cmpd="sng" algn="ctr">
            <a:solidFill>
              <a:srgbClr val="a8d08f">
                <a:alpha val="100000"/>
              </a:srgbClr>
            </a:solidFill>
            <a:prstDash val="sysDot"/>
            <a:miter/>
          </a:ln>
        </p:spPr>
      </p:cxnSp>
      <p:grpSp>
        <p:nvGrpSpPr>
          <p:cNvPr id="81" name="그룹 72"/>
          <p:cNvGrpSpPr/>
          <p:nvPr/>
        </p:nvGrpSpPr>
        <p:grpSpPr>
          <a:xfrm rot="0">
            <a:off x="2583511" y="4503112"/>
            <a:ext cx="1441754" cy="505133"/>
            <a:chOff x="902253" y="938904"/>
            <a:chExt cx="1441754" cy="505133"/>
          </a:xfrm>
        </p:grpSpPr>
        <p:sp>
          <p:nvSpPr>
            <p:cNvPr id="82" name="직사각형 73"/>
            <p:cNvSpPr/>
            <p:nvPr/>
          </p:nvSpPr>
          <p:spPr>
            <a:xfrm>
              <a:off x="1295730" y="938904"/>
              <a:ext cx="1048277" cy="31463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라이브러리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3" name="직사각형 74"/>
            <p:cNvSpPr/>
            <p:nvPr/>
          </p:nvSpPr>
          <p:spPr>
            <a:xfrm>
              <a:off x="902253" y="1144476"/>
              <a:ext cx="1136954" cy="2995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   </a:t>
              </a: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~~~~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84" name="그룹 75"/>
          <p:cNvGrpSpPr/>
          <p:nvPr/>
        </p:nvGrpSpPr>
        <p:grpSpPr>
          <a:xfrm rot="0">
            <a:off x="6096985" y="4503112"/>
            <a:ext cx="1271555" cy="505133"/>
            <a:chOff x="902253" y="938904"/>
            <a:chExt cx="1271555" cy="505133"/>
          </a:xfrm>
        </p:grpSpPr>
        <p:sp>
          <p:nvSpPr>
            <p:cNvPr id="85" name="직사각형 76"/>
            <p:cNvSpPr/>
            <p:nvPr/>
          </p:nvSpPr>
          <p:spPr>
            <a:xfrm>
              <a:off x="1295730" y="938904"/>
              <a:ext cx="878078" cy="31463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아키텍쳐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6" name="직사각형 77"/>
            <p:cNvSpPr/>
            <p:nvPr/>
          </p:nvSpPr>
          <p:spPr>
            <a:xfrm>
              <a:off x="902253" y="1144476"/>
              <a:ext cx="1214405" cy="2995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</a:t>
              </a: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</a:t>
              </a: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MVVM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87" name="그룹 78"/>
          <p:cNvGrpSpPr/>
          <p:nvPr/>
        </p:nvGrpSpPr>
        <p:grpSpPr>
          <a:xfrm rot="0">
            <a:off x="9621214" y="4503112"/>
            <a:ext cx="1585902" cy="505133"/>
            <a:chOff x="902254" y="938904"/>
            <a:chExt cx="1585902" cy="505133"/>
          </a:xfrm>
        </p:grpSpPr>
        <p:sp>
          <p:nvSpPr>
            <p:cNvPr id="88" name="직사각형 79"/>
            <p:cNvSpPr/>
            <p:nvPr/>
          </p:nvSpPr>
          <p:spPr>
            <a:xfrm>
              <a:off x="1295726" y="938904"/>
              <a:ext cx="1192431" cy="31463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Back-end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89" name="직사각형 80"/>
            <p:cNvSpPr/>
            <p:nvPr/>
          </p:nvSpPr>
          <p:spPr>
            <a:xfrm>
              <a:off x="902254" y="1144476"/>
              <a:ext cx="1471601" cy="2995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</a:t>
              </a: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</a:t>
              </a: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Maria DB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93" name="그룹 84"/>
          <p:cNvGrpSpPr/>
          <p:nvPr/>
        </p:nvGrpSpPr>
        <p:grpSpPr>
          <a:xfrm rot="0">
            <a:off x="4367024" y="2509586"/>
            <a:ext cx="1953766" cy="498409"/>
            <a:chOff x="902253" y="938904"/>
            <a:chExt cx="1953766" cy="498409"/>
          </a:xfrm>
        </p:grpSpPr>
        <p:sp>
          <p:nvSpPr>
            <p:cNvPr id="94" name="직사각형 85"/>
            <p:cNvSpPr/>
            <p:nvPr/>
          </p:nvSpPr>
          <p:spPr>
            <a:xfrm>
              <a:off x="1068142" y="938904"/>
              <a:ext cx="1787877" cy="317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백엔드프레임워크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95" name="직사각형 86"/>
            <p:cNvSpPr/>
            <p:nvPr/>
          </p:nvSpPr>
          <p:spPr>
            <a:xfrm>
              <a:off x="902253" y="1144476"/>
              <a:ext cx="1163191" cy="29283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  스프링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96" name="그룹 87"/>
          <p:cNvGrpSpPr/>
          <p:nvPr/>
        </p:nvGrpSpPr>
        <p:grpSpPr>
          <a:xfrm rot="0">
            <a:off x="7891245" y="2509586"/>
            <a:ext cx="1591845" cy="498409"/>
            <a:chOff x="902243" y="938904"/>
            <a:chExt cx="1591845" cy="498409"/>
          </a:xfrm>
        </p:grpSpPr>
        <p:sp>
          <p:nvSpPr>
            <p:cNvPr id="97" name="직사각형 88"/>
            <p:cNvSpPr/>
            <p:nvPr/>
          </p:nvSpPr>
          <p:spPr>
            <a:xfrm>
              <a:off x="1295721" y="938904"/>
              <a:ext cx="1198368" cy="31743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Front-end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98" name="직사각형 89"/>
            <p:cNvSpPr/>
            <p:nvPr/>
          </p:nvSpPr>
          <p:spPr>
            <a:xfrm>
              <a:off x="902243" y="1144476"/>
              <a:ext cx="1201320" cy="29283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</a:t>
              </a: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</a:t>
              </a:r>
              <a:r>
  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React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  <p:grpSp>
        <p:nvGrpSpPr>
          <p:cNvPr id="99" name="그룹 84"/>
          <p:cNvGrpSpPr/>
          <p:nvPr/>
        </p:nvGrpSpPr>
        <p:grpSpPr>
          <a:xfrm rot="0">
            <a:off x="945441" y="2493402"/>
            <a:ext cx="927174" cy="505068"/>
            <a:chOff x="902252" y="938903"/>
            <a:chExt cx="927174" cy="505068"/>
          </a:xfrm>
        </p:grpSpPr>
        <p:sp>
          <p:nvSpPr>
            <p:cNvPr id="100" name="직사각형 85"/>
            <p:cNvSpPr/>
            <p:nvPr/>
          </p:nvSpPr>
          <p:spPr>
            <a:xfrm>
              <a:off x="1295729" y="938903"/>
              <a:ext cx="533697" cy="31456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44546a"/>
                  </a:solidFill>
                  <a:latin typeface="08서울남산체 B"/>
                  <a:ea typeface="08서울남산체 B"/>
                </a:rPr>
                <a:t>언어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endParaRPr>
            </a:p>
          </p:txBody>
        </p:sp>
        <p:sp>
          <p:nvSpPr>
            <p:cNvPr id="101" name="직사각형 86"/>
            <p:cNvSpPr/>
            <p:nvPr/>
          </p:nvSpPr>
          <p:spPr>
            <a:xfrm>
              <a:off x="902252" y="1144475"/>
              <a:ext cx="898599" cy="29949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  <a:ln w="9525">
                    <a:solidFill>
                      <a:srgbClr val="dbdbdb"/>
                    </a:solidFill>
                  </a:ln>
                  <a:solidFill>
                    <a:srgbClr val="595959"/>
                  </a:solidFill>
                  <a:latin typeface="08서울남산체 L"/>
                  <a:ea typeface="08서울남산체 L"/>
                </a:rPr>
                <a:t>        자바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개발 일정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50" name="직사각형 34"/>
          <p:cNvSpPr/>
          <p:nvPr/>
        </p:nvSpPr>
        <p:spPr>
          <a:xfrm>
            <a:off x="825089" y="1476290"/>
            <a:ext cx="1552351" cy="51253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(9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1" name="직사각형 35"/>
          <p:cNvSpPr/>
          <p:nvPr/>
        </p:nvSpPr>
        <p:spPr>
          <a:xfrm>
            <a:off x="4246254" y="1484719"/>
            <a:ext cx="1674486" cy="29455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3" name="직사각형 37"/>
          <p:cNvSpPr/>
          <p:nvPr/>
        </p:nvSpPr>
        <p:spPr>
          <a:xfrm>
            <a:off x="307570" y="1886214"/>
            <a:ext cx="3036275" cy="39316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1. b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ack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setting(“hello world” 집어넣어서 화면에 확인)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2. b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ack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db 스키마 생성 및 더미데이터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(도형 table, 사원 table) 넣기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띄우기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ront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: 클릭 시 도형 생성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드래그 =&gt; 도형 이동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우클릭 시 컨텐츠 메뉴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생성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팝업창 구현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이름 삽입하면 도형에 부착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한층 도면 이미지 파일로 저장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사원검색 ui 구현하고 검색버튼 누르면 해당 이름 도형에 표시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listview 구현 (검색결과가 여러개 있을 때 첫 번째 결과 표시)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. front : 도형 복제/삭제</a:t>
            </a:r>
            <a:endParaRPr xmlns:mc="http://schemas.openxmlformats.org/markup-compatibility/2006" xmlns:hp="http://schemas.haansoft.com/office/presentation/8.0" kumimoji="0" lang="ko-KR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4" name="직사각형 38"/>
          <p:cNvSpPr/>
          <p:nvPr/>
        </p:nvSpPr>
        <p:spPr>
          <a:xfrm>
            <a:off x="3821458" y="1894644"/>
            <a:ext cx="2175482" cy="41802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6" name="직사각형 34"/>
          <p:cNvSpPr/>
          <p:nvPr/>
        </p:nvSpPr>
        <p:spPr>
          <a:xfrm>
            <a:off x="7139236" y="1491397"/>
            <a:ext cx="1629564" cy="2973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7" name="직사각형 35"/>
          <p:cNvSpPr/>
          <p:nvPr/>
        </p:nvSpPr>
        <p:spPr>
          <a:xfrm>
            <a:off x="9961928" y="1491397"/>
            <a:ext cx="1654763" cy="2973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차 스프린트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(12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58" name="직사각형 37"/>
          <p:cNvSpPr/>
          <p:nvPr/>
        </p:nvSpPr>
        <p:spPr>
          <a:xfrm>
            <a:off x="6714439" y="1901322"/>
            <a:ext cx="2178185" cy="4208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59" name="직사각형 38"/>
          <p:cNvSpPr/>
          <p:nvPr/>
        </p:nvSpPr>
        <p:spPr>
          <a:xfrm>
            <a:off x="9537132" y="1901322"/>
            <a:ext cx="2174808" cy="42087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1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1" name="직사각형 34"/>
          <p:cNvSpPr/>
          <p:nvPr/>
        </p:nvSpPr>
        <p:spPr>
          <a:xfrm>
            <a:off x="277188" y="5925055"/>
            <a:ext cx="3252776" cy="315623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back과 front의 연결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=&gt;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prototype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32" name="직각 삼각형 31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직각 삼각형 40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44" name="직각 삼각형 43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각 삼각형 4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각 삼각형 4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9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역할 분담 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55" name="타원 1"/>
          <p:cNvSpPr/>
          <p:nvPr/>
        </p:nvSpPr>
        <p:spPr>
          <a:xfrm>
            <a:off x="4468886" y="2068977"/>
            <a:ext cx="3554535" cy="3554535"/>
          </a:xfrm>
          <a:prstGeom prst="ellipse">
            <a:avLst/>
          </a:prstGeom>
          <a:noFill/>
          <a:ln w="12700" cap="flat" cmpd="sng" algn="ctr">
            <a:solidFill>
              <a:srgbClr val="70ad47">
                <a:alpha val="100000"/>
              </a:srgbClr>
            </a:solidFill>
            <a:prstDash val="lgDash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타원 16"/>
          <p:cNvSpPr/>
          <p:nvPr/>
        </p:nvSpPr>
        <p:spPr>
          <a:xfrm>
            <a:off x="4045402" y="3650349"/>
            <a:ext cx="914400" cy="914400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타원 17"/>
          <p:cNvSpPr/>
          <p:nvPr/>
        </p:nvSpPr>
        <p:spPr>
          <a:xfrm>
            <a:off x="5638800" y="5118204"/>
            <a:ext cx="914400" cy="914400"/>
          </a:xfrm>
          <a:prstGeom prst="ellipse">
            <a:avLst/>
          </a:prstGeom>
          <a:solidFill>
            <a:srgbClr val="44546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타원 20"/>
          <p:cNvSpPr/>
          <p:nvPr/>
        </p:nvSpPr>
        <p:spPr>
          <a:xfrm>
            <a:off x="7526721" y="3650349"/>
            <a:ext cx="914400" cy="914400"/>
          </a:xfrm>
          <a:prstGeom prst="ellipse">
            <a:avLst/>
          </a:prstGeom>
          <a:solidFill>
            <a:srgbClr val="44546a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타원 21"/>
          <p:cNvSpPr/>
          <p:nvPr/>
        </p:nvSpPr>
        <p:spPr>
          <a:xfrm>
            <a:off x="4594881" y="2015290"/>
            <a:ext cx="914400" cy="914400"/>
          </a:xfrm>
          <a:prstGeom prst="ellipse">
            <a:avLst/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타원 23"/>
          <p:cNvSpPr/>
          <p:nvPr/>
        </p:nvSpPr>
        <p:spPr>
          <a:xfrm>
            <a:off x="6932629" y="2015290"/>
            <a:ext cx="914400" cy="914400"/>
          </a:xfrm>
          <a:prstGeom prst="ellipse">
            <a:avLst/>
          </a:prstGeom>
          <a:solidFill>
            <a:srgbClr val="8496b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직사각형 24"/>
          <p:cNvSpPr/>
          <p:nvPr/>
        </p:nvSpPr>
        <p:spPr>
          <a:xfrm>
            <a:off x="7067170" y="2342648"/>
            <a:ext cx="766125" cy="2938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마효리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63" name="직사각형 25"/>
          <p:cNvSpPr/>
          <p:nvPr/>
        </p:nvSpPr>
        <p:spPr>
          <a:xfrm>
            <a:off x="7847029" y="2289311"/>
            <a:ext cx="3798235" cy="40011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4" name="직사각형 26"/>
          <p:cNvSpPr/>
          <p:nvPr/>
        </p:nvSpPr>
        <p:spPr>
          <a:xfrm>
            <a:off x="7631614" y="3939981"/>
            <a:ext cx="675182" cy="2979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안현호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65" name="직사각형 27"/>
          <p:cNvSpPr/>
          <p:nvPr/>
        </p:nvSpPr>
        <p:spPr>
          <a:xfrm>
            <a:off x="8487335" y="3962505"/>
            <a:ext cx="3796104" cy="38851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68" name="직사각형 30"/>
          <p:cNvSpPr/>
          <p:nvPr/>
        </p:nvSpPr>
        <p:spPr>
          <a:xfrm>
            <a:off x="4710270" y="2292074"/>
            <a:ext cx="677070" cy="296821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김동민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658521" y="2314598"/>
            <a:ext cx="3795369" cy="38859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70" name="직사각형 32"/>
          <p:cNvSpPr/>
          <p:nvPr/>
        </p:nvSpPr>
        <p:spPr>
          <a:xfrm>
            <a:off x="4141018" y="3968177"/>
            <a:ext cx="677855" cy="29711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노윤지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71" name="직사각형 33"/>
          <p:cNvSpPr/>
          <p:nvPr/>
        </p:nvSpPr>
        <p:spPr>
          <a:xfrm>
            <a:off x="173562" y="3982272"/>
            <a:ext cx="3800200" cy="387798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72" name="직사각형 34"/>
          <p:cNvSpPr/>
          <p:nvPr/>
        </p:nvSpPr>
        <p:spPr>
          <a:xfrm>
            <a:off x="5758982" y="5450096"/>
            <a:ext cx="676108" cy="29604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최유진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  <p:sp>
        <p:nvSpPr>
          <p:cNvPr id="73" name="직사각형 35"/>
          <p:cNvSpPr/>
          <p:nvPr/>
        </p:nvSpPr>
        <p:spPr>
          <a:xfrm>
            <a:off x="6769694" y="5607487"/>
            <a:ext cx="3799245" cy="40011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595959"/>
                </a:solidFill>
                <a:latin typeface="08서울남산체 L"/>
                <a:ea typeface="08서울남산체 L"/>
              </a:rPr>
              <a:t>Please fill out the contents.Please fill out the contents.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595959"/>
              </a:solidFill>
              <a:latin typeface="08서울남산체 L"/>
              <a:ea typeface="08서울남산체 L"/>
            </a:endParaRPr>
          </a:p>
        </p:txBody>
      </p:sp>
      <p:sp>
        <p:nvSpPr>
          <p:cNvPr id="74" name="직사각형 37"/>
          <p:cNvSpPr/>
          <p:nvPr/>
        </p:nvSpPr>
        <p:spPr>
          <a:xfrm>
            <a:off x="5745826" y="3662461"/>
            <a:ext cx="1015388" cy="45119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  <a:ln w="9525">
                  <a:solidFill>
                    <a:srgbClr val="dbdbdb"/>
                  </a:solidFill>
                </a:ln>
                <a:solidFill>
                  <a:srgbClr val="44546a"/>
                </a:solidFill>
                <a:latin typeface="08서울남산체 B"/>
                <a:ea typeface="08서울남산체 B"/>
              </a:rPr>
              <a:t>한자리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0" cap="none" spc="0" normalizeH="0" baseline="0" mc:Ignorable="hp" hp:hslEmbossed="0">
              <a:ln w="9525">
                <a:solidFill>
                  <a:srgbClr val="dbdbdb"/>
                </a:solidFill>
              </a:ln>
              <a:solidFill>
                <a:srgbClr val="44546a"/>
              </a:solidFill>
              <a:latin typeface="08서울남산체 B"/>
              <a:ea typeface="08서울남산체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98" y="2709985"/>
            <a:ext cx="3718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chemeClr val="tx2"/>
                </a:solidFill>
                <a:latin typeface="이순신 돋움체 M"/>
                <a:ea typeface="이순신 돋움체 M"/>
              </a:rPr>
              <a:t>THANK YOU</a:t>
            </a:r>
            <a:endParaRPr lang="ko-KR" altLang="en-US" sz="4800">
              <a:solidFill>
                <a:schemeClr val="tx2"/>
              </a:solidFill>
              <a:latin typeface="이순신 돋움체 M"/>
              <a:ea typeface="이순신 돋움체 M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7080909" y="-10022"/>
            <a:ext cx="5111088" cy="6853884"/>
            <a:chOff x="5294562" y="-10684"/>
            <a:chExt cx="3859054" cy="51749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7308301" y="-10684"/>
              <a:ext cx="1845315" cy="5174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 flipH="1">
              <a:off x="5294562" y="-9"/>
              <a:ext cx="2013739" cy="515417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직각 삼각형 15"/>
          <p:cNvSpPr/>
          <p:nvPr/>
        </p:nvSpPr>
        <p:spPr>
          <a:xfrm rot="5400000" flipH="1" flipV="1">
            <a:off x="2936400" y="-2397600"/>
            <a:ext cx="6319200" cy="1219200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rot="20846772">
            <a:off x="4354930" y="5215035"/>
            <a:ext cx="358944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chemeClr val="bg1">
                    <a:lumMod val="75000"/>
                  </a:schemeClr>
                </a:solidFill>
                <a:latin typeface="이순신 돋움체 M"/>
                <a:ea typeface="이순신 돋움체 M"/>
              </a:rPr>
              <a:t>                                                                  한글과 컴퓨터</a:t>
            </a:r>
            <a:endParaRPr lang="ko-KR" altLang="en-US" sz="1050">
              <a:solidFill>
                <a:schemeClr val="bg1">
                  <a:lumMod val="75000"/>
                </a:schemeClr>
              </a:solidFill>
              <a:latin typeface="이순신 돋움체 M"/>
              <a:ea typeface="이순신 돋움체 M"/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 flipH="1" flipV="1">
            <a:off x="4713429" y="-628340"/>
            <a:ext cx="2776356" cy="12185631"/>
          </a:xfrm>
          <a:prstGeom prst="rtTriangle">
            <a:avLst/>
          </a:prstGeom>
          <a:solidFill>
            <a:schemeClr val="tx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0800000">
            <a:off x="2" y="-6268"/>
            <a:ext cx="2313990" cy="6864268"/>
            <a:chOff x="6382467" y="-5184410"/>
            <a:chExt cx="2771151" cy="1034865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7772973" y="-5173735"/>
              <a:ext cx="1380645" cy="10337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flipH="1">
              <a:off x="6382467" y="-5184410"/>
              <a:ext cx="1390505" cy="1033857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직각 삼각형 23"/>
          <p:cNvSpPr/>
          <p:nvPr/>
        </p:nvSpPr>
        <p:spPr>
          <a:xfrm rot="16200000" flipH="1" flipV="1">
            <a:off x="5062522" y="-5075870"/>
            <a:ext cx="2262026" cy="12387070"/>
          </a:xfrm>
          <a:prstGeom prst="rtTriangle">
            <a:avLst/>
          </a:prstGeom>
          <a:solidFill>
            <a:schemeClr val="bg1">
              <a:lumMod val="9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16200000" flipH="1" flipV="1">
            <a:off x="5434474" y="-5436721"/>
            <a:ext cx="1390442" cy="12251354"/>
          </a:xfrm>
          <a:prstGeom prst="rtTriangle">
            <a:avLst/>
          </a:prstGeom>
          <a:solidFill>
            <a:schemeClr val="tx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13993" y="2392751"/>
            <a:ext cx="22557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CONTENTS</a:t>
            </a:r>
            <a:endParaRPr lang="ko-KR" altLang="en-US" sz="32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a고딕18"/>
              <a:cs typeface="Tahom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404001" y="4010025"/>
            <a:ext cx="986899" cy="55351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01.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</a:t>
            </a: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한자리란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?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86762" y="3971925"/>
            <a:ext cx="2152138" cy="5524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요구사항 및 </a:t>
            </a: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FeatureList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56452" y="3959680"/>
            <a:ext cx="434973" cy="55399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03.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UI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8721217" y="3959680"/>
            <a:ext cx="432306" cy="55399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04.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개발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4391051" y="2631470"/>
            <a:ext cx="3409897" cy="13099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01</a:t>
            </a:r>
            <a:endParaRPr lang="ko-KR" altLang="en-US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  <a:p>
            <a:pPr lvl="0">
              <a:defRPr/>
            </a:pPr>
            <a:r>
              <a:rPr lang="ko-KR" altLang="en-US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한자리란</a:t>
            </a: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?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내용 개체 틀 2"/>
          <p:cNvSpPr txBox="1"/>
          <p:nvPr/>
        </p:nvSpPr>
        <p:spPr>
          <a:xfrm>
            <a:off x="3222475" y="3954855"/>
            <a:ext cx="5747050" cy="5009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한글과 컴퓨터의 자리 배치 시스템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44546a"/>
                </a:solidFill>
                <a:latin typeface="이순신 돋움체 M"/>
                <a:ea typeface="Tahoma"/>
                <a:cs typeface="Tahoma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44546a"/>
              </a:solidFill>
              <a:latin typeface="이순신 돋움체 M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3288973" y="3317270"/>
            <a:ext cx="5747050" cy="57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요구사항 및 </a:t>
            </a:r>
            <a:r>
              <a:rPr lang="en-US" altLang="ko-KR" sz="32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FeatureList</a:t>
            </a:r>
            <a:endParaRPr lang="en-US" altLang="ko-KR" sz="32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94985" y="2649880"/>
            <a:ext cx="754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tx2"/>
                </a:solidFill>
                <a:latin typeface="이순신 돋움체 M"/>
                <a:ea typeface="Tahoma"/>
                <a:cs typeface="Tahoma"/>
              </a:rPr>
              <a:t>02</a:t>
            </a:r>
            <a:endParaRPr lang="en-US" altLang="ko-KR" sz="4000">
              <a:solidFill>
                <a:schemeClr val="tx2"/>
              </a:solidFill>
              <a:latin typeface="이순신 돋움체 M"/>
              <a:ea typeface="Tahoma"/>
              <a:cs typeface="Tahom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7" name="직각 삼각형 6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18" name="직각 삼각형 17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2879060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Admin”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3680" t="4570" r="11390" b="5670"/>
          <a:stretch>
            <a:fillRect/>
          </a:stretch>
        </p:blipFill>
        <p:spPr>
          <a:xfrm>
            <a:off x="5091443" y="632277"/>
            <a:ext cx="5555113" cy="5380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4" y="1221256"/>
            <a:ext cx="3202911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Manager”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7460" t="1310" r="17650" b="8260"/>
          <a:stretch>
            <a:fillRect/>
          </a:stretch>
        </p:blipFill>
        <p:spPr>
          <a:xfrm>
            <a:off x="5282313" y="735465"/>
            <a:ext cx="5524032" cy="5098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2945735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Viewer”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17920" t="4680" r="6970" b="5000"/>
          <a:stretch>
            <a:fillRect/>
          </a:stretch>
        </p:blipFill>
        <p:spPr>
          <a:xfrm>
            <a:off x="6241605" y="549957"/>
            <a:ext cx="4812982" cy="5181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2936210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Master”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14600" t="5670" r="10950" b="5300"/>
          <a:stretch>
            <a:fillRect/>
          </a:stretch>
        </p:blipFill>
        <p:spPr>
          <a:xfrm>
            <a:off x="6359222" y="900538"/>
            <a:ext cx="4867963" cy="5056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2" y="-9416"/>
            <a:ext cx="4508013" cy="3514616"/>
            <a:chOff x="-2" y="-9416"/>
            <a:chExt cx="4508013" cy="3514616"/>
          </a:xfrm>
        </p:grpSpPr>
        <p:sp>
          <p:nvSpPr>
            <p:cNvPr id="15" name="직각 삼각형 14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0800000">
            <a:off x="7683987" y="3343384"/>
            <a:ext cx="4508013" cy="3514616"/>
            <a:chOff x="-2" y="-9416"/>
            <a:chExt cx="4508013" cy="3514616"/>
          </a:xfrm>
        </p:grpSpPr>
        <p:sp>
          <p:nvSpPr>
            <p:cNvPr id="29" name="직각 삼각형 28"/>
            <p:cNvSpPr/>
            <p:nvPr/>
          </p:nvSpPr>
          <p:spPr>
            <a:xfrm rot="16200000" flipH="1" flipV="1">
              <a:off x="1529040" y="-1538455"/>
              <a:ext cx="1449931" cy="4508010"/>
            </a:xfrm>
            <a:prstGeom prst="rtTriangle">
              <a:avLst/>
            </a:prstGeom>
            <a:solidFill>
              <a:schemeClr val="bg1">
                <a:lumMod val="9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0" y="-9416"/>
              <a:ext cx="611957" cy="3514616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16200000" flipH="1" flipV="1">
              <a:off x="1910792" y="-1920210"/>
              <a:ext cx="637031" cy="4458619"/>
            </a:xfrm>
            <a:prstGeom prst="rtTriangle">
              <a:avLst/>
            </a:prstGeom>
            <a:solidFill>
              <a:schemeClr val="tx2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" name="내용 개체 틀 2"/>
          <p:cNvSpPr txBox="1"/>
          <p:nvPr/>
        </p:nvSpPr>
        <p:spPr>
          <a:xfrm>
            <a:off x="-218223" y="611997"/>
            <a:ext cx="467830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02.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이순신 돋움체 M"/>
                <a:ea typeface="Tahoma"/>
                <a:cs typeface="Tahoma"/>
              </a:rPr>
              <a:t> 요구사항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이순신 돋움체 M"/>
              <a:ea typeface="Tahoma"/>
              <a:cs typeface="Tahoma"/>
            </a:endParaRPr>
          </a:p>
        </p:txBody>
      </p:sp>
      <p:sp>
        <p:nvSpPr>
          <p:cNvPr id="102" name="직사각형 47"/>
          <p:cNvSpPr/>
          <p:nvPr/>
        </p:nvSpPr>
        <p:spPr>
          <a:xfrm>
            <a:off x="1165255" y="1221256"/>
            <a:ext cx="1793210" cy="44371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유스케이스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  <a:ln w="9525">
                  <a:solidFill>
                    <a:srgbClr val="ff7c80"/>
                  </a:solidFill>
                </a:ln>
                <a:solidFill>
                  <a:srgbClr val="44546a"/>
                </a:solidFill>
                <a:latin typeface="ylee 추억은 잠들지 않는다"/>
                <a:ea typeface="ylee 추억은 잠들지 않는다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0" cap="none" spc="0" normalizeH="0" baseline="0" mc:Ignorable="hp" hp:hslEmbossed="0">
              <a:ln w="9525">
                <a:solidFill>
                  <a:srgbClr val="ff7c80"/>
                </a:solidFill>
              </a:ln>
              <a:solidFill>
                <a:srgbClr val="44546a"/>
              </a:solidFill>
              <a:latin typeface="ylee 추억은 잠들지 않는다"/>
              <a:ea typeface="ylee 추억은 잠들지 않는다"/>
            </a:endParaRPr>
          </a:p>
        </p:txBody>
      </p:sp>
      <p:pic>
        <p:nvPicPr>
          <p:cNvPr id="106" name=""/>
          <p:cNvPicPr>
            <a:picLocks noChangeAspect="1"/>
          </p:cNvPicPr>
          <p:nvPr/>
        </p:nvPicPr>
        <p:blipFill rotWithShape="1">
          <a:blip r:embed="rId2"/>
          <a:srcRect l="8850" r="10250" b="11940"/>
          <a:stretch>
            <a:fillRect/>
          </a:stretch>
        </p:blipFill>
        <p:spPr>
          <a:xfrm>
            <a:off x="5031894" y="725465"/>
            <a:ext cx="6364971" cy="5407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353</ep:Words>
  <ep:PresentationFormat>와이드스크린</ep:PresentationFormat>
  <ep:Paragraphs>91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2017-07-07T15:57:18.000</dcterms:created>
  <dc:creator>Windows User</dc:creator>
  <cp:lastModifiedBy>hancom</cp:lastModifiedBy>
  <dcterms:modified xsi:type="dcterms:W3CDTF">2020-08-26T04:13:31.481</dcterms:modified>
  <cp:revision>53</cp:revision>
  <dc:title>PowerPoint 프레젠테이션</dc:title>
  <cp:version/>
</cp:coreProperties>
</file>